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56" r:id="rId2"/>
    <p:sldId id="393" r:id="rId3"/>
    <p:sldId id="300" r:id="rId4"/>
    <p:sldId id="334" r:id="rId5"/>
    <p:sldId id="391" r:id="rId6"/>
    <p:sldId id="374" r:id="rId7"/>
    <p:sldId id="375" r:id="rId8"/>
    <p:sldId id="376" r:id="rId9"/>
    <p:sldId id="377" r:id="rId10"/>
    <p:sldId id="388" r:id="rId11"/>
    <p:sldId id="378" r:id="rId12"/>
    <p:sldId id="381" r:id="rId13"/>
    <p:sldId id="379" r:id="rId14"/>
    <p:sldId id="389" r:id="rId15"/>
    <p:sldId id="380" r:id="rId16"/>
    <p:sldId id="390" r:id="rId17"/>
    <p:sldId id="301" r:id="rId18"/>
    <p:sldId id="330" r:id="rId19"/>
    <p:sldId id="331" r:id="rId20"/>
    <p:sldId id="343" r:id="rId21"/>
    <p:sldId id="338" r:id="rId22"/>
    <p:sldId id="336" r:id="rId23"/>
    <p:sldId id="339" r:id="rId24"/>
    <p:sldId id="340" r:id="rId25"/>
    <p:sldId id="341" r:id="rId26"/>
    <p:sldId id="342" r:id="rId27"/>
    <p:sldId id="344" r:id="rId28"/>
    <p:sldId id="307" r:id="rId29"/>
    <p:sldId id="345" r:id="rId30"/>
    <p:sldId id="353" r:id="rId31"/>
    <p:sldId id="355" r:id="rId32"/>
    <p:sldId id="356" r:id="rId33"/>
    <p:sldId id="357" r:id="rId34"/>
    <p:sldId id="358" r:id="rId35"/>
    <p:sldId id="359" r:id="rId36"/>
    <p:sldId id="360" r:id="rId37"/>
    <p:sldId id="361" r:id="rId38"/>
    <p:sldId id="363" r:id="rId39"/>
    <p:sldId id="364" r:id="rId40"/>
    <p:sldId id="365" r:id="rId41"/>
    <p:sldId id="366" r:id="rId42"/>
    <p:sldId id="367" r:id="rId43"/>
    <p:sldId id="371" r:id="rId44"/>
    <p:sldId id="372" r:id="rId45"/>
    <p:sldId id="370" r:id="rId46"/>
    <p:sldId id="373" r:id="rId47"/>
    <p:sldId id="325" r:id="rId48"/>
    <p:sldId id="327" r:id="rId49"/>
    <p:sldId id="328" r:id="rId50"/>
    <p:sldId id="329" r:id="rId51"/>
    <p:sldId id="392" r:id="rId52"/>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t Vyvial" initials="BAV"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0067B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89" autoAdjust="0"/>
  </p:normalViewPr>
  <p:slideViewPr>
    <p:cSldViewPr snapToGrid="0">
      <p:cViewPr varScale="1">
        <p:scale>
          <a:sx n="62" d="100"/>
          <a:sy n="62" d="100"/>
        </p:scale>
        <p:origin x="1400" y="56"/>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defRPr sz="1200">
                <a:cs typeface="+mn-cs"/>
              </a:defRPr>
            </a:lvl1pPr>
          </a:lstStyle>
          <a:p>
            <a:pPr>
              <a:defRPr/>
            </a:pPr>
            <a:endParaRPr lang="en-US"/>
          </a:p>
        </p:txBody>
      </p:sp>
      <p:sp>
        <p:nvSpPr>
          <p:cNvPr id="7171" name="Rectangle 3"/>
          <p:cNvSpPr>
            <a:spLocks noGrp="1" noChangeArrowheads="1"/>
          </p:cNvSpPr>
          <p:nvPr>
            <p:ph type="dt" sz="quarter" idx="1"/>
          </p:nvPr>
        </p:nvSpPr>
        <p:spPr bwMode="auto">
          <a:xfrm>
            <a:off x="3936768"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lgn="r">
              <a:defRPr sz="1200">
                <a:cs typeface="+mn-cs"/>
              </a:defRPr>
            </a:lvl1pPr>
          </a:lstStyle>
          <a:p>
            <a:pPr>
              <a:defRPr/>
            </a:pPr>
            <a:endParaRPr lang="en-US"/>
          </a:p>
        </p:txBody>
      </p:sp>
      <p:sp>
        <p:nvSpPr>
          <p:cNvPr id="7172" name="Rectangle 4"/>
          <p:cNvSpPr>
            <a:spLocks noGrp="1" noChangeArrowheads="1"/>
          </p:cNvSpPr>
          <p:nvPr>
            <p:ph type="ftr" sz="quarter" idx="2"/>
          </p:nvPr>
        </p:nvSpPr>
        <p:spPr bwMode="auto">
          <a:xfrm>
            <a:off x="0" y="8772668"/>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defRPr sz="1200">
                <a:cs typeface="+mn-cs"/>
              </a:defRPr>
            </a:lvl1pPr>
          </a:lstStyle>
          <a:p>
            <a:pPr>
              <a:defRPr/>
            </a:pPr>
            <a:endParaRPr lang="en-US"/>
          </a:p>
        </p:txBody>
      </p:sp>
      <p:sp>
        <p:nvSpPr>
          <p:cNvPr id="7173" name="Rectangle 5"/>
          <p:cNvSpPr>
            <a:spLocks noGrp="1" noChangeArrowheads="1"/>
          </p:cNvSpPr>
          <p:nvPr>
            <p:ph type="sldNum" sz="quarter" idx="3"/>
          </p:nvPr>
        </p:nvSpPr>
        <p:spPr bwMode="auto">
          <a:xfrm>
            <a:off x="3936768" y="8772668"/>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lgn="r">
              <a:defRPr sz="1200">
                <a:cs typeface="+mn-cs"/>
              </a:defRPr>
            </a:lvl1pPr>
          </a:lstStyle>
          <a:p>
            <a:pPr>
              <a:defRPr/>
            </a:pPr>
            <a:fld id="{FCB7D129-096E-406F-9745-67E04FEC53D4}" type="slidenum">
              <a:rPr lang="en-US"/>
              <a:pPr>
                <a:defRPr/>
              </a:pPr>
              <a:t>‹#›</a:t>
            </a:fld>
            <a:endParaRPr lang="en-US"/>
          </a:p>
        </p:txBody>
      </p:sp>
    </p:spTree>
    <p:extLst>
      <p:ext uri="{BB962C8B-B14F-4D97-AF65-F5344CB8AC3E}">
        <p14:creationId xmlns:p14="http://schemas.microsoft.com/office/powerpoint/2010/main" val="613829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defRPr sz="1200">
                <a:cs typeface="+mn-cs"/>
              </a:defRPr>
            </a:lvl1pPr>
          </a:lstStyle>
          <a:p>
            <a:pPr>
              <a:defRPr/>
            </a:pPr>
            <a:endParaRPr lang="en-US"/>
          </a:p>
        </p:txBody>
      </p:sp>
      <p:sp>
        <p:nvSpPr>
          <p:cNvPr id="6147" name="Rectangle 3"/>
          <p:cNvSpPr>
            <a:spLocks noGrp="1" noChangeArrowheads="1"/>
          </p:cNvSpPr>
          <p:nvPr>
            <p:ph type="dt" idx="1"/>
          </p:nvPr>
        </p:nvSpPr>
        <p:spPr bwMode="auto">
          <a:xfrm>
            <a:off x="3936768"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lvl1pPr algn="r">
              <a:defRPr sz="1200">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65225" y="692150"/>
            <a:ext cx="4619625"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95008" y="4387136"/>
            <a:ext cx="5560060" cy="41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72668"/>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defRPr sz="1200">
                <a:cs typeface="+mn-cs"/>
              </a:defRPr>
            </a:lvl1pPr>
          </a:lstStyle>
          <a:p>
            <a:pPr>
              <a:defRPr/>
            </a:pPr>
            <a:endParaRPr lang="en-US"/>
          </a:p>
        </p:txBody>
      </p:sp>
      <p:sp>
        <p:nvSpPr>
          <p:cNvPr id="6151" name="Rectangle 7"/>
          <p:cNvSpPr>
            <a:spLocks noGrp="1" noChangeArrowheads="1"/>
          </p:cNvSpPr>
          <p:nvPr>
            <p:ph type="sldNum" sz="quarter" idx="5"/>
          </p:nvPr>
        </p:nvSpPr>
        <p:spPr bwMode="auto">
          <a:xfrm>
            <a:off x="3936768" y="8772668"/>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92" tIns="46246" rIns="92492" bIns="46246" numCol="1" anchor="b" anchorCtr="0" compatLnSpc="1">
            <a:prstTxWarp prst="textNoShape">
              <a:avLst/>
            </a:prstTxWarp>
          </a:bodyPr>
          <a:lstStyle>
            <a:lvl1pPr algn="r">
              <a:defRPr sz="1200">
                <a:cs typeface="+mn-cs"/>
              </a:defRPr>
            </a:lvl1pPr>
          </a:lstStyle>
          <a:p>
            <a:pPr>
              <a:defRPr/>
            </a:pPr>
            <a:fld id="{22B81B0F-DC2F-4B6B-B7E3-047FADE4C61F}" type="slidenum">
              <a:rPr lang="en-US"/>
              <a:pPr>
                <a:defRPr/>
              </a:pPr>
              <a:t>‹#›</a:t>
            </a:fld>
            <a:endParaRPr lang="en-US"/>
          </a:p>
        </p:txBody>
      </p:sp>
    </p:spTree>
    <p:extLst>
      <p:ext uri="{BB962C8B-B14F-4D97-AF65-F5344CB8AC3E}">
        <p14:creationId xmlns:p14="http://schemas.microsoft.com/office/powerpoint/2010/main" val="726779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81B0F-DC2F-4B6B-B7E3-047FADE4C61F}" type="slidenum">
              <a:rPr lang="en-US" smtClean="0"/>
              <a:pPr>
                <a:defRPr/>
              </a:pPr>
              <a:t>1</a:t>
            </a:fld>
            <a:endParaRPr lang="en-US"/>
          </a:p>
        </p:txBody>
      </p:sp>
    </p:spTree>
    <p:extLst>
      <p:ext uri="{BB962C8B-B14F-4D97-AF65-F5344CB8AC3E}">
        <p14:creationId xmlns:p14="http://schemas.microsoft.com/office/powerpoint/2010/main" val="247322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81B0F-DC2F-4B6B-B7E3-047FADE4C61F}" type="slidenum">
              <a:rPr lang="en-US" smtClean="0"/>
              <a:pPr>
                <a:defRPr/>
              </a:pPr>
              <a:t>26</a:t>
            </a:fld>
            <a:endParaRPr lang="en-US"/>
          </a:p>
        </p:txBody>
      </p:sp>
    </p:spTree>
    <p:extLst>
      <p:ext uri="{BB962C8B-B14F-4D97-AF65-F5344CB8AC3E}">
        <p14:creationId xmlns:p14="http://schemas.microsoft.com/office/powerpoint/2010/main" val="303847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pPr eaLnBrk="1" hangingPunct="1"/>
            <a:endParaRPr lang="en-US" dirty="0"/>
          </a:p>
        </p:txBody>
      </p:sp>
      <p:sp>
        <p:nvSpPr>
          <p:cNvPr id="71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51494" indent="-289036" eaLnBrk="0" hangingPunct="0">
              <a:defRPr>
                <a:solidFill>
                  <a:schemeClr val="tx1"/>
                </a:solidFill>
                <a:latin typeface="Arial" charset="0"/>
              </a:defRPr>
            </a:lvl2pPr>
            <a:lvl3pPr marL="1156145" indent="-231229" eaLnBrk="0" hangingPunct="0">
              <a:defRPr>
                <a:solidFill>
                  <a:schemeClr val="tx1"/>
                </a:solidFill>
                <a:latin typeface="Arial" charset="0"/>
              </a:defRPr>
            </a:lvl3pPr>
            <a:lvl4pPr marL="1618602" indent="-231229" eaLnBrk="0" hangingPunct="0">
              <a:defRPr>
                <a:solidFill>
                  <a:schemeClr val="tx1"/>
                </a:solidFill>
                <a:latin typeface="Arial" charset="0"/>
              </a:defRPr>
            </a:lvl4pPr>
            <a:lvl5pPr marL="2081060" indent="-231229" eaLnBrk="0" hangingPunct="0">
              <a:defRPr>
                <a:solidFill>
                  <a:schemeClr val="tx1"/>
                </a:solidFill>
                <a:latin typeface="Arial" charset="0"/>
              </a:defRPr>
            </a:lvl5pPr>
            <a:lvl6pPr marL="2543518" indent="-231229" eaLnBrk="0" fontAlgn="base" hangingPunct="0">
              <a:spcBef>
                <a:spcPct val="0"/>
              </a:spcBef>
              <a:spcAft>
                <a:spcPct val="0"/>
              </a:spcAft>
              <a:defRPr>
                <a:solidFill>
                  <a:schemeClr val="tx1"/>
                </a:solidFill>
                <a:latin typeface="Arial" charset="0"/>
              </a:defRPr>
            </a:lvl6pPr>
            <a:lvl7pPr marL="3005976" indent="-231229" eaLnBrk="0" fontAlgn="base" hangingPunct="0">
              <a:spcBef>
                <a:spcPct val="0"/>
              </a:spcBef>
              <a:spcAft>
                <a:spcPct val="0"/>
              </a:spcAft>
              <a:defRPr>
                <a:solidFill>
                  <a:schemeClr val="tx1"/>
                </a:solidFill>
                <a:latin typeface="Arial" charset="0"/>
              </a:defRPr>
            </a:lvl7pPr>
            <a:lvl8pPr marL="3468434" indent="-231229" eaLnBrk="0" fontAlgn="base" hangingPunct="0">
              <a:spcBef>
                <a:spcPct val="0"/>
              </a:spcBef>
              <a:spcAft>
                <a:spcPct val="0"/>
              </a:spcAft>
              <a:defRPr>
                <a:solidFill>
                  <a:schemeClr val="tx1"/>
                </a:solidFill>
                <a:latin typeface="Arial" charset="0"/>
              </a:defRPr>
            </a:lvl8pPr>
            <a:lvl9pPr marL="3930891" indent="-231229" eaLnBrk="0" fontAlgn="base" hangingPunct="0">
              <a:spcBef>
                <a:spcPct val="0"/>
              </a:spcBef>
              <a:spcAft>
                <a:spcPct val="0"/>
              </a:spcAft>
              <a:defRPr>
                <a:solidFill>
                  <a:schemeClr val="tx1"/>
                </a:solidFill>
                <a:latin typeface="Arial" charset="0"/>
              </a:defRPr>
            </a:lvl9pPr>
          </a:lstStyle>
          <a:p>
            <a:pPr eaLnBrk="1" hangingPunct="1">
              <a:defRPr/>
            </a:pPr>
            <a:fld id="{5C54FFAF-CB97-4AB4-BD3F-B26C00215B81}" type="slidenum">
              <a:rPr lang="en-US" smtClean="0"/>
              <a:pPr eaLnBrk="1" hangingPunct="1">
                <a:defRPr/>
              </a:pPr>
              <a:t>50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81000" y="304800"/>
            <a:ext cx="7772400" cy="1143000"/>
          </a:xfrm>
        </p:spPr>
        <p:txBody>
          <a:bodyPr/>
          <a:lstStyle>
            <a:lvl1pPr algn="l">
              <a:defRPr sz="3600">
                <a:solidFill>
                  <a:schemeClr val="bg1"/>
                </a:solidFill>
              </a:defRPr>
            </a:lvl1pPr>
          </a:lstStyle>
          <a:p>
            <a:pPr lvl="0"/>
            <a:r>
              <a:rPr lang="en-US" noProof="0"/>
              <a:t>Click to edit Master title style</a:t>
            </a:r>
          </a:p>
        </p:txBody>
      </p:sp>
      <p:sp>
        <p:nvSpPr>
          <p:cNvPr id="3076" name="Rectangle 4"/>
          <p:cNvSpPr>
            <a:spLocks noGrp="1" noChangeArrowheads="1"/>
          </p:cNvSpPr>
          <p:nvPr>
            <p:ph type="subTitle" idx="1"/>
          </p:nvPr>
        </p:nvSpPr>
        <p:spPr>
          <a:xfrm>
            <a:off x="381000" y="1600200"/>
            <a:ext cx="6400800" cy="685800"/>
          </a:xfrm>
        </p:spPr>
        <p:txBody>
          <a:bodyPr/>
          <a:lstStyle>
            <a:lvl1pPr marL="0" indent="0">
              <a:buFontTx/>
              <a:buNone/>
              <a:defRPr sz="2200">
                <a:solidFill>
                  <a:srgbClr val="C0C0C0"/>
                </a:solidFill>
              </a:defRPr>
            </a:lvl1pPr>
          </a:lstStyle>
          <a:p>
            <a:pPr lvl="0"/>
            <a:r>
              <a:rPr lang="en-US" noProof="0"/>
              <a:t>Click to edit Master subtitle style</a:t>
            </a:r>
          </a:p>
        </p:txBody>
      </p:sp>
    </p:spTree>
    <p:extLst>
      <p:ext uri="{BB962C8B-B14F-4D97-AF65-F5344CB8AC3E}">
        <p14:creationId xmlns:p14="http://schemas.microsoft.com/office/powerpoint/2010/main" val="424318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3pPr>
              <a:defRPr baseline="0">
                <a:solidFill>
                  <a:srgbClr val="333333"/>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018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3pPr>
              <a:defRPr baseline="0">
                <a:solidFill>
                  <a:srgbClr val="333333"/>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239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3pPr>
              <a:defRPr baseline="0">
                <a:solidFill>
                  <a:srgbClr val="333333"/>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5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976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baseline="0">
                <a:solidFill>
                  <a:srgbClr val="333333"/>
                </a:solidFil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baseline="0">
                <a:solidFill>
                  <a:srgbClr val="333333"/>
                </a:solidFil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34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baseline="0">
                <a:solidFill>
                  <a:srgbClr val="333333"/>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baseline="0">
                <a:solidFill>
                  <a:srgbClr val="333333"/>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110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794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34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baseline="0">
                <a:solidFill>
                  <a:srgbClr val="333333"/>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806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095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5700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Text Box 10"/>
          <p:cNvSpPr txBox="1">
            <a:spLocks noChangeArrowheads="1"/>
          </p:cNvSpPr>
          <p:nvPr/>
        </p:nvSpPr>
        <p:spPr bwMode="auto">
          <a:xfrm>
            <a:off x="8077200" y="6324600"/>
            <a:ext cx="838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fld id="{7517F5F3-C2A3-4A07-A348-2AB453556937}" type="slidenum">
              <a:rPr lang="en-US" sz="1200" smtClean="0">
                <a:solidFill>
                  <a:srgbClr val="A6A6A6"/>
                </a:solidFill>
              </a:rPr>
              <a:pPr algn="ctr" eaLnBrk="1" hangingPunct="1">
                <a:spcBef>
                  <a:spcPct val="50000"/>
                </a:spcBef>
                <a:defRPr/>
              </a:pPr>
              <a:t>‹#›</a:t>
            </a:fld>
            <a:endParaRPr lang="en-US" sz="1200">
              <a:solidFill>
                <a:srgbClr val="A6A6A6"/>
              </a:solidFill>
            </a:endParaRPr>
          </a:p>
        </p:txBody>
      </p:sp>
      <p:sp>
        <p:nvSpPr>
          <p:cNvPr id="4" name="TextBox 3"/>
          <p:cNvSpPr txBox="1"/>
          <p:nvPr/>
        </p:nvSpPr>
        <p:spPr>
          <a:xfrm>
            <a:off x="1981200" y="6437313"/>
            <a:ext cx="1600200" cy="207962"/>
          </a:xfrm>
          <a:prstGeom prst="rect">
            <a:avLst/>
          </a:prstGeom>
          <a:noFill/>
        </p:spPr>
        <p:txBody>
          <a:bodyPr>
            <a:spAutoFit/>
          </a:bodyPr>
          <a:lstStyle/>
          <a:p>
            <a:pPr>
              <a:defRPr/>
            </a:pPr>
            <a:r>
              <a:rPr lang="en-US" sz="750" dirty="0">
                <a:solidFill>
                  <a:schemeClr val="bg1">
                    <a:lumMod val="50000"/>
                  </a:schemeClr>
                </a:solidFill>
                <a:cs typeface="+mn-cs"/>
              </a:rPr>
              <a:t>an employee-owned company</a:t>
            </a:r>
          </a:p>
        </p:txBody>
      </p:sp>
      <p:pic>
        <p:nvPicPr>
          <p:cNvPr id="1030" name="Picture 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 y="6240463"/>
            <a:ext cx="144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694488"/>
            <a:ext cx="91440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1" fontAlgn="base" hangingPunct="1">
        <a:spcBef>
          <a:spcPct val="0"/>
        </a:spcBef>
        <a:spcAft>
          <a:spcPct val="0"/>
        </a:spcAft>
        <a:defRPr sz="3600">
          <a:solidFill>
            <a:srgbClr val="0067B1"/>
          </a:solidFill>
          <a:latin typeface="+mj-lt"/>
          <a:ea typeface="+mj-ea"/>
          <a:cs typeface="+mj-cs"/>
        </a:defRPr>
      </a:lvl1pPr>
      <a:lvl2pPr algn="l" rtl="0" eaLnBrk="1" fontAlgn="base" hangingPunct="1">
        <a:spcBef>
          <a:spcPct val="0"/>
        </a:spcBef>
        <a:spcAft>
          <a:spcPct val="0"/>
        </a:spcAft>
        <a:defRPr sz="3600">
          <a:solidFill>
            <a:srgbClr val="0067B1"/>
          </a:solidFill>
          <a:latin typeface="Arial" charset="0"/>
        </a:defRPr>
      </a:lvl2pPr>
      <a:lvl3pPr algn="l" rtl="0" eaLnBrk="1" fontAlgn="base" hangingPunct="1">
        <a:spcBef>
          <a:spcPct val="0"/>
        </a:spcBef>
        <a:spcAft>
          <a:spcPct val="0"/>
        </a:spcAft>
        <a:defRPr sz="3600">
          <a:solidFill>
            <a:srgbClr val="0067B1"/>
          </a:solidFill>
          <a:latin typeface="Arial" charset="0"/>
        </a:defRPr>
      </a:lvl3pPr>
      <a:lvl4pPr algn="l" rtl="0" eaLnBrk="1" fontAlgn="base" hangingPunct="1">
        <a:spcBef>
          <a:spcPct val="0"/>
        </a:spcBef>
        <a:spcAft>
          <a:spcPct val="0"/>
        </a:spcAft>
        <a:defRPr sz="3600">
          <a:solidFill>
            <a:srgbClr val="0067B1"/>
          </a:solidFill>
          <a:latin typeface="Arial" charset="0"/>
        </a:defRPr>
      </a:lvl4pPr>
      <a:lvl5pPr algn="l" rtl="0" eaLnBrk="1" fontAlgn="base" hangingPunct="1">
        <a:spcBef>
          <a:spcPct val="0"/>
        </a:spcBef>
        <a:spcAft>
          <a:spcPct val="0"/>
        </a:spcAft>
        <a:defRPr sz="3600">
          <a:solidFill>
            <a:srgbClr val="0067B1"/>
          </a:solidFill>
          <a:latin typeface="Arial" charset="0"/>
        </a:defRPr>
      </a:lvl5pPr>
      <a:lvl6pPr marL="457200" algn="ctr" rtl="0" eaLnBrk="1" fontAlgn="base" hangingPunct="1">
        <a:spcBef>
          <a:spcPct val="0"/>
        </a:spcBef>
        <a:spcAft>
          <a:spcPct val="0"/>
        </a:spcAft>
        <a:defRPr sz="4000">
          <a:solidFill>
            <a:srgbClr val="0067B1"/>
          </a:solidFill>
          <a:latin typeface="Arial" charset="0"/>
        </a:defRPr>
      </a:lvl6pPr>
      <a:lvl7pPr marL="914400" algn="ctr" rtl="0" eaLnBrk="1" fontAlgn="base" hangingPunct="1">
        <a:spcBef>
          <a:spcPct val="0"/>
        </a:spcBef>
        <a:spcAft>
          <a:spcPct val="0"/>
        </a:spcAft>
        <a:defRPr sz="4000">
          <a:solidFill>
            <a:srgbClr val="0067B1"/>
          </a:solidFill>
          <a:latin typeface="Arial" charset="0"/>
        </a:defRPr>
      </a:lvl7pPr>
      <a:lvl8pPr marL="1371600" algn="ctr" rtl="0" eaLnBrk="1" fontAlgn="base" hangingPunct="1">
        <a:spcBef>
          <a:spcPct val="0"/>
        </a:spcBef>
        <a:spcAft>
          <a:spcPct val="0"/>
        </a:spcAft>
        <a:defRPr sz="4000">
          <a:solidFill>
            <a:srgbClr val="0067B1"/>
          </a:solidFill>
          <a:latin typeface="Arial" charset="0"/>
        </a:defRPr>
      </a:lvl8pPr>
      <a:lvl9pPr marL="1828800" algn="ctr" rtl="0" eaLnBrk="1" fontAlgn="base" hangingPunct="1">
        <a:spcBef>
          <a:spcPct val="0"/>
        </a:spcBef>
        <a:spcAft>
          <a:spcPct val="0"/>
        </a:spcAft>
        <a:defRPr sz="4000">
          <a:solidFill>
            <a:srgbClr val="0067B1"/>
          </a:solidFill>
          <a:latin typeface="Arial" charset="0"/>
        </a:defRPr>
      </a:lvl9pPr>
    </p:titleStyle>
    <p:bodyStyle>
      <a:lvl1pPr marL="342900" indent="-342900" algn="l" rtl="0" eaLnBrk="1" fontAlgn="base" hangingPunct="1">
        <a:spcBef>
          <a:spcPct val="20000"/>
        </a:spcBef>
        <a:spcAft>
          <a:spcPct val="0"/>
        </a:spcAft>
        <a:buClr>
          <a:srgbClr val="0067B1"/>
        </a:buClr>
        <a:buSzPct val="12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Font typeface="Wingdings" pitchFamily="2" charset="2"/>
        <a:buChar char="§"/>
        <a:defRPr sz="2200">
          <a:solidFill>
            <a:srgbClr val="0067B1"/>
          </a:solidFill>
          <a:latin typeface="+mn-lt"/>
        </a:defRPr>
      </a:lvl2pPr>
      <a:lvl3pPr marL="1143000" indent="-228600" algn="l" rtl="0" eaLnBrk="1" fontAlgn="base" hangingPunct="1">
        <a:spcBef>
          <a:spcPct val="20000"/>
        </a:spcBef>
        <a:spcAft>
          <a:spcPct val="0"/>
        </a:spcAft>
        <a:buClr>
          <a:srgbClr val="FF0000"/>
        </a:buClr>
        <a:buFont typeface="Arial" charset="0"/>
        <a:buChar char="–"/>
        <a:defRPr baseline="0">
          <a:solidFill>
            <a:srgbClr val="333333"/>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5pPr>
      <a:lvl6pPr marL="25146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6pPr>
      <a:lvl7pPr marL="29718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7pPr>
      <a:lvl8pPr marL="34290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8pPr>
      <a:lvl9pPr marL="38862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colton.sheets@stres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304800"/>
            <a:ext cx="7772400" cy="1143000"/>
          </a:xfrm>
        </p:spPr>
        <p:txBody>
          <a:bodyPr/>
          <a:lstStyle/>
          <a:p>
            <a:r>
              <a:rPr lang="en-US" dirty="0"/>
              <a:t>Results of Onshore and Offshore Composite Repair Studies</a:t>
            </a:r>
          </a:p>
        </p:txBody>
      </p:sp>
      <p:sp>
        <p:nvSpPr>
          <p:cNvPr id="3075" name="Rectangle 3"/>
          <p:cNvSpPr>
            <a:spLocks noGrp="1" noChangeArrowheads="1"/>
          </p:cNvSpPr>
          <p:nvPr>
            <p:ph type="subTitle" idx="1"/>
          </p:nvPr>
        </p:nvSpPr>
        <p:spPr>
          <a:xfrm>
            <a:off x="381000" y="1600200"/>
            <a:ext cx="8382754" cy="685800"/>
          </a:xfrm>
        </p:spPr>
        <p:txBody>
          <a:bodyPr/>
          <a:lstStyle/>
          <a:p>
            <a:r>
              <a:rPr lang="en-US" dirty="0"/>
              <a:t>Workshop Presentation</a:t>
            </a:r>
          </a:p>
        </p:txBody>
      </p:sp>
      <p:sp>
        <p:nvSpPr>
          <p:cNvPr id="4" name="Rectangle 5"/>
          <p:cNvSpPr>
            <a:spLocks noChangeArrowheads="1"/>
          </p:cNvSpPr>
          <p:nvPr/>
        </p:nvSpPr>
        <p:spPr bwMode="auto">
          <a:xfrm>
            <a:off x="381000" y="2878557"/>
            <a:ext cx="333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a:spcBef>
                <a:spcPct val="0"/>
              </a:spcBef>
              <a:tabLst>
                <a:tab pos="628650" algn="l"/>
              </a:tabLst>
            </a:pPr>
            <a:r>
              <a:rPr lang="en-US" dirty="0">
                <a:solidFill>
                  <a:srgbClr val="C0C0C0"/>
                </a:solidFill>
                <a:latin typeface="+mn-lt"/>
              </a:rPr>
              <a:t>Date:	17 January 2018</a:t>
            </a:r>
          </a:p>
        </p:txBody>
      </p:sp>
      <p:sp>
        <p:nvSpPr>
          <p:cNvPr id="5" name="Rectangle 5"/>
          <p:cNvSpPr>
            <a:spLocks noChangeArrowheads="1"/>
          </p:cNvSpPr>
          <p:nvPr/>
        </p:nvSpPr>
        <p:spPr bwMode="auto">
          <a:xfrm>
            <a:off x="4038599" y="2298058"/>
            <a:ext cx="5033011"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p>
            <a:pPr>
              <a:spcBef>
                <a:spcPct val="0"/>
              </a:spcBef>
              <a:spcAft>
                <a:spcPts val="2400"/>
              </a:spcAft>
              <a:tabLst>
                <a:tab pos="1371600" algn="l"/>
              </a:tabLst>
            </a:pPr>
            <a:r>
              <a:rPr lang="en-US" dirty="0">
                <a:solidFill>
                  <a:srgbClr val="C0C0C0"/>
                </a:solidFill>
                <a:latin typeface="+mn-lt"/>
              </a:rPr>
              <a:t>Prepared for:	</a:t>
            </a:r>
            <a:r>
              <a:rPr lang="en-US" dirty="0" err="1">
                <a:solidFill>
                  <a:srgbClr val="C0C0C0"/>
                </a:solidFill>
                <a:latin typeface="+mn-lt"/>
              </a:rPr>
              <a:t>BSEE</a:t>
            </a:r>
            <a:r>
              <a:rPr lang="en-US" dirty="0">
                <a:solidFill>
                  <a:srgbClr val="C0C0C0"/>
                </a:solidFill>
                <a:latin typeface="+mn-lt"/>
              </a:rPr>
              <a:t> / </a:t>
            </a:r>
            <a:r>
              <a:rPr lang="en-US" dirty="0" err="1">
                <a:solidFill>
                  <a:srgbClr val="C0C0C0"/>
                </a:solidFill>
                <a:latin typeface="+mn-lt"/>
              </a:rPr>
              <a:t>PHMSA</a:t>
            </a:r>
            <a:endParaRPr lang="en-US" dirty="0">
              <a:solidFill>
                <a:srgbClr val="C0C0C0"/>
              </a:solidFill>
              <a:latin typeface="+mn-lt"/>
            </a:endParaRPr>
          </a:p>
          <a:p>
            <a:pPr>
              <a:spcBef>
                <a:spcPct val="0"/>
              </a:spcBef>
              <a:spcAft>
                <a:spcPts val="600"/>
              </a:spcAft>
              <a:tabLst>
                <a:tab pos="1371600" algn="l"/>
              </a:tabLst>
            </a:pPr>
            <a:r>
              <a:rPr lang="en-US" dirty="0">
                <a:solidFill>
                  <a:srgbClr val="C0C0C0"/>
                </a:solidFill>
                <a:latin typeface="+mn-lt"/>
              </a:rPr>
              <a:t>Prepared by:	Colton Sheets, PE</a:t>
            </a:r>
          </a:p>
          <a:p>
            <a:pPr>
              <a:spcBef>
                <a:spcPct val="0"/>
              </a:spcBef>
              <a:spcAft>
                <a:spcPts val="600"/>
              </a:spcAft>
              <a:tabLst>
                <a:tab pos="1371600" algn="l"/>
              </a:tabLst>
            </a:pPr>
            <a:r>
              <a:rPr lang="en-US" dirty="0">
                <a:solidFill>
                  <a:srgbClr val="C0C0C0"/>
                </a:solidFill>
                <a:latin typeface="+mn-lt"/>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4" y="274637"/>
            <a:ext cx="8315325" cy="792163"/>
          </a:xfrm>
        </p:spPr>
        <p:txBody>
          <a:bodyPr>
            <a:normAutofit fontScale="90000"/>
          </a:bodyPr>
          <a:lstStyle/>
          <a:p>
            <a:r>
              <a:rPr lang="en-US" dirty="0"/>
              <a:t>Test Overview: Dents Installed with Pressure</a:t>
            </a:r>
          </a:p>
        </p:txBody>
      </p:sp>
      <p:sp>
        <p:nvSpPr>
          <p:cNvPr id="3" name="Content Placeholder 2"/>
          <p:cNvSpPr>
            <a:spLocks noGrp="1"/>
          </p:cNvSpPr>
          <p:nvPr>
            <p:ph idx="1"/>
          </p:nvPr>
        </p:nvSpPr>
        <p:spPr>
          <a:xfrm>
            <a:off x="457199" y="1295400"/>
            <a:ext cx="8305801" cy="4800600"/>
          </a:xfrm>
        </p:spPr>
        <p:txBody>
          <a:bodyPr>
            <a:normAutofit/>
          </a:bodyPr>
          <a:lstStyle/>
          <a:p>
            <a:pPr algn="just"/>
            <a:r>
              <a:rPr lang="en-US" dirty="0"/>
              <a:t>Two dent samples were reinforced with pressure in the pipe</a:t>
            </a:r>
          </a:p>
          <a:p>
            <a:pPr lvl="1" algn="just"/>
            <a:r>
              <a:rPr lang="en-US" dirty="0"/>
              <a:t>12.75-inch x 0.188-inch, Grade X42 pipes with two 15% depth plain dents</a:t>
            </a:r>
          </a:p>
          <a:p>
            <a:pPr algn="just"/>
            <a:r>
              <a:rPr lang="en-US" dirty="0"/>
              <a:t>Installations of the composite repair systems were performed at an internal pressure of 793 psi (64% SMYS).</a:t>
            </a:r>
          </a:p>
          <a:p>
            <a:pPr algn="just"/>
            <a:r>
              <a:rPr lang="en-US" dirty="0"/>
              <a:t>Following installation of the repair systems, these samples were subjected to cyclic pressure testing from 10% - 72% SMYS (124 psi to 892 psi). The target runout was 250,000 cycles.</a:t>
            </a:r>
          </a:p>
          <a:p>
            <a:pPr algn="just"/>
            <a:endParaRPr lang="en-US" dirty="0"/>
          </a:p>
        </p:txBody>
      </p:sp>
    </p:spTree>
    <p:extLst>
      <p:ext uri="{BB962C8B-B14F-4D97-AF65-F5344CB8AC3E}">
        <p14:creationId xmlns:p14="http://schemas.microsoft.com/office/powerpoint/2010/main" val="370548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a:normAutofit fontScale="90000"/>
          </a:bodyPr>
          <a:lstStyle/>
          <a:p>
            <a:pPr algn="ctr"/>
            <a:r>
              <a:rPr lang="en-US" dirty="0"/>
              <a:t>Reinforced Samples – Corrosion: Burst Summary</a:t>
            </a:r>
          </a:p>
        </p:txBody>
      </p:sp>
      <p:sp>
        <p:nvSpPr>
          <p:cNvPr id="6" name="Content Placeholder 2"/>
          <p:cNvSpPr>
            <a:spLocks noGrp="1"/>
          </p:cNvSpPr>
          <p:nvPr>
            <p:ph idx="1"/>
          </p:nvPr>
        </p:nvSpPr>
        <p:spPr>
          <a:xfrm>
            <a:off x="77704" y="3962400"/>
            <a:ext cx="3505200" cy="2362199"/>
          </a:xfrm>
        </p:spPr>
        <p:txBody>
          <a:bodyPr>
            <a:normAutofit fontScale="62500" lnSpcReduction="20000"/>
          </a:bodyPr>
          <a:lstStyle/>
          <a:p>
            <a:pPr marL="342900" lvl="1" indent="-342900">
              <a:buClr>
                <a:srgbClr val="0067B1"/>
              </a:buClr>
              <a:buSzPct val="125000"/>
              <a:buFontTx/>
              <a:buChar char="•"/>
            </a:pPr>
            <a:r>
              <a:rPr lang="en-US" sz="2400" dirty="0">
                <a:solidFill>
                  <a:schemeClr val="tx1"/>
                </a:solidFill>
              </a:rPr>
              <a:t>A narrow range of failure pressures was observed and was a reflection of the failures being driven by the tensile properties of the base pipe (i.e. almost all failures located outside of the repair)</a:t>
            </a:r>
          </a:p>
          <a:p>
            <a:pPr marL="342900" lvl="1" indent="-342900">
              <a:buClr>
                <a:srgbClr val="0067B1"/>
              </a:buClr>
              <a:buSzPct val="125000"/>
              <a:buFontTx/>
              <a:buChar char="•"/>
            </a:pPr>
            <a:r>
              <a:rPr lang="en-US" sz="2400" dirty="0">
                <a:solidFill>
                  <a:schemeClr val="tx1"/>
                </a:solidFill>
              </a:rPr>
              <a:t>Maximum range between failure pressures was for a given repair system was 63 psi. The minimum range was 9 psi. </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87" t="2499" r="17102" b="7368"/>
          <a:stretch/>
        </p:blipFill>
        <p:spPr bwMode="auto">
          <a:xfrm>
            <a:off x="3810000" y="1066800"/>
            <a:ext cx="519038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33" y="1066800"/>
            <a:ext cx="3370346"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498809" y="2481262"/>
            <a:ext cx="85499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645152" y="5321808"/>
            <a:ext cx="1362456" cy="261610"/>
          </a:xfrm>
          <a:prstGeom prst="rect">
            <a:avLst/>
          </a:prstGeom>
          <a:solidFill>
            <a:schemeClr val="bg1"/>
          </a:solidFill>
        </p:spPr>
        <p:txBody>
          <a:bodyPr wrap="square" rtlCol="0">
            <a:spAutoFit/>
          </a:bodyPr>
          <a:lstStyle/>
          <a:p>
            <a:pPr algn="ctr"/>
            <a:r>
              <a:rPr lang="en-US" sz="1100" dirty="0"/>
              <a:t>Repair System 1 </a:t>
            </a:r>
          </a:p>
        </p:txBody>
      </p:sp>
      <p:sp>
        <p:nvSpPr>
          <p:cNvPr id="8" name="TextBox 7"/>
          <p:cNvSpPr txBox="1"/>
          <p:nvPr/>
        </p:nvSpPr>
        <p:spPr>
          <a:xfrm rot="16200000">
            <a:off x="5262113" y="5321808"/>
            <a:ext cx="1362456" cy="261610"/>
          </a:xfrm>
          <a:prstGeom prst="rect">
            <a:avLst/>
          </a:prstGeom>
          <a:solidFill>
            <a:schemeClr val="bg1"/>
          </a:solidFill>
        </p:spPr>
        <p:txBody>
          <a:bodyPr wrap="square" rtlCol="0">
            <a:spAutoFit/>
          </a:bodyPr>
          <a:lstStyle/>
          <a:p>
            <a:pPr algn="ctr"/>
            <a:r>
              <a:rPr lang="en-US" sz="1100" dirty="0"/>
              <a:t>Repair System 2 </a:t>
            </a:r>
          </a:p>
        </p:txBody>
      </p:sp>
      <p:sp>
        <p:nvSpPr>
          <p:cNvPr id="10" name="TextBox 9"/>
          <p:cNvSpPr txBox="1"/>
          <p:nvPr/>
        </p:nvSpPr>
        <p:spPr>
          <a:xfrm rot="16200000">
            <a:off x="6005506" y="5321808"/>
            <a:ext cx="1362456" cy="261610"/>
          </a:xfrm>
          <a:prstGeom prst="rect">
            <a:avLst/>
          </a:prstGeom>
          <a:solidFill>
            <a:schemeClr val="bg1"/>
          </a:solidFill>
        </p:spPr>
        <p:txBody>
          <a:bodyPr wrap="square" rtlCol="0">
            <a:spAutoFit/>
          </a:bodyPr>
          <a:lstStyle/>
          <a:p>
            <a:pPr algn="ctr"/>
            <a:r>
              <a:rPr lang="en-US" sz="1100" dirty="0"/>
              <a:t>Repair System 3 </a:t>
            </a:r>
          </a:p>
        </p:txBody>
      </p:sp>
      <p:sp>
        <p:nvSpPr>
          <p:cNvPr id="11" name="TextBox 10"/>
          <p:cNvSpPr txBox="1"/>
          <p:nvPr/>
        </p:nvSpPr>
        <p:spPr>
          <a:xfrm rot="16200000">
            <a:off x="6722099" y="5321808"/>
            <a:ext cx="1362456" cy="261610"/>
          </a:xfrm>
          <a:prstGeom prst="rect">
            <a:avLst/>
          </a:prstGeom>
          <a:solidFill>
            <a:schemeClr val="bg1"/>
          </a:solidFill>
        </p:spPr>
        <p:txBody>
          <a:bodyPr wrap="square" rtlCol="0">
            <a:spAutoFit/>
          </a:bodyPr>
          <a:lstStyle/>
          <a:p>
            <a:pPr algn="ctr"/>
            <a:r>
              <a:rPr lang="en-US" sz="1100" dirty="0"/>
              <a:t>Repair System 4 </a:t>
            </a:r>
          </a:p>
        </p:txBody>
      </p:sp>
      <p:sp>
        <p:nvSpPr>
          <p:cNvPr id="12" name="TextBox 11"/>
          <p:cNvSpPr txBox="1"/>
          <p:nvPr/>
        </p:nvSpPr>
        <p:spPr>
          <a:xfrm rot="16200000">
            <a:off x="7444481" y="5321808"/>
            <a:ext cx="1362456" cy="261610"/>
          </a:xfrm>
          <a:prstGeom prst="rect">
            <a:avLst/>
          </a:prstGeom>
          <a:solidFill>
            <a:schemeClr val="bg1"/>
          </a:solidFill>
        </p:spPr>
        <p:txBody>
          <a:bodyPr wrap="square" rtlCol="0">
            <a:spAutoFit/>
          </a:bodyPr>
          <a:lstStyle/>
          <a:p>
            <a:pPr algn="ctr"/>
            <a:r>
              <a:rPr lang="en-US" sz="1100" dirty="0"/>
              <a:t>Repair System 5 </a:t>
            </a:r>
          </a:p>
        </p:txBody>
      </p:sp>
    </p:spTree>
    <p:extLst>
      <p:ext uri="{BB962C8B-B14F-4D97-AF65-F5344CB8AC3E}">
        <p14:creationId xmlns:p14="http://schemas.microsoft.com/office/powerpoint/2010/main" val="3437279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792163"/>
          </a:xfrm>
        </p:spPr>
        <p:txBody>
          <a:bodyPr/>
          <a:lstStyle/>
          <a:p>
            <a:pPr algn="ctr"/>
            <a:r>
              <a:rPr lang="en-US" dirty="0"/>
              <a:t>Load Transfer Study – Corrosion: Burst Tests</a:t>
            </a:r>
          </a:p>
        </p:txBody>
      </p:sp>
      <p:sp>
        <p:nvSpPr>
          <p:cNvPr id="3" name="Content Placeholder 2"/>
          <p:cNvSpPr>
            <a:spLocks noGrp="1"/>
          </p:cNvSpPr>
          <p:nvPr>
            <p:ph idx="1"/>
          </p:nvPr>
        </p:nvSpPr>
        <p:spPr>
          <a:xfrm>
            <a:off x="457200" y="1295400"/>
            <a:ext cx="8229600" cy="4525962"/>
          </a:xfrm>
        </p:spPr>
        <p:txBody>
          <a:bodyPr>
            <a:normAutofit/>
          </a:bodyPr>
          <a:lstStyle/>
          <a:p>
            <a:r>
              <a:rPr lang="en-US" dirty="0"/>
              <a:t>Installation pressure had no noticeable effect on the burst pressure of the composite repaired samples</a:t>
            </a:r>
          </a:p>
          <a:p>
            <a:pPr lvl="1"/>
            <a:r>
              <a:rPr lang="en-US" dirty="0"/>
              <a:t>All repairs exceeded unreinforced burst pressure</a:t>
            </a:r>
          </a:p>
          <a:p>
            <a:endParaRPr lang="en-US" sz="1000" dirty="0"/>
          </a:p>
          <a:p>
            <a:r>
              <a:rPr lang="en-US" dirty="0"/>
              <a:t>All repairs averaged approximately the same burst pressure regardless of installation pressure and were predominantly governed by the tensile properties of the nominal base pipe</a:t>
            </a:r>
          </a:p>
          <a:p>
            <a:pPr lvl="1"/>
            <a:r>
              <a:rPr lang="en-US" dirty="0"/>
              <a:t>Only one manufacturer had failures located within the repair – all other failures occurred in base pipe outside of the repair</a:t>
            </a:r>
          </a:p>
          <a:p>
            <a:pPr lvl="1"/>
            <a:r>
              <a:rPr lang="en-US" dirty="0"/>
              <a:t>67 psi – max pressure range between repairs</a:t>
            </a:r>
          </a:p>
          <a:p>
            <a:pPr lvl="1"/>
            <a:r>
              <a:rPr lang="en-US" dirty="0"/>
              <a:t>9 psi – min pressure range between repairs</a:t>
            </a:r>
          </a:p>
          <a:p>
            <a:pPr marL="457200" lvl="1" indent="0">
              <a:buNone/>
            </a:pPr>
            <a:endParaRPr lang="en-US" dirty="0"/>
          </a:p>
        </p:txBody>
      </p:sp>
    </p:spTree>
    <p:extLst>
      <p:ext uri="{BB962C8B-B14F-4D97-AF65-F5344CB8AC3E}">
        <p14:creationId xmlns:p14="http://schemas.microsoft.com/office/powerpoint/2010/main" val="226760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3"/>
          </a:xfrm>
        </p:spPr>
        <p:txBody>
          <a:bodyPr>
            <a:normAutofit fontScale="90000"/>
          </a:bodyPr>
          <a:lstStyle/>
          <a:p>
            <a:pPr algn="ctr"/>
            <a:r>
              <a:rPr lang="en-US" dirty="0"/>
              <a:t>Reinforced Samples – Corrosion: Cycle Summary</a:t>
            </a:r>
          </a:p>
        </p:txBody>
      </p:sp>
      <p:sp>
        <p:nvSpPr>
          <p:cNvPr id="3" name="Content Placeholder 2"/>
          <p:cNvSpPr>
            <a:spLocks noGrp="1"/>
          </p:cNvSpPr>
          <p:nvPr>
            <p:ph idx="1"/>
          </p:nvPr>
        </p:nvSpPr>
        <p:spPr/>
        <p:txBody>
          <a:bodyPr/>
          <a:lstStyle/>
          <a:p>
            <a:r>
              <a:rPr lang="en-US" dirty="0"/>
              <a:t>All reinforced cyclic pressure samples achieved the runout target of 250,000 cycles [</a:t>
            </a:r>
            <a:r>
              <a:rPr lang="en-US" dirty="0" err="1"/>
              <a:t>ΔP</a:t>
            </a:r>
            <a:r>
              <a:rPr lang="en-US" dirty="0"/>
              <a:t> = 40–80% </a:t>
            </a:r>
            <a:r>
              <a:rPr lang="en-US" dirty="0" err="1"/>
              <a:t>SMYS</a:t>
            </a:r>
            <a:r>
              <a:rPr lang="en-US" dirty="0"/>
              <a:t> (988 to 1,976 psig)].</a:t>
            </a:r>
          </a:p>
          <a:p>
            <a:r>
              <a:rPr lang="en-US" dirty="0"/>
              <a:t>No consistent correlation between changes in strain range, or maximum / minimum strain and installation pressure was observed during cyclic pressure testing. </a:t>
            </a:r>
          </a:p>
          <a:p>
            <a:r>
              <a:rPr lang="en-US" dirty="0"/>
              <a:t>Installation pressure has little to no noticeable effects on the fatigue life of reinforced corrosion samples</a:t>
            </a:r>
          </a:p>
          <a:p>
            <a:pPr lvl="1"/>
            <a:r>
              <a:rPr lang="en-US" dirty="0"/>
              <a:t>All repairs reached runout target of 250,000 cycles</a:t>
            </a:r>
          </a:p>
        </p:txBody>
      </p:sp>
    </p:spTree>
    <p:extLst>
      <p:ext uri="{BB962C8B-B14F-4D97-AF65-F5344CB8AC3E}">
        <p14:creationId xmlns:p14="http://schemas.microsoft.com/office/powerpoint/2010/main" val="353365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92163"/>
          </a:xfrm>
        </p:spPr>
        <p:txBody>
          <a:bodyPr>
            <a:normAutofit fontScale="90000"/>
          </a:bodyPr>
          <a:lstStyle/>
          <a:p>
            <a:r>
              <a:rPr lang="en-US" dirty="0"/>
              <a:t>Reinforced Samples – Dents with Pressure Summary</a:t>
            </a:r>
          </a:p>
        </p:txBody>
      </p:sp>
      <p:sp>
        <p:nvSpPr>
          <p:cNvPr id="3" name="Content Placeholder 2"/>
          <p:cNvSpPr>
            <a:spLocks noGrp="1"/>
          </p:cNvSpPr>
          <p:nvPr>
            <p:ph idx="1"/>
          </p:nvPr>
        </p:nvSpPr>
        <p:spPr>
          <a:xfrm>
            <a:off x="457200" y="1417638"/>
            <a:ext cx="8229600" cy="4678362"/>
          </a:xfrm>
        </p:spPr>
        <p:txBody>
          <a:bodyPr>
            <a:normAutofit fontScale="92500" lnSpcReduction="10000"/>
          </a:bodyPr>
          <a:lstStyle/>
          <a:p>
            <a:pPr algn="just">
              <a:lnSpc>
                <a:spcPct val="110000"/>
              </a:lnSpc>
            </a:pPr>
            <a:r>
              <a:rPr lang="en-US" dirty="0"/>
              <a:t>Four dents were repaired by two composite repair manufacturers with internal pressure in the pipe of 64% SMYS and cycled from 10% - 72% SMYS. </a:t>
            </a:r>
          </a:p>
          <a:p>
            <a:pPr algn="just">
              <a:lnSpc>
                <a:spcPct val="110000"/>
              </a:lnSpc>
            </a:pPr>
            <a:r>
              <a:rPr lang="en-US" dirty="0"/>
              <a:t>None of the dents reinforced with internal pressure in the pipe achieved the 250,000 cycle </a:t>
            </a:r>
            <a:r>
              <a:rPr lang="en-US" dirty="0" err="1"/>
              <a:t>runout</a:t>
            </a:r>
            <a:r>
              <a:rPr lang="en-US" dirty="0"/>
              <a:t> target. </a:t>
            </a:r>
          </a:p>
          <a:p>
            <a:pPr algn="just">
              <a:lnSpc>
                <a:spcPct val="110000"/>
              </a:lnSpc>
            </a:pPr>
            <a:r>
              <a:rPr lang="en-US" dirty="0"/>
              <a:t>The minimum number of cycles to failure was 18,747.</a:t>
            </a:r>
          </a:p>
          <a:p>
            <a:pPr algn="just">
              <a:lnSpc>
                <a:spcPct val="110000"/>
              </a:lnSpc>
            </a:pPr>
            <a:r>
              <a:rPr lang="en-US" dirty="0"/>
              <a:t>The samples with composite repairs that were installed with internal pressure in the pipe showed signs of significant </a:t>
            </a:r>
            <a:r>
              <a:rPr lang="en-US" dirty="0" err="1"/>
              <a:t>disbonding</a:t>
            </a:r>
            <a:r>
              <a:rPr lang="en-US" dirty="0"/>
              <a:t> between the load transfer (filler) material, the pipe, and the composite reinforcement</a:t>
            </a:r>
          </a:p>
          <a:p>
            <a:pPr lvl="1" algn="just">
              <a:lnSpc>
                <a:spcPct val="110000"/>
              </a:lnSpc>
            </a:pPr>
            <a:r>
              <a:rPr lang="en-US" dirty="0"/>
              <a:t>This was evident in post-test sectioning as well as from inter-layer strain readings</a:t>
            </a:r>
          </a:p>
        </p:txBody>
      </p:sp>
    </p:spTree>
    <p:extLst>
      <p:ext uri="{BB962C8B-B14F-4D97-AF65-F5344CB8AC3E}">
        <p14:creationId xmlns:p14="http://schemas.microsoft.com/office/powerpoint/2010/main" val="2816028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Load Transfer Study – Overall Conclusions</a:t>
            </a:r>
          </a:p>
        </p:txBody>
      </p:sp>
      <p:sp>
        <p:nvSpPr>
          <p:cNvPr id="3" name="Content Placeholder 2"/>
          <p:cNvSpPr>
            <a:spLocks noGrp="1"/>
          </p:cNvSpPr>
          <p:nvPr>
            <p:ph idx="1"/>
          </p:nvPr>
        </p:nvSpPr>
        <p:spPr>
          <a:xfrm>
            <a:off x="457200" y="1447800"/>
            <a:ext cx="8229600" cy="4648200"/>
          </a:xfrm>
        </p:spPr>
        <p:txBody>
          <a:bodyPr/>
          <a:lstStyle/>
          <a:p>
            <a:r>
              <a:rPr lang="en-US" sz="2000" dirty="0"/>
              <a:t>For the repairs and 50% wall loss anomalies that were part of this study, there was no indication that internal pipe pressure at the time of installation had any effect on the performance of the composite repair system’s burst pressure or fatigue life.</a:t>
            </a:r>
          </a:p>
          <a:p>
            <a:pPr lvl="1"/>
            <a:r>
              <a:rPr lang="en-US" sz="1800" dirty="0"/>
              <a:t>This conclusion is limited to corrosion depths up to 50% </a:t>
            </a:r>
          </a:p>
          <a:p>
            <a:r>
              <a:rPr lang="en-US" sz="2000" dirty="0"/>
              <a:t>For the repairs used to reinforce plain dents under pressure, the results show the potential for a significant reduction in fatigue life compared to plain dent repairs installed without internal pressure . </a:t>
            </a:r>
            <a:endParaRPr lang="en-US" sz="2300" dirty="0"/>
          </a:p>
          <a:p>
            <a:pPr marL="0" indent="0">
              <a:buNone/>
            </a:pPr>
            <a:endParaRPr lang="en-US" dirty="0"/>
          </a:p>
        </p:txBody>
      </p:sp>
    </p:spTree>
    <p:extLst>
      <p:ext uri="{BB962C8B-B14F-4D97-AF65-F5344CB8AC3E}">
        <p14:creationId xmlns:p14="http://schemas.microsoft.com/office/powerpoint/2010/main" val="353455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438401"/>
            <a:ext cx="8040688" cy="1362075"/>
          </a:xfrm>
        </p:spPr>
        <p:txBody>
          <a:bodyPr/>
          <a:lstStyle/>
          <a:p>
            <a:pPr algn="ctr"/>
            <a:r>
              <a:rPr lang="en-US" dirty="0"/>
              <a:t>Project review: Offshore study</a:t>
            </a:r>
          </a:p>
        </p:txBody>
      </p:sp>
    </p:spTree>
    <p:extLst>
      <p:ext uri="{BB962C8B-B14F-4D97-AF65-F5344CB8AC3E}">
        <p14:creationId xmlns:p14="http://schemas.microsoft.com/office/powerpoint/2010/main" val="285109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 y="279779"/>
            <a:ext cx="8229600" cy="792163"/>
          </a:xfrm>
        </p:spPr>
        <p:txBody>
          <a:bodyPr/>
          <a:lstStyle/>
          <a:p>
            <a:r>
              <a:rPr lang="en-US" dirty="0"/>
              <a:t>Project Overview – Offshore Study</a:t>
            </a:r>
          </a:p>
        </p:txBody>
      </p:sp>
      <p:sp>
        <p:nvSpPr>
          <p:cNvPr id="3" name="Content Placeholder 2"/>
          <p:cNvSpPr>
            <a:spLocks noGrp="1"/>
          </p:cNvSpPr>
          <p:nvPr>
            <p:ph idx="1"/>
          </p:nvPr>
        </p:nvSpPr>
        <p:spPr>
          <a:xfrm>
            <a:off x="97641" y="1179169"/>
            <a:ext cx="8926286" cy="4916832"/>
          </a:xfrm>
        </p:spPr>
        <p:txBody>
          <a:bodyPr>
            <a:normAutofit/>
          </a:bodyPr>
          <a:lstStyle/>
          <a:p>
            <a:r>
              <a:rPr lang="en-US" sz="2800" dirty="0" err="1"/>
              <a:t>BSEE</a:t>
            </a:r>
            <a:r>
              <a:rPr lang="en-US" sz="2800" dirty="0"/>
              <a:t> / </a:t>
            </a:r>
            <a:r>
              <a:rPr lang="en-US" sz="2800" dirty="0" err="1"/>
              <a:t>PHMSA</a:t>
            </a:r>
            <a:r>
              <a:rPr lang="en-US" sz="2800" dirty="0"/>
              <a:t> Offshore Composite Repair Study</a:t>
            </a:r>
          </a:p>
          <a:p>
            <a:pPr lvl="1"/>
            <a:r>
              <a:rPr lang="en-US" sz="2400" dirty="0"/>
              <a:t>Study had two primary components:</a:t>
            </a:r>
          </a:p>
          <a:p>
            <a:pPr marL="1257300" lvl="2" indent="-342900">
              <a:buFont typeface="+mj-lt"/>
              <a:buAutoNum type="arabicPeriod"/>
            </a:pPr>
            <a:r>
              <a:rPr lang="en-US" sz="2000" dirty="0"/>
              <a:t>Long-term exposure testing simulating environments encountered offshore / subsea</a:t>
            </a:r>
          </a:p>
          <a:p>
            <a:pPr marL="1257300" lvl="2" indent="-342900">
              <a:buFont typeface="+mj-lt"/>
              <a:buAutoNum type="arabicPeriod"/>
            </a:pPr>
            <a:r>
              <a:rPr lang="en-US" sz="2000" dirty="0"/>
              <a:t>Full-scale testing following exposure tests simulating a range of potential loading conditions</a:t>
            </a:r>
          </a:p>
          <a:p>
            <a:pPr lvl="1"/>
            <a:r>
              <a:rPr lang="en-US" sz="2400" dirty="0"/>
              <a:t>A wide range of tests completed as part of the two components:</a:t>
            </a:r>
          </a:p>
          <a:p>
            <a:pPr lvl="2"/>
            <a:r>
              <a:rPr lang="en-US" sz="2000" dirty="0"/>
              <a:t>Simulated subsea installation and curing of composite repairs</a:t>
            </a:r>
          </a:p>
          <a:p>
            <a:pPr lvl="2"/>
            <a:r>
              <a:rPr lang="en-US" sz="2000" dirty="0"/>
              <a:t>Long-term simulated offshore exposure testing</a:t>
            </a:r>
          </a:p>
          <a:p>
            <a:pPr lvl="2"/>
            <a:r>
              <a:rPr lang="en-US" sz="2000" dirty="0"/>
              <a:t>Post-exposure load testing</a:t>
            </a:r>
          </a:p>
          <a:p>
            <a:pPr lvl="3"/>
            <a:r>
              <a:rPr lang="en-US" dirty="0">
                <a:solidFill>
                  <a:schemeClr val="bg2">
                    <a:lumMod val="75000"/>
                  </a:schemeClr>
                </a:solidFill>
              </a:rPr>
              <a:t>Internal pressure</a:t>
            </a:r>
          </a:p>
          <a:p>
            <a:pPr lvl="3"/>
            <a:r>
              <a:rPr lang="en-US" dirty="0">
                <a:solidFill>
                  <a:schemeClr val="bg2">
                    <a:lumMod val="75000"/>
                  </a:schemeClr>
                </a:solidFill>
              </a:rPr>
              <a:t>Bending</a:t>
            </a:r>
          </a:p>
          <a:p>
            <a:pPr lvl="3"/>
            <a:r>
              <a:rPr lang="en-US" dirty="0">
                <a:solidFill>
                  <a:schemeClr val="bg2">
                    <a:lumMod val="75000"/>
                  </a:schemeClr>
                </a:solidFill>
              </a:rPr>
              <a:t>Tension</a:t>
            </a:r>
          </a:p>
          <a:p>
            <a:pPr marL="1371600" lvl="3" indent="0">
              <a:buNone/>
            </a:pPr>
            <a:endParaRPr lang="en-US" sz="2000" dirty="0"/>
          </a:p>
        </p:txBody>
      </p:sp>
    </p:spTree>
    <p:extLst>
      <p:ext uri="{BB962C8B-B14F-4D97-AF65-F5344CB8AC3E}">
        <p14:creationId xmlns:p14="http://schemas.microsoft.com/office/powerpoint/2010/main" val="215716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 – Exposure Testing</a:t>
            </a:r>
          </a:p>
        </p:txBody>
      </p:sp>
      <p:sp>
        <p:nvSpPr>
          <p:cNvPr id="3" name="Content Placeholder 2"/>
          <p:cNvSpPr>
            <a:spLocks noGrp="1"/>
          </p:cNvSpPr>
          <p:nvPr>
            <p:ph idx="1"/>
          </p:nvPr>
        </p:nvSpPr>
        <p:spPr>
          <a:xfrm>
            <a:off x="457200" y="1337809"/>
            <a:ext cx="8229600" cy="4525962"/>
          </a:xfrm>
        </p:spPr>
        <p:txBody>
          <a:bodyPr>
            <a:normAutofit/>
          </a:bodyPr>
          <a:lstStyle/>
          <a:p>
            <a:r>
              <a:rPr lang="en-US" dirty="0"/>
              <a:t>Objective 1 – Evaluate composites for their long-term suitability in offshore / subsea conditions</a:t>
            </a:r>
          </a:p>
          <a:p>
            <a:pPr lvl="1"/>
            <a:r>
              <a:rPr lang="en-US" dirty="0"/>
              <a:t>Non-standard environments require additional vetting</a:t>
            </a:r>
          </a:p>
          <a:p>
            <a:pPr lvl="1"/>
            <a:r>
              <a:rPr lang="en-US" dirty="0"/>
              <a:t>Vetting should consider all aspects of composite repair qualification – </a:t>
            </a:r>
            <a:r>
              <a:rPr lang="en-US" u="sng" dirty="0"/>
              <a:t>in the expected environment </a:t>
            </a:r>
          </a:p>
          <a:p>
            <a:pPr lvl="2"/>
            <a:r>
              <a:rPr lang="en-US" dirty="0"/>
              <a:t>Material selection</a:t>
            </a:r>
          </a:p>
          <a:p>
            <a:pPr lvl="2"/>
            <a:r>
              <a:rPr lang="en-US" dirty="0"/>
              <a:t>Design</a:t>
            </a:r>
          </a:p>
          <a:p>
            <a:pPr lvl="2"/>
            <a:r>
              <a:rPr lang="en-US" dirty="0"/>
              <a:t>Installation</a:t>
            </a:r>
          </a:p>
          <a:p>
            <a:pPr lvl="1"/>
            <a:r>
              <a:rPr lang="en-US" dirty="0"/>
              <a:t>Full-scale testing a way to test major components simultaneously</a:t>
            </a:r>
          </a:p>
          <a:p>
            <a:pPr lvl="2"/>
            <a:endParaRPr lang="en-US" dirty="0"/>
          </a:p>
        </p:txBody>
      </p:sp>
    </p:spTree>
    <p:extLst>
      <p:ext uri="{BB962C8B-B14F-4D97-AF65-F5344CB8AC3E}">
        <p14:creationId xmlns:p14="http://schemas.microsoft.com/office/powerpoint/2010/main" val="2573913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52400" y="1289211"/>
            <a:ext cx="4114800" cy="474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spcBef>
                <a:spcPct val="20000"/>
              </a:spcBef>
              <a:spcAft>
                <a:spcPct val="0"/>
              </a:spcAft>
              <a:buClr>
                <a:srgbClr val="0067B1"/>
              </a:buClr>
              <a:buSzPct val="12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Font typeface="Wingdings" pitchFamily="2" charset="2"/>
              <a:buChar char="§"/>
              <a:defRPr sz="2200">
                <a:solidFill>
                  <a:srgbClr val="0067B1"/>
                </a:solidFill>
                <a:latin typeface="+mn-lt"/>
              </a:defRPr>
            </a:lvl2pPr>
            <a:lvl3pPr marL="1143000" indent="-228600" algn="l" rtl="0" eaLnBrk="1" fontAlgn="base" hangingPunct="1">
              <a:spcBef>
                <a:spcPct val="20000"/>
              </a:spcBef>
              <a:spcAft>
                <a:spcPct val="0"/>
              </a:spcAft>
              <a:buClr>
                <a:srgbClr val="FF0000"/>
              </a:buClr>
              <a:buFont typeface="Arial" charset="0"/>
              <a:buChar char="–"/>
              <a:defRPr baseline="0">
                <a:solidFill>
                  <a:srgbClr val="333333"/>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5pPr>
            <a:lvl6pPr marL="25146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6pPr>
            <a:lvl7pPr marL="29718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7pPr>
            <a:lvl8pPr marL="34290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8pPr>
            <a:lvl9pPr marL="38862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9pPr>
          </a:lstStyle>
          <a:p>
            <a:r>
              <a:rPr lang="en-US" kern="0" dirty="0"/>
              <a:t>12-inch samples with machined wall loss</a:t>
            </a:r>
          </a:p>
          <a:p>
            <a:pPr lvl="1"/>
            <a:r>
              <a:rPr lang="en-US" kern="0" dirty="0"/>
              <a:t>Machined wall loss depth approx. 75% of the nominal wall thickness</a:t>
            </a:r>
          </a:p>
          <a:p>
            <a:r>
              <a:rPr lang="en-US" kern="0" dirty="0"/>
              <a:t>Reinforced with wet-layup composite systems</a:t>
            </a:r>
          </a:p>
          <a:p>
            <a:pPr lvl="1"/>
            <a:r>
              <a:rPr lang="en-US" kern="0" dirty="0"/>
              <a:t>E-glass</a:t>
            </a:r>
          </a:p>
          <a:p>
            <a:pPr lvl="1"/>
            <a:r>
              <a:rPr lang="en-US" kern="0" dirty="0"/>
              <a:t>Carbon fiber</a:t>
            </a:r>
          </a:p>
          <a:p>
            <a:r>
              <a:rPr lang="en-US" kern="0" dirty="0"/>
              <a:t>Samples were designated for five full-scale tests following exposure testing: </a:t>
            </a:r>
          </a:p>
          <a:p>
            <a:pPr lvl="1"/>
            <a:r>
              <a:rPr lang="en-US" kern="0" dirty="0"/>
              <a:t>Burst</a:t>
            </a:r>
          </a:p>
          <a:p>
            <a:pPr lvl="1"/>
            <a:r>
              <a:rPr lang="en-US" kern="0" dirty="0"/>
              <a:t>Cyclic pressure</a:t>
            </a:r>
          </a:p>
          <a:p>
            <a:pPr lvl="1"/>
            <a:r>
              <a:rPr lang="en-US" kern="0" dirty="0"/>
              <a:t>Bending</a:t>
            </a:r>
          </a:p>
          <a:p>
            <a:pPr lvl="1"/>
            <a:r>
              <a:rPr lang="en-US" kern="0" dirty="0"/>
              <a:t>Axial tension</a:t>
            </a:r>
          </a:p>
          <a:p>
            <a:pPr lvl="1"/>
            <a:r>
              <a:rPr lang="en-US" kern="0" dirty="0"/>
              <a:t>Axial tension with delamination</a:t>
            </a:r>
          </a:p>
          <a:p>
            <a:pPr lvl="1"/>
            <a:endParaRPr lang="en-US" kern="0" dirty="0"/>
          </a:p>
        </p:txBody>
      </p:sp>
      <p:sp>
        <p:nvSpPr>
          <p:cNvPr id="2" name="Title 1"/>
          <p:cNvSpPr>
            <a:spLocks noGrp="1"/>
          </p:cNvSpPr>
          <p:nvPr>
            <p:ph type="title"/>
          </p:nvPr>
        </p:nvSpPr>
        <p:spPr/>
        <p:txBody>
          <a:bodyPr/>
          <a:lstStyle/>
          <a:p>
            <a:r>
              <a:rPr lang="en-US" dirty="0"/>
              <a:t>Project Overview – Test Samples (1/2)</a:t>
            </a:r>
          </a:p>
        </p:txBody>
      </p:sp>
      <p:pic>
        <p:nvPicPr>
          <p:cNvPr id="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7830" t="24892" r="2494" b="8461"/>
          <a:stretch/>
        </p:blipFill>
        <p:spPr bwMode="auto">
          <a:xfrm>
            <a:off x="4391286" y="1325789"/>
            <a:ext cx="4418885" cy="255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974" y="3994848"/>
            <a:ext cx="3307439" cy="2466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67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C5B-50F8-4459-8A9C-298C1767A4EC}"/>
              </a:ext>
            </a:extLst>
          </p:cNvPr>
          <p:cNvSpPr>
            <a:spLocks noGrp="1"/>
          </p:cNvSpPr>
          <p:nvPr>
            <p:ph type="title"/>
          </p:nvPr>
        </p:nvSpPr>
        <p:spPr/>
        <p:txBody>
          <a:bodyPr/>
          <a:lstStyle/>
          <a:p>
            <a:r>
              <a:rPr lang="en-US" dirty="0"/>
              <a:t>Results of Onshore and Offshore Composite Repair Studies</a:t>
            </a:r>
          </a:p>
        </p:txBody>
      </p:sp>
      <p:sp>
        <p:nvSpPr>
          <p:cNvPr id="3" name="Content Placeholder 2">
            <a:extLst>
              <a:ext uri="{FF2B5EF4-FFF2-40B4-BE49-F238E27FC236}">
                <a16:creationId xmlns:a16="http://schemas.microsoft.com/office/drawing/2014/main" id="{BB4B28E8-52BD-475D-B257-FD09581730C3}"/>
              </a:ext>
            </a:extLst>
          </p:cNvPr>
          <p:cNvSpPr>
            <a:spLocks noGrp="1"/>
          </p:cNvSpPr>
          <p:nvPr>
            <p:ph idx="1"/>
          </p:nvPr>
        </p:nvSpPr>
        <p:spPr/>
        <p:txBody>
          <a:bodyPr/>
          <a:lstStyle/>
          <a:p>
            <a:r>
              <a:rPr lang="en-US" dirty="0"/>
              <a:t>BSEE Added</a:t>
            </a:r>
          </a:p>
          <a:p>
            <a:endParaRPr lang="en-US" dirty="0"/>
          </a:p>
          <a:p>
            <a:endParaRPr lang="en-US" dirty="0"/>
          </a:p>
          <a:p>
            <a:r>
              <a:rPr lang="en-US" b="1" dirty="0">
                <a:solidFill>
                  <a:srgbClr val="FF0000"/>
                </a:solidFill>
              </a:rPr>
              <a:t>"THE RESEARCH PROJECT OUTCOME DID NOT CONCLUDE AS A HIGHLY INFLUENTIAL OR INFLUENTIAL CATEGORY. THEREFORE, BSEE WOULD NOT CONDUCT A PEER REVIEW FOR THIS RESEARCH.”</a:t>
            </a:r>
          </a:p>
        </p:txBody>
      </p:sp>
    </p:spTree>
    <p:extLst>
      <p:ext uri="{BB962C8B-B14F-4D97-AF65-F5344CB8AC3E}">
        <p14:creationId xmlns:p14="http://schemas.microsoft.com/office/powerpoint/2010/main" val="3012880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52400" y="1289211"/>
            <a:ext cx="4114800" cy="474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67B1"/>
              </a:buClr>
              <a:buSzPct val="12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Font typeface="Wingdings" pitchFamily="2" charset="2"/>
              <a:buChar char="§"/>
              <a:defRPr sz="2200">
                <a:solidFill>
                  <a:srgbClr val="0067B1"/>
                </a:solidFill>
                <a:latin typeface="+mn-lt"/>
              </a:defRPr>
            </a:lvl2pPr>
            <a:lvl3pPr marL="1143000" indent="-228600" algn="l" rtl="0" eaLnBrk="1" fontAlgn="base" hangingPunct="1">
              <a:spcBef>
                <a:spcPct val="20000"/>
              </a:spcBef>
              <a:spcAft>
                <a:spcPct val="0"/>
              </a:spcAft>
              <a:buClr>
                <a:srgbClr val="FF0000"/>
              </a:buClr>
              <a:buFont typeface="Arial" charset="0"/>
              <a:buChar char="–"/>
              <a:defRPr baseline="0">
                <a:solidFill>
                  <a:srgbClr val="333333"/>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5pPr>
            <a:lvl6pPr marL="25146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6pPr>
            <a:lvl7pPr marL="29718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7pPr>
            <a:lvl8pPr marL="34290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8pPr>
            <a:lvl9pPr marL="38862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9pPr>
          </a:lstStyle>
          <a:p>
            <a:r>
              <a:rPr lang="en-US" kern="0" dirty="0"/>
              <a:t>Intentional delamination samples represented a poor installation and evaluated its effect on composite performance</a:t>
            </a:r>
          </a:p>
          <a:p>
            <a:r>
              <a:rPr lang="en-US" kern="0" dirty="0"/>
              <a:t>High-temperature PTFE tape was installed axially around the pipe every 90° starting at the corrosion defect. </a:t>
            </a:r>
          </a:p>
          <a:p>
            <a:r>
              <a:rPr lang="en-US" kern="0" dirty="0" err="1"/>
              <a:t>Delaminations</a:t>
            </a:r>
            <a:r>
              <a:rPr lang="en-US" kern="0" dirty="0"/>
              <a:t> covered approx. 60% of the steel pipe surface. </a:t>
            </a:r>
          </a:p>
        </p:txBody>
      </p:sp>
      <p:sp>
        <p:nvSpPr>
          <p:cNvPr id="2" name="Title 1"/>
          <p:cNvSpPr>
            <a:spLocks noGrp="1"/>
          </p:cNvSpPr>
          <p:nvPr>
            <p:ph type="title"/>
          </p:nvPr>
        </p:nvSpPr>
        <p:spPr/>
        <p:txBody>
          <a:bodyPr/>
          <a:lstStyle/>
          <a:p>
            <a:r>
              <a:rPr lang="en-US" dirty="0"/>
              <a:t>Project Overview – Test Samples (2/2)</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91" r="3773" b="18184"/>
          <a:stretch/>
        </p:blipFill>
        <p:spPr bwMode="auto">
          <a:xfrm>
            <a:off x="5175504" y="1289211"/>
            <a:ext cx="3438144" cy="2523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8" t="5980" r="5315" b="20651"/>
          <a:stretch/>
        </p:blipFill>
        <p:spPr bwMode="auto">
          <a:xfrm>
            <a:off x="5138928" y="3995205"/>
            <a:ext cx="3511296" cy="2167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834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2" y="195942"/>
            <a:ext cx="8229600" cy="792163"/>
          </a:xfrm>
        </p:spPr>
        <p:txBody>
          <a:bodyPr/>
          <a:lstStyle/>
          <a:p>
            <a:r>
              <a:rPr lang="en-US" dirty="0"/>
              <a:t>Exposure Testing</a:t>
            </a:r>
          </a:p>
        </p:txBody>
      </p:sp>
      <p:sp>
        <p:nvSpPr>
          <p:cNvPr id="3" name="Content Placeholder 2"/>
          <p:cNvSpPr>
            <a:spLocks noGrp="1"/>
          </p:cNvSpPr>
          <p:nvPr>
            <p:ph idx="1"/>
          </p:nvPr>
        </p:nvSpPr>
        <p:spPr>
          <a:xfrm>
            <a:off x="174172" y="1439782"/>
            <a:ext cx="4717142" cy="4525962"/>
          </a:xfrm>
        </p:spPr>
        <p:txBody>
          <a:bodyPr/>
          <a:lstStyle/>
          <a:p>
            <a:r>
              <a:rPr lang="en-US" dirty="0"/>
              <a:t>Installations and curing completed while submerged in simulated seawater</a:t>
            </a:r>
          </a:p>
          <a:p>
            <a:pPr marL="0" indent="0">
              <a:buNone/>
            </a:pPr>
            <a:endParaRPr lang="en-US" dirty="0"/>
          </a:p>
          <a:p>
            <a:endParaRPr lang="en-US"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113" y="1116554"/>
            <a:ext cx="3291840" cy="24410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38" y="3702763"/>
            <a:ext cx="3291840" cy="24824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9708" r="3953" b="22300"/>
          <a:stretch/>
        </p:blipFill>
        <p:spPr bwMode="auto">
          <a:xfrm>
            <a:off x="5073113" y="3702762"/>
            <a:ext cx="3291840" cy="24824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4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82113"/>
            <a:ext cx="3182033" cy="23849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Project Overview – Exposure Testing (1/3)</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181599" y="4282077"/>
            <a:ext cx="3182034" cy="2075179"/>
          </a:xfrm>
          <a:prstGeom prst="rect">
            <a:avLst/>
          </a:prstGeom>
          <a:noFill/>
          <a:ln>
            <a:solidFill>
              <a:schemeClr val="tx1"/>
            </a:solidFill>
          </a:ln>
        </p:spPr>
      </p:pic>
      <p:sp>
        <p:nvSpPr>
          <p:cNvPr id="10" name="Content Placeholder 2"/>
          <p:cNvSpPr>
            <a:spLocks noGrp="1"/>
          </p:cNvSpPr>
          <p:nvPr>
            <p:ph idx="1"/>
          </p:nvPr>
        </p:nvSpPr>
        <p:spPr>
          <a:xfrm>
            <a:off x="205560" y="1459641"/>
            <a:ext cx="4613183" cy="4525962"/>
          </a:xfrm>
        </p:spPr>
        <p:txBody>
          <a:bodyPr/>
          <a:lstStyle/>
          <a:p>
            <a:r>
              <a:rPr lang="en-US" dirty="0"/>
              <a:t>Samples were submerged in simulated seawater for </a:t>
            </a:r>
            <a:r>
              <a:rPr lang="en-US" dirty="0" err="1"/>
              <a:t>10k</a:t>
            </a:r>
            <a:r>
              <a:rPr lang="en-US" dirty="0"/>
              <a:t> hours (</a:t>
            </a:r>
            <a:r>
              <a:rPr lang="en-US" dirty="0" err="1"/>
              <a:t>10k</a:t>
            </a:r>
            <a:r>
              <a:rPr lang="en-US" dirty="0"/>
              <a:t> hours ≈ 1.15 years)</a:t>
            </a:r>
          </a:p>
          <a:p>
            <a:r>
              <a:rPr lang="en-US" dirty="0"/>
              <a:t>Intended to simulate an extended in-service subsea environment </a:t>
            </a:r>
          </a:p>
          <a:p>
            <a:r>
              <a:rPr lang="en-US" dirty="0"/>
              <a:t>Pressure maintained at 72% </a:t>
            </a:r>
            <a:r>
              <a:rPr lang="en-US" dirty="0" err="1"/>
              <a:t>SMYS</a:t>
            </a:r>
            <a:r>
              <a:rPr lang="en-US" dirty="0"/>
              <a:t> (+/- 15% </a:t>
            </a:r>
            <a:r>
              <a:rPr lang="en-US" dirty="0" err="1"/>
              <a:t>SMYS</a:t>
            </a:r>
            <a:r>
              <a:rPr lang="en-US" dirty="0"/>
              <a:t>)</a:t>
            </a:r>
          </a:p>
          <a:p>
            <a:r>
              <a:rPr lang="en-US" dirty="0"/>
              <a:t>Samples also subjected to 90 day UV exposure test once removed from seawater</a:t>
            </a:r>
          </a:p>
        </p:txBody>
      </p:sp>
    </p:spTree>
    <p:extLst>
      <p:ext uri="{BB962C8B-B14F-4D97-AF65-F5344CB8AC3E}">
        <p14:creationId xmlns:p14="http://schemas.microsoft.com/office/powerpoint/2010/main" val="583807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 – Exposure Testing (2/3)</a:t>
            </a:r>
          </a:p>
        </p:txBody>
      </p:sp>
      <p:sp>
        <p:nvSpPr>
          <p:cNvPr id="3" name="Content Placeholder 2"/>
          <p:cNvSpPr>
            <a:spLocks noGrp="1"/>
          </p:cNvSpPr>
          <p:nvPr>
            <p:ph idx="1"/>
          </p:nvPr>
        </p:nvSpPr>
        <p:spPr>
          <a:xfrm>
            <a:off x="159658" y="1570038"/>
            <a:ext cx="3875314" cy="4525962"/>
          </a:xfrm>
        </p:spPr>
        <p:txBody>
          <a:bodyPr/>
          <a:lstStyle/>
          <a:p>
            <a:r>
              <a:rPr lang="en-US" dirty="0"/>
              <a:t>In addition to UV exposure test, samples completed 12 thermal cycles </a:t>
            </a:r>
          </a:p>
          <a:p>
            <a:r>
              <a:rPr lang="en-US" dirty="0"/>
              <a:t>High temperature: 110 - 130 °F</a:t>
            </a:r>
          </a:p>
          <a:p>
            <a:r>
              <a:rPr lang="en-US" dirty="0"/>
              <a:t>Low temperature: 30 - 10 °F</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586" y="1296990"/>
            <a:ext cx="3496807" cy="24086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586" y="3906899"/>
            <a:ext cx="3496807" cy="2537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85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 – Exposure Testing (3/3)</a:t>
            </a:r>
          </a:p>
        </p:txBody>
      </p:sp>
      <p:sp>
        <p:nvSpPr>
          <p:cNvPr id="3" name="Content Placeholder 2"/>
          <p:cNvSpPr>
            <a:spLocks noGrp="1"/>
          </p:cNvSpPr>
          <p:nvPr>
            <p:ph idx="1"/>
          </p:nvPr>
        </p:nvSpPr>
        <p:spPr>
          <a:xfrm>
            <a:off x="152400" y="1570038"/>
            <a:ext cx="3981450" cy="4411662"/>
          </a:xfrm>
        </p:spPr>
        <p:txBody>
          <a:bodyPr/>
          <a:lstStyle/>
          <a:p>
            <a:r>
              <a:rPr lang="en-US" dirty="0"/>
              <a:t>Finally, samples were pressure cycled for either 25,000 cycles or 50,000 cycles at a pressure range of 36 – 72% </a:t>
            </a:r>
            <a:r>
              <a:rPr lang="en-US" dirty="0" err="1"/>
              <a:t>SMYS</a:t>
            </a:r>
            <a:endParaRPr lang="en-US" dirty="0"/>
          </a:p>
          <a:p>
            <a:r>
              <a:rPr lang="en-US" dirty="0"/>
              <a:t>Plots show snapshot of pressure cycling (top) and peak-valley internal pressures over the course of the 25,000 cycles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48" y="1233489"/>
            <a:ext cx="3498140"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71901"/>
            <a:ext cx="3633788" cy="263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733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Testing - Results</a:t>
            </a:r>
          </a:p>
        </p:txBody>
      </p:sp>
      <p:sp>
        <p:nvSpPr>
          <p:cNvPr id="3" name="Content Placeholder 2"/>
          <p:cNvSpPr>
            <a:spLocks noGrp="1"/>
          </p:cNvSpPr>
          <p:nvPr>
            <p:ph idx="1"/>
          </p:nvPr>
        </p:nvSpPr>
        <p:spPr>
          <a:xfrm>
            <a:off x="152400" y="1474788"/>
            <a:ext cx="3848100" cy="4525962"/>
          </a:xfrm>
        </p:spPr>
        <p:txBody>
          <a:bodyPr/>
          <a:lstStyle/>
          <a:p>
            <a:r>
              <a:rPr lang="en-US" dirty="0"/>
              <a:t>All samples survived the 10,000 hour pressure hold</a:t>
            </a:r>
          </a:p>
          <a:p>
            <a:r>
              <a:rPr lang="en-US" dirty="0"/>
              <a:t>No apparent damage to the repairs was caused by thermal and pressure cycling </a:t>
            </a:r>
          </a:p>
          <a:p>
            <a:r>
              <a:rPr lang="en-US" dirty="0"/>
              <a:t>Five samples failed during pre-cycling </a:t>
            </a:r>
          </a:p>
          <a:p>
            <a:pPr lvl="1"/>
            <a:r>
              <a:rPr lang="en-US" dirty="0"/>
              <a:t>Photograph of leak (bottom)</a:t>
            </a:r>
          </a:p>
        </p:txBody>
      </p:sp>
      <p:pic>
        <p:nvPicPr>
          <p:cNvPr id="6" name="Picture 5" descr="P:\1461100 JOBS\1461190 JOBS\1461191\Test Data\PreCycling\OFF-AP-T-J-3-CyclingCam\07-27-1718-20-52.967.jpg"/>
          <p:cNvPicPr/>
          <p:nvPr/>
        </p:nvPicPr>
        <p:blipFill rotWithShape="1">
          <a:blip r:embed="rId2" cstate="print">
            <a:extLst>
              <a:ext uri="{28A0092B-C50C-407E-A947-70E740481C1C}">
                <a14:useLocalDpi xmlns:a14="http://schemas.microsoft.com/office/drawing/2010/main" val="0"/>
              </a:ext>
            </a:extLst>
          </a:blip>
          <a:srcRect l="7051" t="46213" r="39005"/>
          <a:stretch/>
        </p:blipFill>
        <p:spPr bwMode="auto">
          <a:xfrm>
            <a:off x="4724400" y="4121943"/>
            <a:ext cx="4076700" cy="2113757"/>
          </a:xfrm>
          <a:prstGeom prst="rect">
            <a:avLst/>
          </a:prstGeom>
          <a:noFill/>
          <a:ln>
            <a:noFill/>
          </a:ln>
          <a:extLst>
            <a:ext uri="{53640926-AAD7-44D8-BBD7-CCE9431645EC}">
              <a14:shadowObscured xmlns:a14="http://schemas.microsoft.com/office/drawing/2010/main"/>
            </a:ext>
          </a:extLst>
        </p:spPr>
      </p:pic>
      <p:sp>
        <p:nvSpPr>
          <p:cNvPr id="7" name="Oval 6"/>
          <p:cNvSpPr/>
          <p:nvPr/>
        </p:nvSpPr>
        <p:spPr>
          <a:xfrm>
            <a:off x="5924550" y="4533900"/>
            <a:ext cx="304800" cy="304800"/>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501" y="1160357"/>
            <a:ext cx="3980498" cy="2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403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Testing - Results</a:t>
            </a:r>
          </a:p>
        </p:txBody>
      </p:sp>
      <p:graphicFrame>
        <p:nvGraphicFramePr>
          <p:cNvPr id="4" name="Table 3"/>
          <p:cNvGraphicFramePr>
            <a:graphicFrameLocks noGrp="1"/>
          </p:cNvGraphicFramePr>
          <p:nvPr>
            <p:extLst>
              <p:ext uri="{D42A27DB-BD31-4B8C-83A1-F6EECF244321}">
                <p14:modId xmlns:p14="http://schemas.microsoft.com/office/powerpoint/2010/main" val="2057626478"/>
              </p:ext>
            </p:extLst>
          </p:nvPr>
        </p:nvGraphicFramePr>
        <p:xfrm>
          <a:off x="3829051" y="1657351"/>
          <a:ext cx="5181598" cy="2933699"/>
        </p:xfrm>
        <a:graphic>
          <a:graphicData uri="http://schemas.openxmlformats.org/drawingml/2006/table">
            <a:tbl>
              <a:tblPr firstRow="1" firstCol="1" bandRow="1"/>
              <a:tblGrid>
                <a:gridCol w="945004">
                  <a:extLst>
                    <a:ext uri="{9D8B030D-6E8A-4147-A177-3AD203B41FA5}">
                      <a16:colId xmlns:a16="http://schemas.microsoft.com/office/drawing/2014/main" val="20000"/>
                    </a:ext>
                  </a:extLst>
                </a:gridCol>
                <a:gridCol w="1412198">
                  <a:extLst>
                    <a:ext uri="{9D8B030D-6E8A-4147-A177-3AD203B41FA5}">
                      <a16:colId xmlns:a16="http://schemas.microsoft.com/office/drawing/2014/main" val="20001"/>
                    </a:ext>
                  </a:extLst>
                </a:gridCol>
                <a:gridCol w="1412198">
                  <a:extLst>
                    <a:ext uri="{9D8B030D-6E8A-4147-A177-3AD203B41FA5}">
                      <a16:colId xmlns:a16="http://schemas.microsoft.com/office/drawing/2014/main" val="20002"/>
                    </a:ext>
                  </a:extLst>
                </a:gridCol>
                <a:gridCol w="1412198">
                  <a:extLst>
                    <a:ext uri="{9D8B030D-6E8A-4147-A177-3AD203B41FA5}">
                      <a16:colId xmlns:a16="http://schemas.microsoft.com/office/drawing/2014/main" val="20003"/>
                    </a:ext>
                  </a:extLst>
                </a:gridCol>
              </a:tblGrid>
              <a:tr h="276780">
                <a:tc>
                  <a:txBody>
                    <a:bodyPr/>
                    <a:lstStyle/>
                    <a:p>
                      <a:pPr marL="0" marR="0" algn="ctr">
                        <a:spcBef>
                          <a:spcPts val="0"/>
                        </a:spcBef>
                        <a:spcAft>
                          <a:spcPts val="0"/>
                        </a:spcAft>
                      </a:pPr>
                      <a:r>
                        <a:rPr lang="en-US" sz="1100" b="1" dirty="0">
                          <a:solidFill>
                            <a:srgbClr val="FFFFFF"/>
                          </a:solidFill>
                          <a:effectLst/>
                          <a:latin typeface="Calibri"/>
                          <a:ea typeface="Times New Roman"/>
                          <a:cs typeface="Times New Roman"/>
                        </a:rPr>
                        <a:t>Sample</a:t>
                      </a:r>
                      <a:endParaRPr lang="en-US" sz="1100" dirty="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tc>
                  <a:txBody>
                    <a:bodyPr/>
                    <a:lstStyle/>
                    <a:p>
                      <a:pPr marL="0" marR="0" algn="ctr">
                        <a:spcBef>
                          <a:spcPts val="0"/>
                        </a:spcBef>
                        <a:spcAft>
                          <a:spcPts val="0"/>
                        </a:spcAft>
                      </a:pPr>
                      <a:r>
                        <a:rPr lang="en-US" sz="1100" b="1">
                          <a:solidFill>
                            <a:srgbClr val="FFFFFF"/>
                          </a:solidFill>
                          <a:effectLst/>
                          <a:latin typeface="Calibri"/>
                          <a:ea typeface="Times New Roman"/>
                          <a:cs typeface="Times New Roman"/>
                        </a:rPr>
                        <a:t>Manufacturer A</a:t>
                      </a:r>
                      <a:endParaRPr lang="en-US" sz="1100">
                        <a:effectLst/>
                        <a:latin typeface="Calibri"/>
                        <a:ea typeface="Times New Roman"/>
                        <a:cs typeface="Times New Roman"/>
                      </a:endParaRPr>
                    </a:p>
                  </a:txBody>
                  <a:tcPr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tc>
                  <a:txBody>
                    <a:bodyPr/>
                    <a:lstStyle/>
                    <a:p>
                      <a:pPr marL="0" marR="0" algn="ctr">
                        <a:spcBef>
                          <a:spcPts val="0"/>
                        </a:spcBef>
                        <a:spcAft>
                          <a:spcPts val="0"/>
                        </a:spcAft>
                      </a:pPr>
                      <a:r>
                        <a:rPr lang="en-US" sz="1100" b="1">
                          <a:solidFill>
                            <a:srgbClr val="FFFFFF"/>
                          </a:solidFill>
                          <a:effectLst/>
                          <a:latin typeface="Calibri"/>
                          <a:ea typeface="Times New Roman"/>
                          <a:cs typeface="Times New Roman"/>
                        </a:rPr>
                        <a:t>Manufacturer B</a:t>
                      </a:r>
                      <a:endParaRPr lang="en-US" sz="1100">
                        <a:effectLst/>
                        <a:latin typeface="Calibri"/>
                        <a:ea typeface="Times New Roman"/>
                        <a:cs typeface="Times New Roman"/>
                      </a:endParaRPr>
                    </a:p>
                  </a:txBody>
                  <a:tcPr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tc>
                  <a:txBody>
                    <a:bodyPr/>
                    <a:lstStyle/>
                    <a:p>
                      <a:pPr marL="0" marR="0" algn="ctr">
                        <a:spcBef>
                          <a:spcPts val="0"/>
                        </a:spcBef>
                        <a:spcAft>
                          <a:spcPts val="0"/>
                        </a:spcAft>
                      </a:pPr>
                      <a:r>
                        <a:rPr lang="en-US" sz="1100" b="1">
                          <a:solidFill>
                            <a:srgbClr val="FFFFFF"/>
                          </a:solidFill>
                          <a:effectLst/>
                          <a:latin typeface="Calibri"/>
                          <a:ea typeface="Times New Roman"/>
                          <a:cs typeface="Times New Roman"/>
                        </a:rPr>
                        <a:t>Manufacturer C</a:t>
                      </a:r>
                      <a:endParaRPr lang="en-US" sz="1100">
                        <a:effectLst/>
                        <a:latin typeface="Calibri"/>
                        <a:ea typeface="Times New Roman"/>
                        <a:cs typeface="Times New Roman"/>
                      </a:endParaRPr>
                    </a:p>
                  </a:txBody>
                  <a:tcPr marT="18415" marB="18415"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extLst>
                  <a:ext uri="{0D108BD9-81ED-4DB2-BD59-A6C34878D82A}">
                    <a16:rowId xmlns:a16="http://schemas.microsoft.com/office/drawing/2014/main" val="10000"/>
                  </a:ext>
                </a:extLst>
              </a:tr>
              <a:tr h="544965">
                <a:tc>
                  <a:txBody>
                    <a:bodyPr/>
                    <a:lstStyle/>
                    <a:p>
                      <a:pPr marL="0" marR="0" algn="ctr">
                        <a:spcBef>
                          <a:spcPts val="0"/>
                        </a:spcBef>
                        <a:spcAft>
                          <a:spcPts val="0"/>
                        </a:spcAft>
                      </a:pPr>
                      <a:r>
                        <a:rPr lang="en-US" sz="1100">
                          <a:effectLst/>
                          <a:latin typeface="Calibri"/>
                          <a:ea typeface="Times New Roman"/>
                          <a:cs typeface="Times New Roman"/>
                        </a:rPr>
                        <a:t>Burst</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FF0000"/>
                          </a:solidFill>
                          <a:effectLst/>
                          <a:latin typeface="Calibri"/>
                          <a:ea typeface="Times New Roman"/>
                          <a:cs typeface="Calibri"/>
                        </a:rPr>
                        <a:t>Failed after 17,411 cycles</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4965">
                <a:tc>
                  <a:txBody>
                    <a:bodyPr/>
                    <a:lstStyle/>
                    <a:p>
                      <a:pPr marL="0" marR="0" algn="ctr">
                        <a:spcBef>
                          <a:spcPts val="0"/>
                        </a:spcBef>
                        <a:spcAft>
                          <a:spcPts val="0"/>
                        </a:spcAft>
                      </a:pPr>
                      <a:r>
                        <a:rPr lang="en-US" sz="1100">
                          <a:effectLst/>
                          <a:latin typeface="Calibri"/>
                          <a:ea typeface="Times New Roman"/>
                          <a:cs typeface="Times New Roman"/>
                        </a:rPr>
                        <a:t>Fatigue</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FF0000"/>
                          </a:solidFill>
                          <a:effectLst/>
                          <a:latin typeface="Calibri"/>
                          <a:ea typeface="Times New Roman"/>
                          <a:cs typeface="Calibri"/>
                        </a:rPr>
                        <a:t>Failed after 31,547 cycles</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a:solidFill>
                            <a:srgbClr val="00B050"/>
                          </a:solidFill>
                          <a:effectLst/>
                          <a:latin typeface="Calibri"/>
                          <a:ea typeface="Times New Roman"/>
                          <a:cs typeface="Calibri"/>
                        </a:rPr>
                        <a:t>Survived</a:t>
                      </a:r>
                      <a:endParaRPr lang="en-US" sz="1100" dirty="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4965">
                <a:tc>
                  <a:txBody>
                    <a:bodyPr/>
                    <a:lstStyle/>
                    <a:p>
                      <a:pPr marL="0" marR="0" algn="ctr">
                        <a:spcBef>
                          <a:spcPts val="0"/>
                        </a:spcBef>
                        <a:spcAft>
                          <a:spcPts val="0"/>
                        </a:spcAft>
                      </a:pPr>
                      <a:r>
                        <a:rPr lang="en-US" sz="1100">
                          <a:effectLst/>
                          <a:latin typeface="Calibri"/>
                          <a:ea typeface="Times New Roman"/>
                          <a:cs typeface="Times New Roman"/>
                        </a:rPr>
                        <a:t>Tension</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FF0000"/>
                          </a:solidFill>
                          <a:effectLst/>
                          <a:latin typeface="Calibri"/>
                          <a:ea typeface="Times New Roman"/>
                          <a:cs typeface="Calibri"/>
                        </a:rPr>
                        <a:t>Failed after 3,678 cycles</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7059">
                <a:tc>
                  <a:txBody>
                    <a:bodyPr/>
                    <a:lstStyle/>
                    <a:p>
                      <a:pPr marL="0" marR="0" algn="ctr">
                        <a:spcBef>
                          <a:spcPts val="0"/>
                        </a:spcBef>
                        <a:spcAft>
                          <a:spcPts val="0"/>
                        </a:spcAft>
                      </a:pPr>
                      <a:r>
                        <a:rPr lang="en-US" sz="1100">
                          <a:effectLst/>
                          <a:latin typeface="Calibri"/>
                          <a:ea typeface="Times New Roman"/>
                          <a:cs typeface="Times New Roman"/>
                        </a:rPr>
                        <a:t>Bending</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00B050"/>
                          </a:solidFill>
                          <a:effectLst/>
                          <a:latin typeface="Calibri"/>
                          <a:ea typeface="Times New Roman"/>
                          <a:cs typeface="Calibri"/>
                        </a:rPr>
                        <a:t>Survived</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4965">
                <a:tc>
                  <a:txBody>
                    <a:bodyPr/>
                    <a:lstStyle/>
                    <a:p>
                      <a:pPr marL="0" marR="0" algn="ctr">
                        <a:spcBef>
                          <a:spcPts val="0"/>
                        </a:spcBef>
                        <a:spcAft>
                          <a:spcPts val="0"/>
                        </a:spcAft>
                      </a:pPr>
                      <a:r>
                        <a:rPr lang="en-US" sz="1100" dirty="0">
                          <a:effectLst/>
                          <a:latin typeface="Calibri"/>
                          <a:ea typeface="Times New Roman"/>
                          <a:cs typeface="Times New Roman"/>
                        </a:rPr>
                        <a:t>Delamination</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a:solidFill>
                            <a:srgbClr val="FF0000"/>
                          </a:solidFill>
                          <a:effectLst/>
                          <a:latin typeface="Calibri"/>
                          <a:ea typeface="Times New Roman"/>
                          <a:cs typeface="Calibri"/>
                        </a:rPr>
                        <a:t>Failed after 23,237 cycles</a:t>
                      </a:r>
                      <a:endParaRPr lang="en-US" sz="110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a:solidFill>
                            <a:srgbClr val="FF0000"/>
                          </a:solidFill>
                          <a:effectLst/>
                          <a:latin typeface="Calibri"/>
                          <a:ea typeface="Times New Roman"/>
                          <a:cs typeface="Calibri"/>
                        </a:rPr>
                        <a:t>Failed after 42,223 cycles</a:t>
                      </a:r>
                      <a:endParaRPr lang="en-US" sz="1100" dirty="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200" dirty="0">
                          <a:solidFill>
                            <a:srgbClr val="00B050"/>
                          </a:solidFill>
                          <a:effectLst/>
                          <a:latin typeface="Calibri"/>
                          <a:ea typeface="Times New Roman"/>
                          <a:cs typeface="Calibri"/>
                        </a:rPr>
                        <a:t>Survived</a:t>
                      </a:r>
                      <a:endParaRPr lang="en-US" sz="1100" dirty="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Content Placeholder 2"/>
          <p:cNvSpPr>
            <a:spLocks noGrp="1"/>
          </p:cNvSpPr>
          <p:nvPr>
            <p:ph idx="1"/>
          </p:nvPr>
        </p:nvSpPr>
        <p:spPr>
          <a:xfrm>
            <a:off x="97536" y="1465644"/>
            <a:ext cx="3562350" cy="4525962"/>
          </a:xfrm>
        </p:spPr>
        <p:txBody>
          <a:bodyPr>
            <a:normAutofit fontScale="92500" lnSpcReduction="20000"/>
          </a:bodyPr>
          <a:lstStyle/>
          <a:p>
            <a:r>
              <a:rPr lang="en-US" dirty="0"/>
              <a:t>Majority of failures were limited to one manufacturer</a:t>
            </a:r>
          </a:p>
          <a:p>
            <a:pPr lvl="1"/>
            <a:r>
              <a:rPr lang="en-US" dirty="0"/>
              <a:t>Could indicate issue with installation, material selection, or repair design</a:t>
            </a:r>
          </a:p>
          <a:p>
            <a:r>
              <a:rPr lang="en-US" dirty="0"/>
              <a:t>Highlights the importance of vetting in representative conditions</a:t>
            </a:r>
          </a:p>
          <a:p>
            <a:pPr lvl="1"/>
            <a:r>
              <a:rPr lang="en-US" dirty="0"/>
              <a:t>Not only beneficial to operators, but also to manufacturers who can review design and make adjustments and improvements</a:t>
            </a:r>
          </a:p>
        </p:txBody>
      </p:sp>
    </p:spTree>
    <p:extLst>
      <p:ext uri="{BB962C8B-B14F-4D97-AF65-F5344CB8AC3E}">
        <p14:creationId xmlns:p14="http://schemas.microsoft.com/office/powerpoint/2010/main" val="3153041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Testing – Unreinforced Sample</a:t>
            </a:r>
          </a:p>
        </p:txBody>
      </p:sp>
      <p:sp>
        <p:nvSpPr>
          <p:cNvPr id="3" name="Content Placeholder 2"/>
          <p:cNvSpPr>
            <a:spLocks noGrp="1"/>
          </p:cNvSpPr>
          <p:nvPr>
            <p:ph idx="1"/>
          </p:nvPr>
        </p:nvSpPr>
        <p:spPr/>
        <p:txBody>
          <a:bodyPr/>
          <a:lstStyle/>
          <a:p>
            <a:r>
              <a:rPr lang="en-US" dirty="0"/>
              <a:t>An unreinforced sample was also fabricated and tested to use as a comparison.</a:t>
            </a:r>
          </a:p>
          <a:p>
            <a:r>
              <a:rPr lang="en-US" dirty="0"/>
              <a:t>Sample had same dimensions and machined wall loss</a:t>
            </a:r>
          </a:p>
          <a:p>
            <a:r>
              <a:rPr lang="en-US" dirty="0"/>
              <a:t>The sample did not undergo any of the exposure testing and was intended for pre-cycling.</a:t>
            </a:r>
          </a:p>
          <a:p>
            <a:r>
              <a:rPr lang="en-US" u="sng" dirty="0"/>
              <a:t>Zero cycles</a:t>
            </a:r>
            <a:r>
              <a:rPr lang="en-US" dirty="0"/>
              <a:t> were completed and the sample achieved a maximum pressure of 1,533 psi. </a:t>
            </a:r>
          </a:p>
          <a:p>
            <a:pPr lvl="1"/>
            <a:r>
              <a:rPr lang="en-US" dirty="0"/>
              <a:t>Reinforced samples cycled from 890 psi to 1,780 psi</a:t>
            </a:r>
          </a:p>
          <a:p>
            <a:pPr lvl="1"/>
            <a:r>
              <a:rPr lang="en-US" dirty="0"/>
              <a:t>Minimum cycles to failure for reinforced samples was 3,678 cycles</a:t>
            </a:r>
          </a:p>
        </p:txBody>
      </p:sp>
    </p:spTree>
    <p:extLst>
      <p:ext uri="{BB962C8B-B14F-4D97-AF65-F5344CB8AC3E}">
        <p14:creationId xmlns:p14="http://schemas.microsoft.com/office/powerpoint/2010/main" val="1145414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Testing Summary</a:t>
            </a:r>
          </a:p>
        </p:txBody>
      </p:sp>
      <p:sp>
        <p:nvSpPr>
          <p:cNvPr id="5" name="Content Placeholder 2"/>
          <p:cNvSpPr>
            <a:spLocks noGrp="1"/>
          </p:cNvSpPr>
          <p:nvPr>
            <p:ph idx="1"/>
          </p:nvPr>
        </p:nvSpPr>
        <p:spPr>
          <a:xfrm>
            <a:off x="238505" y="1373886"/>
            <a:ext cx="8802347" cy="3124962"/>
          </a:xfrm>
        </p:spPr>
        <p:txBody>
          <a:bodyPr>
            <a:normAutofit fontScale="92500" lnSpcReduction="20000"/>
          </a:bodyPr>
          <a:lstStyle/>
          <a:p>
            <a:r>
              <a:rPr lang="en-US" dirty="0"/>
              <a:t>A total of 15 samples were tested in the program</a:t>
            </a:r>
          </a:p>
          <a:p>
            <a:pPr lvl="1"/>
            <a:r>
              <a:rPr lang="en-US" dirty="0"/>
              <a:t>10/15 samples successfully completed the entirety of exposure testing</a:t>
            </a:r>
          </a:p>
          <a:p>
            <a:pPr lvl="2"/>
            <a:r>
              <a:rPr lang="en-US" dirty="0"/>
              <a:t>4/5 failures were contained to one manufacturer</a:t>
            </a:r>
          </a:p>
          <a:p>
            <a:pPr lvl="1"/>
            <a:r>
              <a:rPr lang="en-US" dirty="0"/>
              <a:t>15/15 samples successfully completed the 10,000 hour hold period in simulated seawater. </a:t>
            </a:r>
          </a:p>
          <a:p>
            <a:pPr lvl="1"/>
            <a:r>
              <a:rPr lang="en-US" b="1" i="1" u="sng" dirty="0"/>
              <a:t>No</a:t>
            </a:r>
            <a:r>
              <a:rPr lang="en-US" dirty="0"/>
              <a:t> structural damage to the composites was evident following either the 90 day UV or thermal cycling exposure tests.</a:t>
            </a:r>
          </a:p>
          <a:p>
            <a:pPr lvl="1"/>
            <a:r>
              <a:rPr lang="en-US" dirty="0"/>
              <a:t>The minimum cycles to failure for a reinforced sample was over 3,678 cycles.</a:t>
            </a:r>
          </a:p>
          <a:p>
            <a:pPr lvl="1"/>
            <a:r>
              <a:rPr lang="en-US" dirty="0"/>
              <a:t>An unreinforced sample failed at an internal pressure of 1,533 psi and completed </a:t>
            </a:r>
            <a:r>
              <a:rPr lang="en-US" b="1" i="1" u="sng" dirty="0"/>
              <a:t>zero</a:t>
            </a:r>
            <a:r>
              <a:rPr lang="en-US" dirty="0"/>
              <a:t> cycles. </a:t>
            </a:r>
          </a:p>
        </p:txBody>
      </p:sp>
    </p:spTree>
    <p:extLst>
      <p:ext uri="{BB962C8B-B14F-4D97-AF65-F5344CB8AC3E}">
        <p14:creationId xmlns:p14="http://schemas.microsoft.com/office/powerpoint/2010/main" val="3390249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 – Full-scale Testing</a:t>
            </a:r>
          </a:p>
        </p:txBody>
      </p:sp>
      <p:sp>
        <p:nvSpPr>
          <p:cNvPr id="3" name="Content Placeholder 2"/>
          <p:cNvSpPr>
            <a:spLocks noGrp="1"/>
          </p:cNvSpPr>
          <p:nvPr>
            <p:ph idx="1"/>
          </p:nvPr>
        </p:nvSpPr>
        <p:spPr>
          <a:xfrm>
            <a:off x="457200" y="1337808"/>
            <a:ext cx="8229600" cy="4925832"/>
          </a:xfrm>
        </p:spPr>
        <p:txBody>
          <a:bodyPr>
            <a:normAutofit lnSpcReduction="10000"/>
          </a:bodyPr>
          <a:lstStyle/>
          <a:p>
            <a:pPr marL="342900" lvl="2" indent="-342900">
              <a:buClr>
                <a:srgbClr val="0067B1"/>
              </a:buClr>
              <a:buSzPct val="125000"/>
              <a:buFontTx/>
              <a:buChar char="•"/>
            </a:pPr>
            <a:r>
              <a:rPr lang="en-US" sz="2400" dirty="0"/>
              <a:t>Objective 2 – Full-scale testing following exposure tests simulating a range of potential loading conditions</a:t>
            </a:r>
          </a:p>
          <a:p>
            <a:pPr lvl="1"/>
            <a:r>
              <a:rPr lang="en-US" dirty="0"/>
              <a:t>Non-standard loading conditions require additional vetting</a:t>
            </a:r>
          </a:p>
          <a:p>
            <a:pPr lvl="1"/>
            <a:r>
              <a:rPr lang="en-US" dirty="0"/>
              <a:t>Full-scale testing allows for simultaneous validation of major aspects of composite repair qualification following exposure testing</a:t>
            </a:r>
            <a:endParaRPr lang="en-US" u="sng" dirty="0"/>
          </a:p>
          <a:p>
            <a:pPr lvl="2"/>
            <a:r>
              <a:rPr lang="en-US" dirty="0"/>
              <a:t>Material selection</a:t>
            </a:r>
          </a:p>
          <a:p>
            <a:pPr lvl="2"/>
            <a:r>
              <a:rPr lang="en-US" dirty="0"/>
              <a:t>Design</a:t>
            </a:r>
          </a:p>
          <a:p>
            <a:pPr lvl="2"/>
            <a:r>
              <a:rPr lang="en-US" dirty="0"/>
              <a:t>Installation</a:t>
            </a:r>
          </a:p>
          <a:p>
            <a:pPr lvl="1"/>
            <a:r>
              <a:rPr lang="en-US" dirty="0"/>
              <a:t>Full-scale tests completed</a:t>
            </a:r>
          </a:p>
          <a:p>
            <a:pPr lvl="2"/>
            <a:r>
              <a:rPr lang="en-US" dirty="0"/>
              <a:t>Burst</a:t>
            </a:r>
          </a:p>
          <a:p>
            <a:pPr lvl="2"/>
            <a:r>
              <a:rPr lang="en-US" dirty="0"/>
              <a:t>Cyclic pressure</a:t>
            </a:r>
          </a:p>
          <a:p>
            <a:pPr lvl="2"/>
            <a:r>
              <a:rPr lang="en-US" dirty="0"/>
              <a:t>Axial tension</a:t>
            </a:r>
          </a:p>
          <a:p>
            <a:pPr lvl="2"/>
            <a:r>
              <a:rPr lang="en-US" dirty="0"/>
              <a:t>Bending</a:t>
            </a:r>
          </a:p>
        </p:txBody>
      </p:sp>
    </p:spTree>
    <p:extLst>
      <p:ext uri="{BB962C8B-B14F-4D97-AF65-F5344CB8AC3E}">
        <p14:creationId xmlns:p14="http://schemas.microsoft.com/office/powerpoint/2010/main" val="3243703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Agenda / Outline</a:t>
            </a:r>
          </a:p>
        </p:txBody>
      </p:sp>
      <p:sp>
        <p:nvSpPr>
          <p:cNvPr id="4099" name="Content Placeholder 2"/>
          <p:cNvSpPr>
            <a:spLocks noGrp="1"/>
          </p:cNvSpPr>
          <p:nvPr>
            <p:ph idx="1"/>
          </p:nvPr>
        </p:nvSpPr>
        <p:spPr>
          <a:xfrm>
            <a:off x="605147" y="2659775"/>
            <a:ext cx="8229600" cy="3702774"/>
          </a:xfrm>
        </p:spPr>
        <p:txBody>
          <a:bodyPr>
            <a:normAutofit/>
          </a:bodyPr>
          <a:lstStyle/>
          <a:p>
            <a:r>
              <a:rPr lang="en-US" dirty="0"/>
              <a:t>Study Objectives</a:t>
            </a:r>
          </a:p>
          <a:p>
            <a:r>
              <a:rPr lang="en-US" dirty="0"/>
              <a:t>Project Review - Onshore</a:t>
            </a:r>
          </a:p>
          <a:p>
            <a:pPr lvl="1"/>
            <a:r>
              <a:rPr lang="en-US" dirty="0"/>
              <a:t>Load Transfer Study</a:t>
            </a:r>
          </a:p>
          <a:p>
            <a:r>
              <a:rPr lang="en-US" dirty="0"/>
              <a:t>Project Review - Offshore</a:t>
            </a:r>
          </a:p>
          <a:p>
            <a:pPr lvl="1"/>
            <a:r>
              <a:rPr lang="en-US" dirty="0"/>
              <a:t>Exposure Testing</a:t>
            </a:r>
          </a:p>
          <a:p>
            <a:pPr lvl="1"/>
            <a:r>
              <a:rPr lang="en-US" dirty="0"/>
              <a:t>Full-scale Testing</a:t>
            </a:r>
          </a:p>
          <a:p>
            <a:r>
              <a:rPr lang="en-US" dirty="0"/>
              <a:t>Results Discussion</a:t>
            </a:r>
          </a:p>
          <a:p>
            <a:pPr marL="0" indent="0">
              <a:buNone/>
            </a:pPr>
            <a:endParaRPr lang="en-US" dirty="0"/>
          </a:p>
          <a:p>
            <a:endParaRPr lang="en-US" dirty="0"/>
          </a:p>
        </p:txBody>
      </p:sp>
      <p:sp>
        <p:nvSpPr>
          <p:cNvPr id="4" name="Content Placeholder 2"/>
          <p:cNvSpPr txBox="1">
            <a:spLocks/>
          </p:cNvSpPr>
          <p:nvPr/>
        </p:nvSpPr>
        <p:spPr bwMode="auto">
          <a:xfrm>
            <a:off x="643247" y="1257301"/>
            <a:ext cx="8229600" cy="128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67B1"/>
              </a:buClr>
              <a:buSzPct val="12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Font typeface="Wingdings" pitchFamily="2" charset="2"/>
              <a:buChar char="§"/>
              <a:defRPr sz="2200">
                <a:solidFill>
                  <a:srgbClr val="0067B1"/>
                </a:solidFill>
                <a:latin typeface="+mn-lt"/>
              </a:defRPr>
            </a:lvl2pPr>
            <a:lvl3pPr marL="1143000" indent="-228600" algn="l" rtl="0" eaLnBrk="1" fontAlgn="base" hangingPunct="1">
              <a:spcBef>
                <a:spcPct val="20000"/>
              </a:spcBef>
              <a:spcAft>
                <a:spcPct val="0"/>
              </a:spcAft>
              <a:buClr>
                <a:srgbClr val="FF0000"/>
              </a:buClr>
              <a:buFont typeface="Arial" charset="0"/>
              <a:buChar char="–"/>
              <a:defRPr baseline="0">
                <a:solidFill>
                  <a:srgbClr val="333333"/>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5pPr>
            <a:lvl6pPr marL="25146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6pPr>
            <a:lvl7pPr marL="29718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7pPr>
            <a:lvl8pPr marL="34290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8pPr>
            <a:lvl9pPr marL="3886200" indent="-228600" algn="l" rtl="0" eaLnBrk="1" fontAlgn="base" hangingPunct="1">
              <a:spcBef>
                <a:spcPct val="20000"/>
              </a:spcBef>
              <a:spcAft>
                <a:spcPct val="0"/>
              </a:spcAft>
              <a:buClr>
                <a:schemeClr val="bg2"/>
              </a:buClr>
              <a:buFont typeface="Arial" charset="0"/>
              <a:buChar char="»"/>
              <a:defRPr sz="1600">
                <a:solidFill>
                  <a:srgbClr val="0067B1"/>
                </a:solidFill>
                <a:latin typeface="+mn-lt"/>
              </a:defRPr>
            </a:lvl9pPr>
          </a:lstStyle>
          <a:p>
            <a:pPr marL="0" indent="0">
              <a:buNone/>
            </a:pPr>
            <a:r>
              <a:rPr lang="en-US" dirty="0"/>
              <a:t>Purpose: Discuss the results of the recently completed study investigating the suitability of composite repair systems as structural reinforcement for onshore and offshore applications. </a:t>
            </a:r>
            <a:endParaRPr lang="en-US" kern="0" dirty="0"/>
          </a:p>
        </p:txBody>
      </p:sp>
    </p:spTree>
    <p:extLst>
      <p:ext uri="{BB962C8B-B14F-4D97-AF65-F5344CB8AC3E}">
        <p14:creationId xmlns:p14="http://schemas.microsoft.com/office/powerpoint/2010/main" val="195435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Burst </a:t>
            </a:r>
          </a:p>
        </p:txBody>
      </p:sp>
      <p:sp>
        <p:nvSpPr>
          <p:cNvPr id="3" name="Content Placeholder 2"/>
          <p:cNvSpPr>
            <a:spLocks noGrp="1"/>
          </p:cNvSpPr>
          <p:nvPr>
            <p:ph idx="1"/>
          </p:nvPr>
        </p:nvSpPr>
        <p:spPr>
          <a:xfrm>
            <a:off x="320040" y="1624902"/>
            <a:ext cx="3685032" cy="4525962"/>
          </a:xfrm>
        </p:spPr>
        <p:txBody>
          <a:bodyPr/>
          <a:lstStyle/>
          <a:p>
            <a:r>
              <a:rPr lang="en-US" dirty="0"/>
              <a:t>Two reinforced samples designated for burst survived exposure testing </a:t>
            </a:r>
          </a:p>
          <a:p>
            <a:r>
              <a:rPr lang="en-US" dirty="0"/>
              <a:t>Two minute hold periods were completed at 890 psi (36% </a:t>
            </a:r>
            <a:r>
              <a:rPr lang="en-US" dirty="0" err="1"/>
              <a:t>SMYS</a:t>
            </a:r>
            <a:r>
              <a:rPr lang="en-US" dirty="0"/>
              <a:t>), 1,780 psi (72% </a:t>
            </a:r>
            <a:r>
              <a:rPr lang="en-US" dirty="0" err="1"/>
              <a:t>SMYS</a:t>
            </a:r>
            <a:r>
              <a:rPr lang="en-US" dirty="0"/>
              <a:t>), and 2,470 psi (100% </a:t>
            </a:r>
            <a:r>
              <a:rPr lang="en-US" dirty="0" err="1"/>
              <a:t>SMYS</a:t>
            </a:r>
            <a:r>
              <a:rPr lang="en-US" dirty="0"/>
              <a:t>)</a:t>
            </a:r>
          </a:p>
          <a:p>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872" y="1289303"/>
            <a:ext cx="4132898" cy="3001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669" y="4431002"/>
            <a:ext cx="3575304" cy="18125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807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Burst </a:t>
            </a:r>
          </a:p>
        </p:txBody>
      </p:sp>
      <p:sp>
        <p:nvSpPr>
          <p:cNvPr id="3" name="Content Placeholder 2"/>
          <p:cNvSpPr>
            <a:spLocks noGrp="1"/>
          </p:cNvSpPr>
          <p:nvPr>
            <p:ph idx="1"/>
          </p:nvPr>
        </p:nvSpPr>
        <p:spPr>
          <a:xfrm>
            <a:off x="356616" y="1515174"/>
            <a:ext cx="3685032" cy="4525962"/>
          </a:xfrm>
        </p:spPr>
        <p:txBody>
          <a:bodyPr>
            <a:normAutofit fontScale="92500" lnSpcReduction="10000"/>
          </a:bodyPr>
          <a:lstStyle/>
          <a:p>
            <a:r>
              <a:rPr lang="en-US" dirty="0"/>
              <a:t>First of two samples completed all two minute hold periods </a:t>
            </a:r>
          </a:p>
          <a:p>
            <a:r>
              <a:rPr lang="en-US" dirty="0"/>
              <a:t>Max pressure: 4,037 psi (163% </a:t>
            </a:r>
            <a:r>
              <a:rPr lang="en-US" dirty="0" err="1"/>
              <a:t>SMYS</a:t>
            </a:r>
            <a:r>
              <a:rPr lang="en-US" dirty="0"/>
              <a:t>)</a:t>
            </a:r>
          </a:p>
          <a:p>
            <a:r>
              <a:rPr lang="en-US" dirty="0"/>
              <a:t>Strain gages indicate significant deformation in the base pipe and corrosion region during the test (</a:t>
            </a:r>
            <a:r>
              <a:rPr lang="en-US" dirty="0" err="1"/>
              <a:t>2H</a:t>
            </a:r>
            <a:r>
              <a:rPr lang="en-US" dirty="0"/>
              <a:t> and Base Hoop).</a:t>
            </a:r>
          </a:p>
          <a:p>
            <a:r>
              <a:rPr lang="en-US" dirty="0"/>
              <a:t>Failure was located in the base pipe outside of the reinforced wall loss.</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359" y="4284914"/>
            <a:ext cx="3577921" cy="19845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362" y="1320165"/>
            <a:ext cx="3899916" cy="2832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5184648" y="4480148"/>
            <a:ext cx="786384" cy="861060"/>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403767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Burst </a:t>
            </a:r>
          </a:p>
        </p:txBody>
      </p:sp>
      <p:sp>
        <p:nvSpPr>
          <p:cNvPr id="3" name="Content Placeholder 2"/>
          <p:cNvSpPr>
            <a:spLocks noGrp="1"/>
          </p:cNvSpPr>
          <p:nvPr>
            <p:ph idx="1"/>
          </p:nvPr>
        </p:nvSpPr>
        <p:spPr>
          <a:xfrm>
            <a:off x="356616" y="1515174"/>
            <a:ext cx="3685032" cy="4525962"/>
          </a:xfrm>
        </p:spPr>
        <p:txBody>
          <a:bodyPr>
            <a:normAutofit fontScale="92500" lnSpcReduction="10000"/>
          </a:bodyPr>
          <a:lstStyle/>
          <a:p>
            <a:r>
              <a:rPr lang="en-US" dirty="0"/>
              <a:t>Second sample also completed all two minute hold periods </a:t>
            </a:r>
          </a:p>
          <a:p>
            <a:r>
              <a:rPr lang="en-US" dirty="0"/>
              <a:t>Max pressure: 3,615 psi (146% </a:t>
            </a:r>
            <a:r>
              <a:rPr lang="en-US" dirty="0" err="1"/>
              <a:t>SMYS</a:t>
            </a:r>
            <a:r>
              <a:rPr lang="en-US" dirty="0"/>
              <a:t>)</a:t>
            </a:r>
          </a:p>
          <a:p>
            <a:r>
              <a:rPr lang="en-US" dirty="0"/>
              <a:t>Strain gage in the base pipe indicates significant deformation outside of the repair (Base Hoop).</a:t>
            </a:r>
          </a:p>
          <a:p>
            <a:r>
              <a:rPr lang="en-US" dirty="0"/>
              <a:t>Failure was located underneath the repair in the machined wall loss region.</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086" y="4266249"/>
            <a:ext cx="4075117" cy="1979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85" y="1247013"/>
            <a:ext cx="4075117" cy="295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57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Burst </a:t>
            </a:r>
          </a:p>
        </p:txBody>
      </p:sp>
      <p:sp>
        <p:nvSpPr>
          <p:cNvPr id="3" name="Content Placeholder 2"/>
          <p:cNvSpPr>
            <a:spLocks noGrp="1"/>
          </p:cNvSpPr>
          <p:nvPr>
            <p:ph idx="1"/>
          </p:nvPr>
        </p:nvSpPr>
        <p:spPr>
          <a:xfrm>
            <a:off x="188665" y="1493427"/>
            <a:ext cx="2890437" cy="4525962"/>
          </a:xfrm>
        </p:spPr>
        <p:txBody>
          <a:bodyPr>
            <a:normAutofit fontScale="77500" lnSpcReduction="20000"/>
          </a:bodyPr>
          <a:lstStyle/>
          <a:p>
            <a:r>
              <a:rPr lang="en-US" dirty="0"/>
              <a:t>Previous results should be considered in context of unreinforced sample that was also burst tested.</a:t>
            </a:r>
          </a:p>
          <a:p>
            <a:pPr lvl="1"/>
            <a:r>
              <a:rPr lang="en-US" dirty="0"/>
              <a:t>And did not undergo exposure testing</a:t>
            </a:r>
          </a:p>
          <a:p>
            <a:r>
              <a:rPr lang="en-US" dirty="0"/>
              <a:t>Maximum unreinforced pressure: 1,681 psi (68% </a:t>
            </a:r>
            <a:r>
              <a:rPr lang="en-US" dirty="0" err="1"/>
              <a:t>SMYS</a:t>
            </a:r>
            <a:r>
              <a:rPr lang="en-US" dirty="0"/>
              <a:t>)</a:t>
            </a:r>
          </a:p>
          <a:p>
            <a:r>
              <a:rPr lang="en-US" dirty="0"/>
              <a:t>Sample failed prior to reaching the two minute hold period at 72% </a:t>
            </a:r>
            <a:r>
              <a:rPr lang="en-US" dirty="0" err="1"/>
              <a:t>SMYS</a:t>
            </a:r>
            <a:r>
              <a:rPr lang="en-US" dirty="0"/>
              <a:t>.</a:t>
            </a:r>
          </a:p>
          <a:p>
            <a:r>
              <a:rPr lang="en-US" dirty="0"/>
              <a:t>Failure was located in the machined wall loss region.</a:t>
            </a:r>
          </a:p>
          <a:p>
            <a:pPr marL="0" indent="0">
              <a:buNone/>
            </a:pPr>
            <a:endParaRPr lang="en-US" dirty="0"/>
          </a:p>
          <a:p>
            <a:endParaRPr 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49"/>
          <a:stretch/>
        </p:blipFill>
        <p:spPr bwMode="auto">
          <a:xfrm>
            <a:off x="3349688" y="1422376"/>
            <a:ext cx="5719665" cy="437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92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Cyclic Pressure </a:t>
            </a:r>
          </a:p>
        </p:txBody>
      </p:sp>
      <p:sp>
        <p:nvSpPr>
          <p:cNvPr id="3" name="Content Placeholder 2"/>
          <p:cNvSpPr>
            <a:spLocks noGrp="1"/>
          </p:cNvSpPr>
          <p:nvPr>
            <p:ph idx="1"/>
          </p:nvPr>
        </p:nvSpPr>
        <p:spPr>
          <a:xfrm>
            <a:off x="320040" y="1624902"/>
            <a:ext cx="3685032" cy="3712365"/>
          </a:xfrm>
        </p:spPr>
        <p:txBody>
          <a:bodyPr>
            <a:normAutofit fontScale="92500" lnSpcReduction="10000"/>
          </a:bodyPr>
          <a:lstStyle/>
          <a:p>
            <a:r>
              <a:rPr lang="en-US" dirty="0"/>
              <a:t>Two reinforced samples designated for cyclic pressure testing survived exposure testing (50,000 cycles from 36 – 72% </a:t>
            </a:r>
            <a:r>
              <a:rPr lang="en-US" dirty="0" err="1"/>
              <a:t>SMYS</a:t>
            </a:r>
            <a:r>
              <a:rPr lang="en-US" dirty="0"/>
              <a:t>)</a:t>
            </a:r>
          </a:p>
          <a:p>
            <a:r>
              <a:rPr lang="en-US" dirty="0"/>
              <a:t>Samples continued cycling from 36 – 72% </a:t>
            </a:r>
            <a:r>
              <a:rPr lang="en-US" dirty="0" err="1"/>
              <a:t>SMYS</a:t>
            </a:r>
            <a:r>
              <a:rPr lang="en-US" dirty="0"/>
              <a:t> until failure or reaching a designated runout of 250,000 cycles. </a:t>
            </a:r>
          </a:p>
          <a:p>
            <a:endParaRPr lang="en-US" dirty="0"/>
          </a:p>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260" y="1557909"/>
            <a:ext cx="4515712" cy="327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2860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Cyclic Pressure </a:t>
            </a:r>
          </a:p>
        </p:txBody>
      </p:sp>
      <p:sp>
        <p:nvSpPr>
          <p:cNvPr id="3" name="Content Placeholder 2"/>
          <p:cNvSpPr>
            <a:spLocks noGrp="1"/>
          </p:cNvSpPr>
          <p:nvPr>
            <p:ph idx="1"/>
          </p:nvPr>
        </p:nvSpPr>
        <p:spPr>
          <a:xfrm>
            <a:off x="201168" y="1826070"/>
            <a:ext cx="3099816" cy="4044378"/>
          </a:xfrm>
        </p:spPr>
        <p:txBody>
          <a:bodyPr>
            <a:normAutofit fontScale="62500" lnSpcReduction="20000"/>
          </a:bodyPr>
          <a:lstStyle/>
          <a:p>
            <a:r>
              <a:rPr lang="en-US" dirty="0"/>
              <a:t>Failures of the reinforced samples ranged from approx. 3,000 cycles (pre-cycling) to the runout condition of 250,000 cycles.</a:t>
            </a:r>
          </a:p>
          <a:p>
            <a:pPr lvl="1"/>
            <a:r>
              <a:rPr lang="en-US" dirty="0"/>
              <a:t>The Manufacturer A sample designated for cycling achieved 31,547 cycles</a:t>
            </a:r>
          </a:p>
          <a:p>
            <a:r>
              <a:rPr lang="en-US" dirty="0"/>
              <a:t>The cycle counts for samples B and C include the 50,000 exposure test pre-cycles. </a:t>
            </a:r>
          </a:p>
          <a:p>
            <a:pPr lvl="1"/>
            <a:r>
              <a:rPr lang="en-US" dirty="0"/>
              <a:t>For sample C, this means 50,000 pre-cycles followed by an additional 200,000 cycles. </a:t>
            </a:r>
          </a:p>
          <a:p>
            <a:r>
              <a:rPr lang="en-US" dirty="0"/>
              <a:t>Results demonstrate that the repairs </a:t>
            </a:r>
            <a:r>
              <a:rPr lang="en-US" dirty="0" err="1"/>
              <a:t>sucessfully</a:t>
            </a:r>
            <a:r>
              <a:rPr lang="en-US" dirty="0"/>
              <a:t> increased the number of cycles to failure for corrosion defects in an aggressive cycling environment even after the exposure tests.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78922347"/>
              </p:ext>
            </p:extLst>
          </p:nvPr>
        </p:nvGraphicFramePr>
        <p:xfrm>
          <a:off x="4169664" y="2417604"/>
          <a:ext cx="4424363" cy="2181830"/>
        </p:xfrm>
        <a:graphic>
          <a:graphicData uri="http://schemas.openxmlformats.org/drawingml/2006/table">
            <a:tbl>
              <a:tblPr firstRow="1" firstCol="1" bandRow="1"/>
              <a:tblGrid>
                <a:gridCol w="1644376">
                  <a:extLst>
                    <a:ext uri="{9D8B030D-6E8A-4147-A177-3AD203B41FA5}">
                      <a16:colId xmlns:a16="http://schemas.microsoft.com/office/drawing/2014/main" val="20000"/>
                    </a:ext>
                  </a:extLst>
                </a:gridCol>
                <a:gridCol w="2779987">
                  <a:extLst>
                    <a:ext uri="{9D8B030D-6E8A-4147-A177-3AD203B41FA5}">
                      <a16:colId xmlns:a16="http://schemas.microsoft.com/office/drawing/2014/main" val="20001"/>
                    </a:ext>
                  </a:extLst>
                </a:gridCol>
              </a:tblGrid>
              <a:tr h="311690">
                <a:tc>
                  <a:txBody>
                    <a:bodyPr/>
                    <a:lstStyle/>
                    <a:p>
                      <a:pPr marL="0" marR="0" algn="ctr">
                        <a:lnSpc>
                          <a:spcPct val="115000"/>
                        </a:lnSpc>
                        <a:spcBef>
                          <a:spcPts val="0"/>
                        </a:spcBef>
                        <a:spcAft>
                          <a:spcPts val="0"/>
                        </a:spcAft>
                      </a:pPr>
                      <a:r>
                        <a:rPr lang="en-US" sz="1400" b="1" dirty="0">
                          <a:solidFill>
                            <a:srgbClr val="FFFFFF"/>
                          </a:solidFill>
                          <a:effectLst/>
                          <a:latin typeface="Calibri"/>
                          <a:ea typeface="Times New Roman"/>
                          <a:cs typeface="Times New Roman"/>
                        </a:rPr>
                        <a:t>Sample</a:t>
                      </a:r>
                      <a:endParaRPr lang="en-US" sz="14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400" b="1">
                          <a:solidFill>
                            <a:srgbClr val="FFFFFF"/>
                          </a:solidFill>
                          <a:effectLst/>
                          <a:latin typeface="Calibri"/>
                          <a:ea typeface="Times New Roman"/>
                          <a:cs typeface="Times New Roman"/>
                        </a:rPr>
                        <a:t>Cycles to Failure</a:t>
                      </a:r>
                      <a:endParaRPr lang="en-US" sz="14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11690">
                <a:tc>
                  <a:txBody>
                    <a:bodyPr/>
                    <a:lstStyle/>
                    <a:p>
                      <a:pPr marL="0" marR="0" algn="ctr">
                        <a:lnSpc>
                          <a:spcPct val="115000"/>
                        </a:lnSpc>
                        <a:spcBef>
                          <a:spcPts val="0"/>
                        </a:spcBef>
                        <a:spcAft>
                          <a:spcPts val="0"/>
                        </a:spcAft>
                      </a:pPr>
                      <a:r>
                        <a:rPr lang="en-US" sz="1400" dirty="0">
                          <a:solidFill>
                            <a:srgbClr val="000000"/>
                          </a:solidFill>
                          <a:effectLst/>
                          <a:latin typeface="Calibri"/>
                          <a:ea typeface="Times New Roman"/>
                          <a:cs typeface="Times New Roman"/>
                        </a:rPr>
                        <a:t>Manufacturer A</a:t>
                      </a:r>
                      <a:endParaRPr lang="en-US" sz="1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effectLst/>
                          <a:latin typeface="Calibri"/>
                          <a:ea typeface="Times New Roman"/>
                          <a:cs typeface="Times New Roman"/>
                        </a:rPr>
                        <a:t>3,678</a:t>
                      </a:r>
                      <a:endParaRPr lang="en-US" sz="1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1690">
                <a:tc>
                  <a:txBody>
                    <a:bodyPr/>
                    <a:lstStyle/>
                    <a:p>
                      <a:pPr marL="0" marR="0" algn="ctr">
                        <a:lnSpc>
                          <a:spcPct val="115000"/>
                        </a:lnSpc>
                        <a:spcBef>
                          <a:spcPts val="0"/>
                        </a:spcBef>
                        <a:spcAft>
                          <a:spcPts val="0"/>
                        </a:spcAft>
                      </a:pPr>
                      <a:r>
                        <a:rPr lang="en-US" sz="1400" dirty="0">
                          <a:solidFill>
                            <a:srgbClr val="000000"/>
                          </a:solidFill>
                          <a:effectLst/>
                          <a:latin typeface="Calibri"/>
                          <a:ea typeface="Times New Roman"/>
                          <a:cs typeface="Times New Roman"/>
                        </a:rPr>
                        <a:t>Manufacturer B</a:t>
                      </a:r>
                      <a:endParaRPr lang="en-US" sz="1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rgbClr val="000000"/>
                          </a:solidFill>
                          <a:effectLst/>
                          <a:latin typeface="Calibri"/>
                          <a:ea typeface="Times New Roman"/>
                          <a:cs typeface="Times New Roman"/>
                        </a:rPr>
                        <a:t>130,960</a:t>
                      </a:r>
                      <a:endParaRPr lang="en-US" sz="1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690">
                <a:tc>
                  <a:txBody>
                    <a:bodyPr/>
                    <a:lstStyle/>
                    <a:p>
                      <a:pPr marL="0" marR="0" algn="ctr">
                        <a:lnSpc>
                          <a:spcPct val="115000"/>
                        </a:lnSpc>
                        <a:spcBef>
                          <a:spcPts val="0"/>
                        </a:spcBef>
                        <a:spcAft>
                          <a:spcPts val="0"/>
                        </a:spcAft>
                      </a:pPr>
                      <a:r>
                        <a:rPr lang="en-US" sz="1400">
                          <a:solidFill>
                            <a:srgbClr val="000000"/>
                          </a:solidFill>
                          <a:effectLst/>
                          <a:latin typeface="Calibri"/>
                          <a:ea typeface="Times New Roman"/>
                          <a:cs typeface="Times New Roman"/>
                        </a:rPr>
                        <a:t>Manufacturer C</a:t>
                      </a:r>
                      <a:endParaRPr lang="en-US" sz="1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effectLst/>
                          <a:latin typeface="Calibri"/>
                          <a:ea typeface="Times New Roman"/>
                          <a:cs typeface="Times New Roman"/>
                        </a:rPr>
                        <a:t>250,000*</a:t>
                      </a:r>
                      <a:endParaRPr lang="en-US" sz="1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1690">
                <a:tc>
                  <a:txBody>
                    <a:bodyPr/>
                    <a:lstStyle/>
                    <a:p>
                      <a:pPr marL="0" marR="0" algn="ctr">
                        <a:lnSpc>
                          <a:spcPct val="115000"/>
                        </a:lnSpc>
                        <a:spcBef>
                          <a:spcPts val="0"/>
                        </a:spcBef>
                        <a:spcAft>
                          <a:spcPts val="0"/>
                        </a:spcAft>
                      </a:pPr>
                      <a:r>
                        <a:rPr lang="en-US" sz="1400">
                          <a:solidFill>
                            <a:srgbClr val="000000"/>
                          </a:solidFill>
                          <a:effectLst/>
                          <a:latin typeface="Calibri"/>
                          <a:ea typeface="Times New Roman"/>
                          <a:cs typeface="Times New Roman"/>
                        </a:rPr>
                        <a:t>Unreinforced</a:t>
                      </a:r>
                      <a:endParaRPr lang="en-US" sz="1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effectLst/>
                          <a:latin typeface="Calibri"/>
                          <a:ea typeface="Times New Roman"/>
                          <a:cs typeface="Times New Roman"/>
                        </a:rPr>
                        <a:t>0</a:t>
                      </a:r>
                      <a:r>
                        <a:rPr lang="en-US" sz="1400" baseline="30000" dirty="0">
                          <a:solidFill>
                            <a:srgbClr val="000000"/>
                          </a:solidFill>
                          <a:effectLst/>
                          <a:latin typeface="Calibri"/>
                          <a:ea typeface="Times New Roman"/>
                          <a:cs typeface="Times New Roman"/>
                        </a:rPr>
                        <a:t>+</a:t>
                      </a:r>
                      <a:endParaRPr lang="en-US" sz="1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1690">
                <a:tc gridSpan="2">
                  <a:txBody>
                    <a:bodyPr/>
                    <a:lstStyle/>
                    <a:p>
                      <a:pPr marL="0" marR="0" algn="l">
                        <a:lnSpc>
                          <a:spcPct val="115000"/>
                        </a:lnSpc>
                        <a:spcBef>
                          <a:spcPts val="0"/>
                        </a:spcBef>
                        <a:spcAft>
                          <a:spcPts val="0"/>
                        </a:spcAft>
                      </a:pPr>
                      <a:r>
                        <a:rPr lang="en-US" sz="1400" dirty="0">
                          <a:solidFill>
                            <a:srgbClr val="000000"/>
                          </a:solidFill>
                          <a:effectLst/>
                          <a:latin typeface="Calibri"/>
                          <a:ea typeface="Times New Roman"/>
                          <a:cs typeface="Times New Roman"/>
                        </a:rPr>
                        <a:t>*Sample reached runout without failure</a:t>
                      </a:r>
                      <a:endParaRPr lang="en-US" sz="1400" dirty="0">
                        <a:effectLst/>
                        <a:latin typeface="Calibri"/>
                        <a:ea typeface="Times New Roman"/>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5"/>
                  </a:ext>
                </a:extLst>
              </a:tr>
              <a:tr h="311690">
                <a:tc gridSpan="2">
                  <a:txBody>
                    <a:bodyPr/>
                    <a:lstStyle/>
                    <a:p>
                      <a:pPr marL="0" marR="0" algn="l">
                        <a:lnSpc>
                          <a:spcPct val="115000"/>
                        </a:lnSpc>
                        <a:spcBef>
                          <a:spcPts val="0"/>
                        </a:spcBef>
                        <a:spcAft>
                          <a:spcPts val="0"/>
                        </a:spcAft>
                      </a:pPr>
                      <a:r>
                        <a:rPr lang="en-US" sz="1400" baseline="30000" dirty="0">
                          <a:solidFill>
                            <a:srgbClr val="000000"/>
                          </a:solidFill>
                          <a:effectLst/>
                          <a:latin typeface="Calibri"/>
                          <a:ea typeface="Times New Roman"/>
                          <a:cs typeface="Times New Roman"/>
                        </a:rPr>
                        <a:t>+</a:t>
                      </a:r>
                      <a:r>
                        <a:rPr lang="en-US" sz="1400" dirty="0">
                          <a:solidFill>
                            <a:srgbClr val="000000"/>
                          </a:solidFill>
                          <a:effectLst/>
                          <a:latin typeface="Calibri"/>
                          <a:ea typeface="Times New Roman"/>
                          <a:cs typeface="Times New Roman"/>
                        </a:rPr>
                        <a:t>Sample failed in first cycle prior to maximum pressure </a:t>
                      </a:r>
                      <a:endParaRPr lang="en-US" sz="1400" dirty="0">
                        <a:effectLst/>
                        <a:latin typeface="Calibri"/>
                        <a:ea typeface="Times New Roman"/>
                        <a:cs typeface="Times New Roman"/>
                      </a:endParaRPr>
                    </a:p>
                  </a:txBody>
                  <a:tcPr marL="68580" marR="6858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33645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Tension</a:t>
            </a:r>
          </a:p>
        </p:txBody>
      </p:sp>
      <p:sp>
        <p:nvSpPr>
          <p:cNvPr id="3" name="Content Placeholder 2"/>
          <p:cNvSpPr>
            <a:spLocks noGrp="1"/>
          </p:cNvSpPr>
          <p:nvPr>
            <p:ph idx="1"/>
          </p:nvPr>
        </p:nvSpPr>
        <p:spPr>
          <a:xfrm>
            <a:off x="91440" y="1747266"/>
            <a:ext cx="4626864" cy="4023360"/>
          </a:xfrm>
        </p:spPr>
        <p:txBody>
          <a:bodyPr>
            <a:normAutofit fontScale="77500" lnSpcReduction="20000"/>
          </a:bodyPr>
          <a:lstStyle/>
          <a:p>
            <a:r>
              <a:rPr lang="en-US" dirty="0"/>
              <a:t>Two reinforced samples designated for tension testing survived exposure testing.</a:t>
            </a:r>
          </a:p>
          <a:p>
            <a:r>
              <a:rPr lang="en-US" dirty="0"/>
              <a:t>Additionally, one delamination sample designated for tension testing survived exposure testing.  </a:t>
            </a:r>
          </a:p>
          <a:p>
            <a:r>
              <a:rPr lang="en-US" dirty="0"/>
              <a:t>Procedure for tension testing was as follows:</a:t>
            </a:r>
          </a:p>
          <a:p>
            <a:pPr lvl="1"/>
            <a:r>
              <a:rPr lang="en-US" dirty="0"/>
              <a:t>Pressure sample to 1,780 psi (72% </a:t>
            </a:r>
            <a:r>
              <a:rPr lang="en-US" dirty="0" err="1"/>
              <a:t>SMYS</a:t>
            </a:r>
            <a:r>
              <a:rPr lang="en-US" dirty="0"/>
              <a:t>)</a:t>
            </a:r>
          </a:p>
          <a:p>
            <a:pPr lvl="1"/>
            <a:r>
              <a:rPr lang="en-US" dirty="0"/>
              <a:t>15 minute hold period at applied tension of 200 kips (65% with </a:t>
            </a:r>
            <a:r>
              <a:rPr lang="en-US" dirty="0" err="1"/>
              <a:t>PEL</a:t>
            </a:r>
            <a:r>
              <a:rPr lang="en-US" dirty="0"/>
              <a:t>)</a:t>
            </a:r>
          </a:p>
          <a:p>
            <a:pPr lvl="1"/>
            <a:r>
              <a:rPr lang="en-US" dirty="0"/>
              <a:t>15 minute hold period at applied tension of 470 kips (110% </a:t>
            </a:r>
            <a:r>
              <a:rPr lang="en-US" dirty="0" err="1"/>
              <a:t>SMYS</a:t>
            </a:r>
            <a:r>
              <a:rPr lang="en-US" dirty="0"/>
              <a:t> with </a:t>
            </a:r>
            <a:r>
              <a:rPr lang="en-US" dirty="0" err="1"/>
              <a:t>PEL</a:t>
            </a:r>
            <a:r>
              <a:rPr lang="en-US" dirty="0"/>
              <a:t>)</a:t>
            </a:r>
          </a:p>
          <a:p>
            <a:pPr lvl="1"/>
            <a:r>
              <a:rPr lang="en-US" dirty="0"/>
              <a:t>15 minute hold period at applied tension of 620 kips (135% </a:t>
            </a:r>
            <a:r>
              <a:rPr lang="en-US" dirty="0" err="1"/>
              <a:t>SMYS</a:t>
            </a:r>
            <a:r>
              <a:rPr lang="en-US" dirty="0"/>
              <a:t> with </a:t>
            </a:r>
            <a:r>
              <a:rPr lang="en-US" dirty="0" err="1"/>
              <a:t>PEL</a:t>
            </a:r>
            <a:r>
              <a:rPr lang="en-US" dirty="0"/>
              <a:t>)</a:t>
            </a:r>
          </a:p>
          <a:p>
            <a:pPr lvl="1"/>
            <a:r>
              <a:rPr lang="en-US" dirty="0"/>
              <a:t>Increase tension to failure</a:t>
            </a:r>
          </a:p>
          <a:p>
            <a:pPr lvl="1"/>
            <a:endParaRPr lang="en-US" dirty="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664" y="1520389"/>
            <a:ext cx="3355848" cy="2214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664" y="3892631"/>
            <a:ext cx="3355848" cy="230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340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Tension </a:t>
            </a:r>
          </a:p>
        </p:txBody>
      </p:sp>
      <p:sp>
        <p:nvSpPr>
          <p:cNvPr id="3" name="Content Placeholder 2"/>
          <p:cNvSpPr>
            <a:spLocks noGrp="1"/>
          </p:cNvSpPr>
          <p:nvPr>
            <p:ph idx="1"/>
          </p:nvPr>
        </p:nvSpPr>
        <p:spPr>
          <a:xfrm>
            <a:off x="91440" y="1747266"/>
            <a:ext cx="3483864" cy="4023360"/>
          </a:xfrm>
        </p:spPr>
        <p:txBody>
          <a:bodyPr>
            <a:normAutofit fontScale="77500" lnSpcReduction="20000"/>
          </a:bodyPr>
          <a:lstStyle/>
          <a:p>
            <a:r>
              <a:rPr lang="en-US" dirty="0"/>
              <a:t>Tension sample from Manufacturer B reached a maximum applied tensile load of 604.7 kips. </a:t>
            </a:r>
          </a:p>
          <a:p>
            <a:r>
              <a:rPr lang="en-US" dirty="0"/>
              <a:t>Failure occurred when the sample was no longer able to maintain the internal pressure, and a leak path developed from the corrosion defect to the edge of the repair.</a:t>
            </a:r>
          </a:p>
          <a:p>
            <a:r>
              <a:rPr lang="en-US" dirty="0"/>
              <a:t>Plot shows that the initial two hold periods were completed, but sample failed prior to third hold period.  </a:t>
            </a:r>
          </a:p>
          <a:p>
            <a:pPr lvl="1"/>
            <a:endParaRPr lang="en-US" dirty="0"/>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57" y="1656137"/>
            <a:ext cx="5038814" cy="365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864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Tension </a:t>
            </a:r>
          </a:p>
        </p:txBody>
      </p:sp>
      <p:sp>
        <p:nvSpPr>
          <p:cNvPr id="3" name="Content Placeholder 2"/>
          <p:cNvSpPr>
            <a:spLocks noGrp="1"/>
          </p:cNvSpPr>
          <p:nvPr>
            <p:ph idx="1"/>
          </p:nvPr>
        </p:nvSpPr>
        <p:spPr>
          <a:xfrm>
            <a:off x="91440" y="1747266"/>
            <a:ext cx="3483864" cy="4023360"/>
          </a:xfrm>
        </p:spPr>
        <p:txBody>
          <a:bodyPr>
            <a:normAutofit fontScale="77500" lnSpcReduction="20000"/>
          </a:bodyPr>
          <a:lstStyle/>
          <a:p>
            <a:r>
              <a:rPr lang="en-US" dirty="0"/>
              <a:t>Tension sample from Manufacturer C reached a maximum applied tensile load of 620 kips. </a:t>
            </a:r>
          </a:p>
          <a:p>
            <a:r>
              <a:rPr lang="en-US" dirty="0"/>
              <a:t>The failure occurred before the five minute hold at 620 kips began</a:t>
            </a:r>
          </a:p>
          <a:p>
            <a:r>
              <a:rPr lang="en-US" dirty="0"/>
              <a:t>Again failure occurred when the sample was no longer able to maintain the internal pressure, and a leak path developed from the corrosion defect to the edge of the repair.</a:t>
            </a:r>
          </a:p>
          <a:p>
            <a:r>
              <a:rPr lang="en-US" dirty="0"/>
              <a:t>Post-test photograph shows failure location</a:t>
            </a:r>
          </a:p>
          <a:p>
            <a:pPr lvl="1"/>
            <a:endParaRPr lang="en-US" dirty="0"/>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972" y="1223048"/>
            <a:ext cx="4041458" cy="293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4263918"/>
            <a:ext cx="3776282" cy="22222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562856" y="4861765"/>
            <a:ext cx="969264" cy="102653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232130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Tension </a:t>
            </a:r>
          </a:p>
        </p:txBody>
      </p:sp>
      <p:sp>
        <p:nvSpPr>
          <p:cNvPr id="3" name="Content Placeholder 2"/>
          <p:cNvSpPr>
            <a:spLocks noGrp="1"/>
          </p:cNvSpPr>
          <p:nvPr>
            <p:ph idx="1"/>
          </p:nvPr>
        </p:nvSpPr>
        <p:spPr>
          <a:xfrm>
            <a:off x="91440" y="1747266"/>
            <a:ext cx="3483864" cy="4023360"/>
          </a:xfrm>
        </p:spPr>
        <p:txBody>
          <a:bodyPr>
            <a:normAutofit fontScale="85000" lnSpcReduction="20000"/>
          </a:bodyPr>
          <a:lstStyle/>
          <a:p>
            <a:r>
              <a:rPr lang="en-US" dirty="0"/>
              <a:t>Delamination sample from Manufacturer C reached a maximum applied tensile load of 635 kips. </a:t>
            </a:r>
          </a:p>
          <a:p>
            <a:pPr lvl="1"/>
            <a:r>
              <a:rPr lang="en-US" dirty="0"/>
              <a:t>The drop in load was to repair a leak in a pressure line and does not represent a failure of the sample</a:t>
            </a:r>
          </a:p>
          <a:p>
            <a:r>
              <a:rPr lang="en-US" dirty="0"/>
              <a:t>Test results indicate the </a:t>
            </a:r>
            <a:r>
              <a:rPr lang="en-US" dirty="0" err="1"/>
              <a:t>delaminations</a:t>
            </a:r>
            <a:r>
              <a:rPr lang="en-US" dirty="0"/>
              <a:t> had very little impact on the tension test. </a:t>
            </a:r>
          </a:p>
          <a:p>
            <a:r>
              <a:rPr lang="en-US" dirty="0"/>
              <a:t>Post-test photograph shows failure location</a:t>
            </a:r>
          </a:p>
          <a:p>
            <a:pPr lvl="1"/>
            <a:endParaRPr lang="en-US" dirty="0"/>
          </a:p>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976" y="1256962"/>
            <a:ext cx="3977450" cy="288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87" y="4225480"/>
            <a:ext cx="3145228" cy="23573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9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Objectives</a:t>
            </a:r>
          </a:p>
        </p:txBody>
      </p:sp>
      <p:sp>
        <p:nvSpPr>
          <p:cNvPr id="3" name="Content Placeholder 2"/>
          <p:cNvSpPr>
            <a:spLocks noGrp="1"/>
          </p:cNvSpPr>
          <p:nvPr>
            <p:ph idx="1"/>
          </p:nvPr>
        </p:nvSpPr>
        <p:spPr/>
        <p:txBody>
          <a:bodyPr/>
          <a:lstStyle/>
          <a:p>
            <a:r>
              <a:rPr lang="en-US" dirty="0"/>
              <a:t>Onshore study:</a:t>
            </a:r>
          </a:p>
          <a:p>
            <a:pPr lvl="1"/>
            <a:r>
              <a:rPr lang="en-US" dirty="0"/>
              <a:t>Does installation pressure have an effect on performance?</a:t>
            </a:r>
          </a:p>
          <a:p>
            <a:pPr lvl="2"/>
            <a:r>
              <a:rPr lang="en-US" dirty="0"/>
              <a:t>Completed with both external wall loss and plain dents</a:t>
            </a:r>
          </a:p>
          <a:p>
            <a:r>
              <a:rPr lang="en-US" dirty="0"/>
              <a:t>Offshore study: </a:t>
            </a:r>
          </a:p>
          <a:p>
            <a:pPr lvl="1"/>
            <a:r>
              <a:rPr lang="en-US" dirty="0"/>
              <a:t>Replicate offshore / subsea environment. Can nominal performance be maintained?</a:t>
            </a:r>
          </a:p>
          <a:p>
            <a:pPr lvl="1"/>
            <a:r>
              <a:rPr lang="en-US" dirty="0"/>
              <a:t>Potential for a variety of loading conditions offshore. Is structural reinforcement provided? </a:t>
            </a:r>
          </a:p>
        </p:txBody>
      </p:sp>
    </p:spTree>
    <p:extLst>
      <p:ext uri="{BB962C8B-B14F-4D97-AF65-F5344CB8AC3E}">
        <p14:creationId xmlns:p14="http://schemas.microsoft.com/office/powerpoint/2010/main" val="2486998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Tension </a:t>
            </a:r>
          </a:p>
        </p:txBody>
      </p:sp>
      <p:graphicFrame>
        <p:nvGraphicFramePr>
          <p:cNvPr id="5" name="Table 4"/>
          <p:cNvGraphicFramePr>
            <a:graphicFrameLocks noGrp="1"/>
          </p:cNvGraphicFramePr>
          <p:nvPr>
            <p:extLst>
              <p:ext uri="{D42A27DB-BD31-4B8C-83A1-F6EECF244321}">
                <p14:modId xmlns:p14="http://schemas.microsoft.com/office/powerpoint/2010/main" val="1512202888"/>
              </p:ext>
            </p:extLst>
          </p:nvPr>
        </p:nvGraphicFramePr>
        <p:xfrm>
          <a:off x="1197863" y="3270378"/>
          <a:ext cx="6958585" cy="2825497"/>
        </p:xfrm>
        <a:graphic>
          <a:graphicData uri="http://schemas.openxmlformats.org/drawingml/2006/table">
            <a:tbl>
              <a:tblPr firstRow="1" firstCol="1" bandRow="1"/>
              <a:tblGrid>
                <a:gridCol w="2734057">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395728">
                  <a:extLst>
                    <a:ext uri="{9D8B030D-6E8A-4147-A177-3AD203B41FA5}">
                      <a16:colId xmlns:a16="http://schemas.microsoft.com/office/drawing/2014/main" val="20002"/>
                    </a:ext>
                  </a:extLst>
                </a:gridCol>
              </a:tblGrid>
              <a:tr h="941833">
                <a:tc>
                  <a:txBody>
                    <a:bodyPr/>
                    <a:lstStyle/>
                    <a:p>
                      <a:pPr marL="0" marR="0" algn="ctr">
                        <a:lnSpc>
                          <a:spcPct val="115000"/>
                        </a:lnSpc>
                        <a:spcBef>
                          <a:spcPts val="0"/>
                        </a:spcBef>
                        <a:spcAft>
                          <a:spcPts val="0"/>
                        </a:spcAft>
                      </a:pPr>
                      <a:r>
                        <a:rPr lang="en-US" sz="1600" b="1" dirty="0">
                          <a:solidFill>
                            <a:srgbClr val="FFFFFF"/>
                          </a:solidFill>
                          <a:effectLst/>
                          <a:latin typeface="Calibri"/>
                          <a:ea typeface="Times New Roman"/>
                          <a:cs typeface="Times New Roman"/>
                        </a:rPr>
                        <a:t>Sample</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a:solidFill>
                            <a:srgbClr val="FFFFFF"/>
                          </a:solidFill>
                          <a:effectLst/>
                          <a:latin typeface="Calibri"/>
                          <a:ea typeface="Times New Roman"/>
                          <a:cs typeface="Times New Roman"/>
                        </a:rPr>
                        <a:t>Maximum Tensile Load (kip)</a:t>
                      </a:r>
                      <a:endParaRPr lang="en-US" sz="1600" dirty="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dirty="0">
                          <a:solidFill>
                            <a:srgbClr val="FFFFFF"/>
                          </a:solidFill>
                          <a:effectLst/>
                          <a:latin typeface="+mn-lt"/>
                          <a:ea typeface="Times New Roman"/>
                          <a:cs typeface="Times New Roman"/>
                        </a:rPr>
                        <a:t>Maximum Tensile Load with </a:t>
                      </a:r>
                      <a:r>
                        <a:rPr lang="en-US" sz="1600" b="1" dirty="0" err="1">
                          <a:solidFill>
                            <a:srgbClr val="FFFFFF"/>
                          </a:solidFill>
                          <a:effectLst/>
                          <a:latin typeface="+mn-lt"/>
                          <a:ea typeface="Times New Roman"/>
                          <a:cs typeface="Times New Roman"/>
                        </a:rPr>
                        <a:t>PEL</a:t>
                      </a:r>
                      <a:r>
                        <a:rPr lang="en-US" sz="1600" b="1" dirty="0">
                          <a:solidFill>
                            <a:srgbClr val="FFFFFF"/>
                          </a:solidFill>
                          <a:effectLst/>
                          <a:latin typeface="+mn-lt"/>
                          <a:ea typeface="Times New Roman"/>
                          <a:cs typeface="Times New Roman"/>
                        </a:rPr>
                        <a:t> </a:t>
                      </a:r>
                    </a:p>
                    <a:p>
                      <a:pPr marL="0" marR="0" algn="ctr">
                        <a:lnSpc>
                          <a:spcPct val="115000"/>
                        </a:lnSpc>
                        <a:spcBef>
                          <a:spcPts val="0"/>
                        </a:spcBef>
                        <a:spcAft>
                          <a:spcPts val="0"/>
                        </a:spcAft>
                      </a:pPr>
                      <a:r>
                        <a:rPr lang="en-US" sz="1600" b="1" dirty="0">
                          <a:solidFill>
                            <a:srgbClr val="FFFFFF"/>
                          </a:solidFill>
                          <a:effectLst/>
                          <a:latin typeface="+mn-lt"/>
                          <a:ea typeface="Times New Roman"/>
                          <a:cs typeface="Times New Roman"/>
                        </a:rPr>
                        <a:t>(kip)</a:t>
                      </a:r>
                      <a:endParaRPr lang="en-US" sz="1600" dirty="0">
                        <a:effectLst/>
                        <a:latin typeface="+mn-lt"/>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27888">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Manufacturer B - Tension</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604.7</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806.0</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27888">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Manufacturer C - Tension</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620.0</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821.3</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7888">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Manufacturer C - Delamination</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635.0</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836.3</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Content Placeholder 2"/>
          <p:cNvSpPr>
            <a:spLocks noGrp="1"/>
          </p:cNvSpPr>
          <p:nvPr>
            <p:ph idx="1"/>
          </p:nvPr>
        </p:nvSpPr>
        <p:spPr>
          <a:xfrm>
            <a:off x="203407" y="1234084"/>
            <a:ext cx="8614021" cy="1845019"/>
          </a:xfrm>
        </p:spPr>
        <p:txBody>
          <a:bodyPr>
            <a:normAutofit fontScale="92500"/>
          </a:bodyPr>
          <a:lstStyle/>
          <a:p>
            <a:r>
              <a:rPr lang="en-US" dirty="0"/>
              <a:t>The tensile test results indicated that the composite repairs successfully reinforced the corrosion defect after surviving the exposure tests. </a:t>
            </a:r>
          </a:p>
          <a:p>
            <a:r>
              <a:rPr lang="en-US" dirty="0"/>
              <a:t>Axial strain results showed that the base pipe of each sample plastically deformed before failure occurred in the simulated wall loss. </a:t>
            </a:r>
          </a:p>
          <a:p>
            <a:endParaRPr lang="en-US" dirty="0"/>
          </a:p>
        </p:txBody>
      </p:sp>
    </p:spTree>
    <p:extLst>
      <p:ext uri="{BB962C8B-B14F-4D97-AF65-F5344CB8AC3E}">
        <p14:creationId xmlns:p14="http://schemas.microsoft.com/office/powerpoint/2010/main" val="3496285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Bending</a:t>
            </a:r>
          </a:p>
        </p:txBody>
      </p:sp>
      <p:sp>
        <p:nvSpPr>
          <p:cNvPr id="3" name="Content Placeholder 2"/>
          <p:cNvSpPr>
            <a:spLocks noGrp="1"/>
          </p:cNvSpPr>
          <p:nvPr>
            <p:ph idx="1"/>
          </p:nvPr>
        </p:nvSpPr>
        <p:spPr>
          <a:xfrm>
            <a:off x="102636" y="1499429"/>
            <a:ext cx="3284376" cy="4681728"/>
          </a:xfrm>
        </p:spPr>
        <p:txBody>
          <a:bodyPr>
            <a:normAutofit fontScale="62500" lnSpcReduction="20000"/>
          </a:bodyPr>
          <a:lstStyle/>
          <a:p>
            <a:r>
              <a:rPr lang="en-US" dirty="0"/>
              <a:t>All reinforced samples designated for bending survived exposure testing.</a:t>
            </a:r>
          </a:p>
          <a:p>
            <a:pPr lvl="1"/>
            <a:r>
              <a:rPr lang="en-US" dirty="0"/>
              <a:t>One bend sample from each manufacturer</a:t>
            </a:r>
          </a:p>
          <a:p>
            <a:r>
              <a:rPr lang="en-US" dirty="0"/>
              <a:t>Procedure for tension testing was as follows:</a:t>
            </a:r>
          </a:p>
          <a:p>
            <a:pPr lvl="1"/>
            <a:r>
              <a:rPr lang="en-US" dirty="0"/>
              <a:t>With wall loss positioned at 0° (tension):</a:t>
            </a:r>
          </a:p>
          <a:p>
            <a:pPr lvl="2"/>
            <a:r>
              <a:rPr lang="en-US" dirty="0"/>
              <a:t>Pressurize sample to 1,780 psi (72% </a:t>
            </a:r>
            <a:r>
              <a:rPr lang="en-US" dirty="0" err="1"/>
              <a:t>SMYS</a:t>
            </a:r>
            <a:r>
              <a:rPr lang="en-US" dirty="0"/>
              <a:t>)</a:t>
            </a:r>
          </a:p>
          <a:p>
            <a:pPr lvl="2"/>
            <a:r>
              <a:rPr lang="en-US" dirty="0"/>
              <a:t>Increase bending to 125 </a:t>
            </a:r>
            <a:r>
              <a:rPr lang="en-US" dirty="0" err="1"/>
              <a:t>ft</a:t>
            </a:r>
            <a:r>
              <a:rPr lang="en-US" dirty="0"/>
              <a:t>-kips (hold for 15 mins)</a:t>
            </a:r>
          </a:p>
          <a:p>
            <a:pPr lvl="2"/>
            <a:r>
              <a:rPr lang="en-US" dirty="0"/>
              <a:t>Reduce internal pressure and bending to 0 psi and 0 </a:t>
            </a:r>
            <a:r>
              <a:rPr lang="en-US" dirty="0" err="1"/>
              <a:t>ft</a:t>
            </a:r>
            <a:r>
              <a:rPr lang="en-US" dirty="0"/>
              <a:t>-kips</a:t>
            </a:r>
          </a:p>
          <a:p>
            <a:pPr lvl="2"/>
            <a:r>
              <a:rPr lang="en-US" dirty="0"/>
              <a:t>Rotate sample 180°</a:t>
            </a:r>
          </a:p>
          <a:p>
            <a:pPr lvl="1"/>
            <a:r>
              <a:rPr lang="en-US" dirty="0"/>
              <a:t>With wall loss positioned at 180° (compression)</a:t>
            </a:r>
          </a:p>
          <a:p>
            <a:pPr lvl="2"/>
            <a:r>
              <a:rPr lang="en-US" dirty="0"/>
              <a:t>Pressurize sample to 1,780 psi (72% </a:t>
            </a:r>
            <a:r>
              <a:rPr lang="en-US" dirty="0" err="1"/>
              <a:t>SMYS</a:t>
            </a:r>
            <a:r>
              <a:rPr lang="en-US" dirty="0"/>
              <a:t>)</a:t>
            </a:r>
          </a:p>
          <a:p>
            <a:pPr lvl="2"/>
            <a:r>
              <a:rPr lang="en-US" dirty="0"/>
              <a:t>Increase bending to 125 </a:t>
            </a:r>
            <a:r>
              <a:rPr lang="en-US" dirty="0" err="1"/>
              <a:t>ft</a:t>
            </a:r>
            <a:r>
              <a:rPr lang="en-US" dirty="0"/>
              <a:t>-kips (hold for 15 mins)</a:t>
            </a:r>
          </a:p>
          <a:p>
            <a:pPr lvl="2"/>
            <a:r>
              <a:rPr lang="en-US" dirty="0"/>
              <a:t>Increase bending to failure</a:t>
            </a:r>
          </a:p>
          <a:p>
            <a:pPr lvl="1"/>
            <a:endParaRPr lang="en-US" dirty="0"/>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549" y="1904193"/>
            <a:ext cx="5101188" cy="27889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80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Bending </a:t>
            </a:r>
          </a:p>
        </p:txBody>
      </p:sp>
      <p:sp>
        <p:nvSpPr>
          <p:cNvPr id="3" name="Content Placeholder 2"/>
          <p:cNvSpPr>
            <a:spLocks noGrp="1"/>
          </p:cNvSpPr>
          <p:nvPr>
            <p:ph idx="1"/>
          </p:nvPr>
        </p:nvSpPr>
        <p:spPr>
          <a:xfrm>
            <a:off x="283464" y="1728978"/>
            <a:ext cx="3483864" cy="4023360"/>
          </a:xfrm>
        </p:spPr>
        <p:txBody>
          <a:bodyPr>
            <a:normAutofit fontScale="85000" lnSpcReduction="20000"/>
          </a:bodyPr>
          <a:lstStyle/>
          <a:p>
            <a:r>
              <a:rPr lang="en-US" dirty="0"/>
              <a:t>Manufacturer A’s bending sample successfully completed bend testing with wall loss in tension. </a:t>
            </a:r>
          </a:p>
          <a:p>
            <a:r>
              <a:rPr lang="en-US" dirty="0"/>
              <a:t>After the sample was rotated to place the corrosion defect in compression, the sample failed at a bending moment of 264.6 </a:t>
            </a:r>
            <a:r>
              <a:rPr lang="en-US" dirty="0" err="1"/>
              <a:t>ft·kips</a:t>
            </a:r>
            <a:r>
              <a:rPr lang="en-US" dirty="0"/>
              <a:t>.</a:t>
            </a:r>
          </a:p>
          <a:p>
            <a:r>
              <a:rPr lang="en-US" dirty="0"/>
              <a:t>Failure occurred in the reinforced wall loss which ruptured through the composite repair (photograph).  </a:t>
            </a:r>
          </a:p>
          <a:p>
            <a:pPr lvl="1"/>
            <a:endParaRPr lang="en-US" dirty="0"/>
          </a:p>
          <a:p>
            <a:endParaRPr lang="en-US" dirty="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164" y="1180312"/>
            <a:ext cx="3726180" cy="270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164" y="3971150"/>
            <a:ext cx="3639122" cy="2293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6076093" y="5017213"/>
            <a:ext cx="969264" cy="102653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8400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Bending </a:t>
            </a:r>
          </a:p>
        </p:txBody>
      </p:sp>
      <p:sp>
        <p:nvSpPr>
          <p:cNvPr id="3" name="Content Placeholder 2"/>
          <p:cNvSpPr>
            <a:spLocks noGrp="1"/>
          </p:cNvSpPr>
          <p:nvPr>
            <p:ph idx="1"/>
          </p:nvPr>
        </p:nvSpPr>
        <p:spPr>
          <a:xfrm>
            <a:off x="283464" y="1728978"/>
            <a:ext cx="3483864" cy="4023360"/>
          </a:xfrm>
        </p:spPr>
        <p:txBody>
          <a:bodyPr>
            <a:normAutofit fontScale="77500" lnSpcReduction="20000"/>
          </a:bodyPr>
          <a:lstStyle/>
          <a:p>
            <a:r>
              <a:rPr lang="en-US" dirty="0"/>
              <a:t>Manufacturer B’s bending sample successfully completed bend testing with wall loss in tension. </a:t>
            </a:r>
          </a:p>
          <a:p>
            <a:r>
              <a:rPr lang="en-US" dirty="0"/>
              <a:t>The sample failed at a bending moment of 262.4 </a:t>
            </a:r>
            <a:r>
              <a:rPr lang="en-US" dirty="0" err="1"/>
              <a:t>kip·ft</a:t>
            </a:r>
            <a:r>
              <a:rPr lang="en-US" dirty="0"/>
              <a:t> with the wall loss in compression.</a:t>
            </a:r>
          </a:p>
          <a:p>
            <a:r>
              <a:rPr lang="en-US" dirty="0"/>
              <a:t>Failure occurred in the wall loss region and leaked from the edge of the repair. </a:t>
            </a:r>
          </a:p>
          <a:p>
            <a:r>
              <a:rPr lang="en-US" dirty="0"/>
              <a:t>The sample experienced permanent deformation and exhibited a visible curvature following the bend test (photograph).  </a:t>
            </a:r>
          </a:p>
          <a:p>
            <a:pPr lvl="1"/>
            <a:endParaRPr lang="en-US" dirty="0"/>
          </a:p>
          <a:p>
            <a:endParaRPr lang="en-US" dirty="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915" y="1180312"/>
            <a:ext cx="4310743" cy="313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8" r="4600"/>
          <a:stretch/>
        </p:blipFill>
        <p:spPr bwMode="auto">
          <a:xfrm>
            <a:off x="4033671" y="4387689"/>
            <a:ext cx="4917232" cy="167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117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Bending </a:t>
            </a:r>
          </a:p>
        </p:txBody>
      </p:sp>
      <p:sp>
        <p:nvSpPr>
          <p:cNvPr id="3" name="Content Placeholder 2"/>
          <p:cNvSpPr>
            <a:spLocks noGrp="1"/>
          </p:cNvSpPr>
          <p:nvPr>
            <p:ph idx="1"/>
          </p:nvPr>
        </p:nvSpPr>
        <p:spPr>
          <a:xfrm>
            <a:off x="283464" y="1728978"/>
            <a:ext cx="3483864" cy="4370070"/>
          </a:xfrm>
        </p:spPr>
        <p:txBody>
          <a:bodyPr>
            <a:normAutofit fontScale="70000" lnSpcReduction="20000"/>
          </a:bodyPr>
          <a:lstStyle/>
          <a:p>
            <a:r>
              <a:rPr lang="en-US" dirty="0"/>
              <a:t>Manufacturer C’s bending sample successfully completed bend testing with wall loss in tension. </a:t>
            </a:r>
          </a:p>
          <a:p>
            <a:r>
              <a:rPr lang="en-US" dirty="0"/>
              <a:t>The sample failed at a bending moment of 278.4 </a:t>
            </a:r>
            <a:r>
              <a:rPr lang="en-US" dirty="0" err="1"/>
              <a:t>kip·ft</a:t>
            </a:r>
            <a:r>
              <a:rPr lang="en-US" dirty="0"/>
              <a:t> with the wall loss in compression.</a:t>
            </a:r>
          </a:p>
          <a:p>
            <a:r>
              <a:rPr lang="en-US" dirty="0"/>
              <a:t>The sample began to deform near the end of the test and it became difficult to maintain the internal pressure</a:t>
            </a:r>
            <a:endParaRPr lang="en-US" b="1" dirty="0"/>
          </a:p>
          <a:p>
            <a:r>
              <a:rPr lang="en-US" dirty="0"/>
              <a:t>Failure occurred in the wall loss region underneath the composite repair (photograph). Permanent deformation was evident in the sample following testing</a:t>
            </a:r>
          </a:p>
          <a:p>
            <a:endParaRPr lang="en-US" dirty="0"/>
          </a:p>
          <a:p>
            <a:pPr lvl="1"/>
            <a:endParaRPr lang="en-US" dirty="0"/>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911" y="1155573"/>
            <a:ext cx="3949084" cy="286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480" y="4023360"/>
            <a:ext cx="3373946" cy="25287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076093" y="4870909"/>
            <a:ext cx="969264" cy="102653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501211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Full-scale Testing – Bending </a:t>
            </a:r>
          </a:p>
        </p:txBody>
      </p:sp>
      <p:sp>
        <p:nvSpPr>
          <p:cNvPr id="9" name="Content Placeholder 2"/>
          <p:cNvSpPr>
            <a:spLocks noGrp="1"/>
          </p:cNvSpPr>
          <p:nvPr>
            <p:ph idx="1"/>
          </p:nvPr>
        </p:nvSpPr>
        <p:spPr>
          <a:xfrm>
            <a:off x="203407" y="1234084"/>
            <a:ext cx="8614021" cy="1845019"/>
          </a:xfrm>
        </p:spPr>
        <p:txBody>
          <a:bodyPr>
            <a:normAutofit lnSpcReduction="10000"/>
          </a:bodyPr>
          <a:lstStyle/>
          <a:p>
            <a:r>
              <a:rPr lang="en-US" dirty="0"/>
              <a:t>It is clear that all three reached bend samples reached a similar maximum value (corrosion defect in compression).</a:t>
            </a:r>
          </a:p>
          <a:p>
            <a:r>
              <a:rPr lang="en-US" dirty="0"/>
              <a:t>All three samples experienced permanent deformation of the base pipe surrounding the repair before failure of the repair itself.  </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37527013"/>
              </p:ext>
            </p:extLst>
          </p:nvPr>
        </p:nvGraphicFramePr>
        <p:xfrm>
          <a:off x="1810512" y="3355847"/>
          <a:ext cx="5093208" cy="1856232"/>
        </p:xfrm>
        <a:graphic>
          <a:graphicData uri="http://schemas.openxmlformats.org/drawingml/2006/table">
            <a:tbl>
              <a:tblPr firstRow="1" firstCol="1" bandRow="1"/>
              <a:tblGrid>
                <a:gridCol w="1706210">
                  <a:extLst>
                    <a:ext uri="{9D8B030D-6E8A-4147-A177-3AD203B41FA5}">
                      <a16:colId xmlns:a16="http://schemas.microsoft.com/office/drawing/2014/main" val="20000"/>
                    </a:ext>
                  </a:extLst>
                </a:gridCol>
                <a:gridCol w="3386998">
                  <a:extLst>
                    <a:ext uri="{9D8B030D-6E8A-4147-A177-3AD203B41FA5}">
                      <a16:colId xmlns:a16="http://schemas.microsoft.com/office/drawing/2014/main" val="20001"/>
                    </a:ext>
                  </a:extLst>
                </a:gridCol>
              </a:tblGrid>
              <a:tr h="464058">
                <a:tc>
                  <a:txBody>
                    <a:bodyPr/>
                    <a:lstStyle/>
                    <a:p>
                      <a:pPr marL="0" marR="0" algn="ctr">
                        <a:lnSpc>
                          <a:spcPct val="115000"/>
                        </a:lnSpc>
                        <a:spcBef>
                          <a:spcPts val="0"/>
                        </a:spcBef>
                        <a:spcAft>
                          <a:spcPts val="0"/>
                        </a:spcAft>
                      </a:pPr>
                      <a:r>
                        <a:rPr lang="en-US" sz="1600" b="1" dirty="0">
                          <a:solidFill>
                            <a:srgbClr val="FFFFFF"/>
                          </a:solidFill>
                          <a:effectLst/>
                          <a:latin typeface="Calibri"/>
                          <a:ea typeface="Times New Roman"/>
                          <a:cs typeface="Times New Roman"/>
                        </a:rPr>
                        <a:t>Sample</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600" b="1">
                          <a:solidFill>
                            <a:srgbClr val="FFFFFF"/>
                          </a:solidFill>
                          <a:effectLst/>
                          <a:latin typeface="Calibri"/>
                          <a:ea typeface="Times New Roman"/>
                          <a:cs typeface="Times New Roman"/>
                        </a:rPr>
                        <a:t>Maximum Bending Moment (kip·ft)</a:t>
                      </a:r>
                      <a:endParaRPr lang="en-US" sz="16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4058">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Manufacturer A</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264.6</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4058">
                <a:tc>
                  <a:txBody>
                    <a:bodyPr/>
                    <a:lstStyle/>
                    <a:p>
                      <a:pPr marL="0" marR="0" algn="ctr">
                        <a:lnSpc>
                          <a:spcPct val="115000"/>
                        </a:lnSpc>
                        <a:spcBef>
                          <a:spcPts val="0"/>
                        </a:spcBef>
                        <a:spcAft>
                          <a:spcPts val="0"/>
                        </a:spcAft>
                      </a:pPr>
                      <a:r>
                        <a:rPr lang="en-US" sz="1600">
                          <a:solidFill>
                            <a:srgbClr val="000000"/>
                          </a:solidFill>
                          <a:effectLst/>
                          <a:latin typeface="Calibri"/>
                          <a:ea typeface="Times New Roman"/>
                          <a:cs typeface="Times New Roman"/>
                        </a:rPr>
                        <a:t>Manufacturer B</a:t>
                      </a:r>
                      <a:endParaRPr lang="en-US"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262.4</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4058">
                <a:tc>
                  <a:txBody>
                    <a:bodyPr/>
                    <a:lstStyle/>
                    <a:p>
                      <a:pPr marL="0" marR="0" algn="ctr">
                        <a:lnSpc>
                          <a:spcPct val="115000"/>
                        </a:lnSpc>
                        <a:spcBef>
                          <a:spcPts val="0"/>
                        </a:spcBef>
                        <a:spcAft>
                          <a:spcPts val="0"/>
                        </a:spcAft>
                      </a:pPr>
                      <a:r>
                        <a:rPr lang="en-US" sz="1600">
                          <a:solidFill>
                            <a:srgbClr val="000000"/>
                          </a:solidFill>
                          <a:effectLst/>
                          <a:latin typeface="Calibri"/>
                          <a:ea typeface="Times New Roman"/>
                          <a:cs typeface="Times New Roman"/>
                        </a:rPr>
                        <a:t>Manufacturer C</a:t>
                      </a:r>
                      <a:endParaRPr lang="en-US" sz="16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effectLst/>
                          <a:latin typeface="Calibri"/>
                          <a:ea typeface="Times New Roman"/>
                          <a:cs typeface="Times New Roman"/>
                        </a:rPr>
                        <a:t>278.4</a:t>
                      </a:r>
                      <a:endParaRPr lang="en-US" sz="16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6478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232681"/>
            <a:ext cx="8229600" cy="792163"/>
          </a:xfrm>
        </p:spPr>
        <p:txBody>
          <a:bodyPr>
            <a:normAutofit fontScale="90000"/>
          </a:bodyPr>
          <a:lstStyle/>
          <a:p>
            <a:r>
              <a:rPr lang="en-US" dirty="0"/>
              <a:t>Concluding Remarks – Offshore Program (1/2)</a:t>
            </a:r>
          </a:p>
        </p:txBody>
      </p:sp>
      <p:sp>
        <p:nvSpPr>
          <p:cNvPr id="3" name="Content Placeholder 2"/>
          <p:cNvSpPr>
            <a:spLocks noGrp="1"/>
          </p:cNvSpPr>
          <p:nvPr>
            <p:ph idx="1"/>
          </p:nvPr>
        </p:nvSpPr>
        <p:spPr>
          <a:xfrm>
            <a:off x="434027" y="1171977"/>
            <a:ext cx="8229600" cy="4940433"/>
          </a:xfrm>
        </p:spPr>
        <p:txBody>
          <a:bodyPr>
            <a:normAutofit lnSpcReduction="10000"/>
          </a:bodyPr>
          <a:lstStyle/>
          <a:p>
            <a:r>
              <a:rPr lang="en-US" dirty="0"/>
              <a:t>The exposure and full-scale testing phases of the offshore composite repair study produced a significant amount of information on the performance of composite repairs in simulated offshore conditions </a:t>
            </a:r>
          </a:p>
          <a:p>
            <a:r>
              <a:rPr lang="en-US" dirty="0"/>
              <a:t>Results of the offshore study highlight the unique aspects of each composite repair manufacturer and show that variations in performance exist. </a:t>
            </a:r>
          </a:p>
          <a:p>
            <a:r>
              <a:rPr lang="en-US" dirty="0"/>
              <a:t>Many of these differences can likely be attributed to the individual design of the composite repairs and proprietary materials used.</a:t>
            </a:r>
          </a:p>
          <a:p>
            <a:r>
              <a:rPr lang="en-US" dirty="0"/>
              <a:t>This means qualification of individual composite repair systems needs to be completed by manufacturers before they can confidently be approved as offshore structural reinforcements </a:t>
            </a:r>
          </a:p>
          <a:p>
            <a:pPr marL="0" indent="0">
              <a:buNone/>
            </a:pPr>
            <a:endParaRPr lang="en-US" dirty="0"/>
          </a:p>
        </p:txBody>
      </p:sp>
    </p:spTree>
    <p:extLst>
      <p:ext uri="{BB962C8B-B14F-4D97-AF65-F5344CB8AC3E}">
        <p14:creationId xmlns:p14="http://schemas.microsoft.com/office/powerpoint/2010/main" val="372308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232681"/>
            <a:ext cx="8229600" cy="792163"/>
          </a:xfrm>
        </p:spPr>
        <p:txBody>
          <a:bodyPr>
            <a:normAutofit fontScale="90000"/>
          </a:bodyPr>
          <a:lstStyle/>
          <a:p>
            <a:r>
              <a:rPr lang="en-US" dirty="0"/>
              <a:t>Concluding Remarks – Offshore Program (2/2)</a:t>
            </a:r>
          </a:p>
        </p:txBody>
      </p:sp>
      <p:sp>
        <p:nvSpPr>
          <p:cNvPr id="3" name="Content Placeholder 2"/>
          <p:cNvSpPr>
            <a:spLocks noGrp="1"/>
          </p:cNvSpPr>
          <p:nvPr>
            <p:ph idx="1"/>
          </p:nvPr>
        </p:nvSpPr>
        <p:spPr>
          <a:xfrm>
            <a:off x="434027" y="1171977"/>
            <a:ext cx="8229600" cy="4940433"/>
          </a:xfrm>
        </p:spPr>
        <p:txBody>
          <a:bodyPr>
            <a:normAutofit fontScale="77500" lnSpcReduction="20000"/>
          </a:bodyPr>
          <a:lstStyle/>
          <a:p>
            <a:r>
              <a:rPr lang="en-US" dirty="0"/>
              <a:t>Although the composite repairs displayed a range of results during testing, all were able to survive the 10,000 hour hold period in simulated subsea conditions. </a:t>
            </a:r>
          </a:p>
          <a:p>
            <a:r>
              <a:rPr lang="en-US" dirty="0"/>
              <a:t>Additionally, all completed the remaining exposure testing and achieved some number of pre-cycles from 36 – 72% </a:t>
            </a:r>
            <a:r>
              <a:rPr lang="en-US" dirty="0" err="1"/>
              <a:t>SMYS</a:t>
            </a:r>
            <a:r>
              <a:rPr lang="en-US" dirty="0"/>
              <a:t>. </a:t>
            </a:r>
          </a:p>
          <a:p>
            <a:pPr lvl="1"/>
            <a:r>
              <a:rPr lang="en-US" dirty="0"/>
              <a:t>The unreinforced sample that had not completed exposure testing was unable to complete a single pressure cycle.</a:t>
            </a:r>
          </a:p>
          <a:p>
            <a:r>
              <a:rPr lang="en-US" dirty="0"/>
              <a:t>Full-scale testing showed that all samples were able to provide reinforcement and prevent failure at internal pressures equal to 72% </a:t>
            </a:r>
            <a:r>
              <a:rPr lang="en-US" dirty="0" err="1"/>
              <a:t>SMYS</a:t>
            </a:r>
            <a:r>
              <a:rPr lang="en-US" dirty="0"/>
              <a:t>. </a:t>
            </a:r>
          </a:p>
          <a:p>
            <a:r>
              <a:rPr lang="en-US" dirty="0"/>
              <a:t>Additionally, all bend tests reinforced the simulated corrosion defect such that ultimate failure was near that expected of nominal base pipe with no simulated corrosion. </a:t>
            </a:r>
          </a:p>
          <a:p>
            <a:r>
              <a:rPr lang="en-US" dirty="0"/>
              <a:t>This indicates that all repairs were able to provide reinforcement to the simulated corrosion defect in the hoop direction and increase the ultimate capacity of the pipe sample. </a:t>
            </a:r>
          </a:p>
          <a:p>
            <a:pPr lvl="1"/>
            <a:r>
              <a:rPr lang="en-US" dirty="0"/>
              <a:t>All following a rigorous set of exposure tests</a:t>
            </a:r>
          </a:p>
          <a:p>
            <a:r>
              <a:rPr lang="en-US" dirty="0"/>
              <a:t>This held true even for the delamination samples that had intentional defects introduced in the repairs. </a:t>
            </a:r>
          </a:p>
          <a:p>
            <a:pPr marL="0" indent="0">
              <a:buNone/>
            </a:pPr>
            <a:endParaRPr lang="en-US" dirty="0"/>
          </a:p>
        </p:txBody>
      </p:sp>
    </p:spTree>
    <p:extLst>
      <p:ext uri="{BB962C8B-B14F-4D97-AF65-F5344CB8AC3E}">
        <p14:creationId xmlns:p14="http://schemas.microsoft.com/office/powerpoint/2010/main" val="324299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Forward / Future Work</a:t>
            </a:r>
          </a:p>
        </p:txBody>
      </p:sp>
      <p:sp>
        <p:nvSpPr>
          <p:cNvPr id="3" name="Content Placeholder 2"/>
          <p:cNvSpPr>
            <a:spLocks noGrp="1"/>
          </p:cNvSpPr>
          <p:nvPr>
            <p:ph idx="1"/>
          </p:nvPr>
        </p:nvSpPr>
        <p:spPr>
          <a:xfrm>
            <a:off x="457200" y="1276350"/>
            <a:ext cx="8362950" cy="4819650"/>
          </a:xfrm>
        </p:spPr>
        <p:txBody>
          <a:bodyPr>
            <a:normAutofit fontScale="92500" lnSpcReduction="10000"/>
          </a:bodyPr>
          <a:lstStyle/>
          <a:p>
            <a:r>
              <a:rPr lang="en-US" dirty="0"/>
              <a:t>Future work should use this study as a foundation and continue collecting data on the long-term performance of composite repairs in subsea environments. </a:t>
            </a:r>
          </a:p>
          <a:p>
            <a:pPr lvl="1"/>
            <a:r>
              <a:rPr lang="en-US" dirty="0"/>
              <a:t>10,000 hours likely a fraction of the time many composite repairs will spend in offshore environments </a:t>
            </a:r>
          </a:p>
          <a:p>
            <a:pPr lvl="1"/>
            <a:r>
              <a:rPr lang="en-US" dirty="0"/>
              <a:t>Continued investigations into the performance of composite repairs when subjected to multiple years of offshore / subsea conditions will only give further confidence to their suitability for offshore use</a:t>
            </a:r>
          </a:p>
          <a:p>
            <a:r>
              <a:rPr lang="en-US" dirty="0"/>
              <a:t>Investigate additional aspects of subsea environments that were not considered in this study, including temperature and external hydrostatic pressure.</a:t>
            </a:r>
          </a:p>
          <a:p>
            <a:r>
              <a:rPr lang="en-US" dirty="0"/>
              <a:t>In the more distant future, it may become necessary to investigate the application of composite repairs remotely; for instance using a remote operated vehicle (</a:t>
            </a:r>
            <a:r>
              <a:rPr lang="en-US" dirty="0" err="1"/>
              <a:t>ROV</a:t>
            </a:r>
            <a:r>
              <a:rPr lang="en-US" dirty="0"/>
              <a:t>) for subsea installations.</a:t>
            </a:r>
          </a:p>
        </p:txBody>
      </p:sp>
    </p:spTree>
    <p:extLst>
      <p:ext uri="{BB962C8B-B14F-4D97-AF65-F5344CB8AC3E}">
        <p14:creationId xmlns:p14="http://schemas.microsoft.com/office/powerpoint/2010/main" val="1843089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352550" y="2103438"/>
            <a:ext cx="6457950" cy="2982912"/>
          </a:xfrm>
        </p:spPr>
        <p:txBody>
          <a:bodyPr/>
          <a:lstStyle/>
          <a:p>
            <a:pPr marL="0" indent="0" algn="ctr">
              <a:buNone/>
            </a:pPr>
            <a:r>
              <a:rPr lang="en-US" sz="3600" dirty="0">
                <a:solidFill>
                  <a:srgbClr val="0067B1"/>
                </a:solidFill>
                <a:latin typeface="+mj-lt"/>
                <a:ea typeface="+mj-ea"/>
                <a:cs typeface="+mj-cs"/>
              </a:rPr>
              <a:t>Colton Sheets</a:t>
            </a:r>
          </a:p>
          <a:p>
            <a:pPr marL="0" indent="0" algn="ctr">
              <a:buNone/>
            </a:pPr>
            <a:r>
              <a:rPr lang="en-US" sz="3600" dirty="0">
                <a:solidFill>
                  <a:srgbClr val="0067B1"/>
                </a:solidFill>
                <a:latin typeface="+mj-lt"/>
                <a:ea typeface="+mj-ea"/>
                <a:cs typeface="+mj-cs"/>
              </a:rPr>
              <a:t>Associate</a:t>
            </a:r>
          </a:p>
          <a:p>
            <a:pPr marL="0" indent="0" algn="ctr">
              <a:buNone/>
            </a:pPr>
            <a:r>
              <a:rPr lang="en-US" sz="3600" dirty="0">
                <a:solidFill>
                  <a:srgbClr val="0067B1"/>
                </a:solidFill>
                <a:latin typeface="+mj-lt"/>
                <a:ea typeface="+mj-ea"/>
                <a:cs typeface="+mj-cs"/>
              </a:rPr>
              <a:t>Stress Engineering Services, Inc.</a:t>
            </a:r>
          </a:p>
          <a:p>
            <a:pPr marL="0" indent="0" algn="ctr">
              <a:buNone/>
            </a:pPr>
            <a:r>
              <a:rPr lang="en-US" sz="2800" dirty="0" err="1">
                <a:solidFill>
                  <a:srgbClr val="002060"/>
                </a:solidFill>
                <a:hlinkClick r:id="rId2"/>
              </a:rPr>
              <a:t>colton.sheets@stress.com</a:t>
            </a:r>
            <a:endParaRPr lang="en-US" sz="2800" dirty="0">
              <a:solidFill>
                <a:srgbClr val="002060"/>
              </a:solidFill>
            </a:endParaRPr>
          </a:p>
          <a:p>
            <a:pPr marL="0" indent="0" algn="ctr">
              <a:buNone/>
            </a:pPr>
            <a:r>
              <a:rPr lang="en-US" sz="3600" dirty="0">
                <a:solidFill>
                  <a:srgbClr val="0067B1"/>
                </a:solidFill>
                <a:latin typeface="+mj-lt"/>
                <a:ea typeface="+mj-ea"/>
                <a:cs typeface="+mj-cs"/>
              </a:rPr>
              <a:t>281-955-2900</a:t>
            </a:r>
          </a:p>
        </p:txBody>
      </p:sp>
    </p:spTree>
    <p:extLst>
      <p:ext uri="{BB962C8B-B14F-4D97-AF65-F5344CB8AC3E}">
        <p14:creationId xmlns:p14="http://schemas.microsoft.com/office/powerpoint/2010/main" val="139599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438401"/>
            <a:ext cx="8040688" cy="1362075"/>
          </a:xfrm>
        </p:spPr>
        <p:txBody>
          <a:bodyPr/>
          <a:lstStyle/>
          <a:p>
            <a:pPr algn="ctr"/>
            <a:r>
              <a:rPr lang="en-US" dirty="0"/>
              <a:t>Project review: load transfer study</a:t>
            </a:r>
          </a:p>
        </p:txBody>
      </p:sp>
    </p:spTree>
    <p:extLst>
      <p:ext uri="{BB962C8B-B14F-4D97-AF65-F5344CB8AC3E}">
        <p14:creationId xmlns:p14="http://schemas.microsoft.com/office/powerpoint/2010/main" val="57661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581400"/>
          </a:xfrm>
          <a:prstGeom prst="rect">
            <a:avLst/>
          </a:prstGeom>
          <a:gradFill>
            <a:gsLst>
              <a:gs pos="0">
                <a:schemeClr val="bg1">
                  <a:lumMod val="9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0" y="3505200"/>
            <a:ext cx="9144000" cy="990600"/>
          </a:xfrm>
          <a:prstGeom prst="rect">
            <a:avLst/>
          </a:prstGeom>
          <a:solidFill>
            <a:srgbClr val="0067B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chemeClr val="bg1">
                  <a:lumMod val="95000"/>
                </a:schemeClr>
              </a:solidFill>
            </a:endParaRPr>
          </a:p>
        </p:txBody>
      </p:sp>
      <p:sp>
        <p:nvSpPr>
          <p:cNvPr id="6" name="Rectangle 5"/>
          <p:cNvSpPr/>
          <p:nvPr/>
        </p:nvSpPr>
        <p:spPr>
          <a:xfrm>
            <a:off x="0" y="4495800"/>
            <a:ext cx="9144000" cy="762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p>
        </p:txBody>
      </p:sp>
      <p:cxnSp>
        <p:nvCxnSpPr>
          <p:cNvPr id="8" name="Straight Connector 7"/>
          <p:cNvCxnSpPr/>
          <p:nvPr/>
        </p:nvCxnSpPr>
        <p:spPr>
          <a:xfrm>
            <a:off x="0" y="3429000"/>
            <a:ext cx="9144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0" y="2133600"/>
            <a:ext cx="3276600" cy="830263"/>
          </a:xfrm>
          <a:prstGeom prst="rect">
            <a:avLst/>
          </a:prstGeom>
          <a:noFill/>
        </p:spPr>
        <p:txBody>
          <a:bodyPr>
            <a:spAutoFit/>
          </a:bodyPr>
          <a:lstStyle/>
          <a:p>
            <a:pPr algn="ctr">
              <a:defRPr/>
            </a:pPr>
            <a:r>
              <a:rPr lang="en-US" sz="4800" dirty="0">
                <a:solidFill>
                  <a:schemeClr val="bg1">
                    <a:lumMod val="50000"/>
                  </a:schemeClr>
                </a:solidFill>
                <a:cs typeface="+mn-cs"/>
              </a:rPr>
              <a:t>Thank You!</a:t>
            </a:r>
          </a:p>
        </p:txBody>
      </p:sp>
    </p:spTree>
    <p:extLst>
      <p:ext uri="{BB962C8B-B14F-4D97-AF65-F5344CB8AC3E}">
        <p14:creationId xmlns:p14="http://schemas.microsoft.com/office/powerpoint/2010/main" val="196105541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Limitations of This Report</a:t>
            </a:r>
          </a:p>
        </p:txBody>
      </p:sp>
      <p:sp>
        <p:nvSpPr>
          <p:cNvPr id="4099" name="Content Placeholder 2"/>
          <p:cNvSpPr>
            <a:spLocks noGrp="1"/>
          </p:cNvSpPr>
          <p:nvPr>
            <p:ph idx="1"/>
          </p:nvPr>
        </p:nvSpPr>
        <p:spPr>
          <a:xfrm>
            <a:off x="513080" y="1575303"/>
            <a:ext cx="8119872" cy="2788469"/>
          </a:xfrm>
        </p:spPr>
        <p:txBody>
          <a:bodyPr/>
          <a:lstStyle/>
          <a:p>
            <a:pPr marL="0" indent="0" algn="just">
              <a:spcBef>
                <a:spcPts val="1200"/>
              </a:spcBef>
              <a:buNone/>
            </a:pPr>
            <a:r>
              <a:rPr lang="en-US" sz="1600" dirty="0"/>
              <a:t>This report is prepared for the sole benefit of the Client, and the scope is limited to matters expressly covered within the text. In preparing this report, Stress Engineering Services, Inc. (SES) has relied on information provided by the Client and, if requested by the Client, third parties. SES may not have made an independent investigation as to the accuracy or completeness of such information unless specifically requested by the Client or otherwise required. Any inaccuracy, omission, or change in the information or circumstances on which this report is based may affect the recommendations, findings, and conclusions expressed in this report. SES has prepared this report in accordance with the standard of care appropriate for competent professionals in the relevant discipline and the generally applicable industry standards. However, SES is not able to direct or control operation or maintenance of the Client’s equipment or processes.</a:t>
            </a:r>
          </a:p>
        </p:txBody>
      </p:sp>
      <p:graphicFrame>
        <p:nvGraphicFramePr>
          <p:cNvPr id="4" name="Table 3"/>
          <p:cNvGraphicFramePr>
            <a:graphicFrameLocks noGrp="1"/>
          </p:cNvGraphicFramePr>
          <p:nvPr>
            <p:extLst>
              <p:ext uri="{D42A27DB-BD31-4B8C-83A1-F6EECF244321}">
                <p14:modId xmlns:p14="http://schemas.microsoft.com/office/powerpoint/2010/main" val="1931966558"/>
              </p:ext>
            </p:extLst>
          </p:nvPr>
        </p:nvGraphicFramePr>
        <p:xfrm>
          <a:off x="594550" y="4635373"/>
          <a:ext cx="7954900" cy="1401895"/>
        </p:xfrm>
        <a:graphic>
          <a:graphicData uri="http://schemas.openxmlformats.org/drawingml/2006/table">
            <a:tbl>
              <a:tblPr/>
              <a:tblGrid>
                <a:gridCol w="499918">
                  <a:extLst>
                    <a:ext uri="{9D8B030D-6E8A-4147-A177-3AD203B41FA5}">
                      <a16:colId xmlns:a16="http://schemas.microsoft.com/office/drawing/2014/main" val="20000"/>
                    </a:ext>
                  </a:extLst>
                </a:gridCol>
                <a:gridCol w="1037749">
                  <a:extLst>
                    <a:ext uri="{9D8B030D-6E8A-4147-A177-3AD203B41FA5}">
                      <a16:colId xmlns:a16="http://schemas.microsoft.com/office/drawing/2014/main" val="20001"/>
                    </a:ext>
                  </a:extLst>
                </a:gridCol>
                <a:gridCol w="3490431">
                  <a:extLst>
                    <a:ext uri="{9D8B030D-6E8A-4147-A177-3AD203B41FA5}">
                      <a16:colId xmlns:a16="http://schemas.microsoft.com/office/drawing/2014/main" val="20002"/>
                    </a:ext>
                  </a:extLst>
                </a:gridCol>
                <a:gridCol w="973256">
                  <a:extLst>
                    <a:ext uri="{9D8B030D-6E8A-4147-A177-3AD203B41FA5}">
                      <a16:colId xmlns:a16="http://schemas.microsoft.com/office/drawing/2014/main" val="20003"/>
                    </a:ext>
                  </a:extLst>
                </a:gridCol>
                <a:gridCol w="986937">
                  <a:extLst>
                    <a:ext uri="{9D8B030D-6E8A-4147-A177-3AD203B41FA5}">
                      <a16:colId xmlns:a16="http://schemas.microsoft.com/office/drawing/2014/main" val="20004"/>
                    </a:ext>
                  </a:extLst>
                </a:gridCol>
                <a:gridCol w="966609">
                  <a:extLst>
                    <a:ext uri="{9D8B030D-6E8A-4147-A177-3AD203B41FA5}">
                      <a16:colId xmlns:a16="http://schemas.microsoft.com/office/drawing/2014/main" val="20005"/>
                    </a:ext>
                  </a:extLst>
                </a:gridCol>
              </a:tblGrid>
              <a:tr h="286512">
                <a:tc>
                  <a:txBody>
                    <a:bodyPr/>
                    <a:lstStyle/>
                    <a:p>
                      <a:pPr marL="0" marR="0" algn="ctr">
                        <a:lnSpc>
                          <a:spcPct val="115000"/>
                        </a:lnSpc>
                        <a:spcBef>
                          <a:spcPts val="0"/>
                        </a:spcBef>
                        <a:spcAft>
                          <a:spcPts val="0"/>
                        </a:spcAft>
                      </a:pPr>
                      <a:r>
                        <a:rPr lang="en-US" sz="1200" b="1" dirty="0">
                          <a:solidFill>
                            <a:srgbClr val="FFFFFF"/>
                          </a:solidFill>
                          <a:effectLst/>
                          <a:latin typeface="Calibri"/>
                          <a:ea typeface="Times New Roman"/>
                          <a:cs typeface="Times New Roman"/>
                        </a:rPr>
                        <a:t>Rev</a:t>
                      </a: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tc>
                  <a:txBody>
                    <a:bodyPr/>
                    <a:lstStyle/>
                    <a:p>
                      <a:pPr marL="0" marR="0" algn="ctr">
                        <a:lnSpc>
                          <a:spcPct val="115000"/>
                        </a:lnSpc>
                        <a:spcBef>
                          <a:spcPts val="0"/>
                        </a:spcBef>
                        <a:spcAft>
                          <a:spcPts val="0"/>
                        </a:spcAft>
                      </a:pPr>
                      <a:r>
                        <a:rPr lang="en-US" sz="1200" b="1" dirty="0">
                          <a:solidFill>
                            <a:srgbClr val="FFFFFF"/>
                          </a:solidFill>
                          <a:effectLst/>
                          <a:latin typeface="Calibri"/>
                          <a:ea typeface="Times New Roman"/>
                          <a:cs typeface="Times New Roman"/>
                        </a:rPr>
                        <a:t>Date</a:t>
                      </a:r>
                      <a:endParaRPr lang="en-US" sz="1200" dirty="0">
                        <a:effectLst/>
                        <a:latin typeface="Calibri"/>
                        <a:ea typeface="Times New Roman"/>
                        <a:cs typeface="Times New Roman"/>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tc>
                  <a:txBody>
                    <a:bodyPr/>
                    <a:lstStyle/>
                    <a:p>
                      <a:pPr marL="0" marR="0" algn="ctr">
                        <a:spcBef>
                          <a:spcPts val="100"/>
                        </a:spcBef>
                        <a:spcAft>
                          <a:spcPts val="100"/>
                        </a:spcAft>
                      </a:pPr>
                      <a:r>
                        <a:rPr lang="en-US" sz="1200" b="1" dirty="0">
                          <a:solidFill>
                            <a:srgbClr val="FFFFFF"/>
                          </a:solidFill>
                          <a:effectLst/>
                          <a:latin typeface="Calibri"/>
                          <a:ea typeface="Times New Roman"/>
                          <a:cs typeface="Times New Roman"/>
                        </a:rPr>
                        <a:t>Description</a:t>
                      </a:r>
                      <a:endParaRPr lang="en-US" sz="1200" dirty="0">
                        <a:effectLst/>
                        <a:latin typeface="Calibri"/>
                        <a:ea typeface="Times New Roman"/>
                        <a:cs typeface="Times New Roman"/>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tc>
                  <a:txBody>
                    <a:bodyPr/>
                    <a:lstStyle/>
                    <a:p>
                      <a:pPr marL="0" marR="0" algn="ctr">
                        <a:spcBef>
                          <a:spcPts val="100"/>
                        </a:spcBef>
                        <a:spcAft>
                          <a:spcPts val="100"/>
                        </a:spcAft>
                      </a:pPr>
                      <a:r>
                        <a:rPr lang="en-US" sz="1200" b="1" dirty="0">
                          <a:solidFill>
                            <a:srgbClr val="FFFFFF"/>
                          </a:solidFill>
                          <a:effectLst/>
                          <a:latin typeface="Calibri"/>
                          <a:ea typeface="Times New Roman"/>
                          <a:cs typeface="Times New Roman"/>
                        </a:rPr>
                        <a:t>Originator</a:t>
                      </a:r>
                      <a:endParaRPr lang="en-US" sz="1200" dirty="0">
                        <a:effectLst/>
                        <a:latin typeface="Calibri"/>
                        <a:ea typeface="Times New Roman"/>
                        <a:cs typeface="Times New Roman"/>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tc>
                  <a:txBody>
                    <a:bodyPr/>
                    <a:lstStyle/>
                    <a:p>
                      <a:pPr marL="0" marR="0" algn="ctr">
                        <a:spcBef>
                          <a:spcPts val="100"/>
                        </a:spcBef>
                        <a:spcAft>
                          <a:spcPts val="100"/>
                        </a:spcAft>
                      </a:pPr>
                      <a:r>
                        <a:rPr lang="en-US" sz="1200" b="1" dirty="0">
                          <a:solidFill>
                            <a:srgbClr val="FFFFFF"/>
                          </a:solidFill>
                          <a:effectLst/>
                          <a:latin typeface="Calibri"/>
                          <a:ea typeface="Times New Roman"/>
                          <a:cs typeface="Times New Roman"/>
                        </a:rPr>
                        <a:t>Checker</a:t>
                      </a:r>
                      <a:endParaRPr lang="en-US" sz="1200" dirty="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tc>
                  <a:txBody>
                    <a:bodyPr/>
                    <a:lstStyle/>
                    <a:p>
                      <a:pPr marL="0" marR="0" algn="ctr">
                        <a:spcBef>
                          <a:spcPts val="100"/>
                        </a:spcBef>
                        <a:spcAft>
                          <a:spcPts val="100"/>
                        </a:spcAft>
                      </a:pPr>
                      <a:r>
                        <a:rPr lang="en-US" sz="1200" b="1" dirty="0">
                          <a:solidFill>
                            <a:srgbClr val="FFFFFF"/>
                          </a:solidFill>
                          <a:effectLst/>
                          <a:latin typeface="Calibri"/>
                          <a:ea typeface="Times New Roman"/>
                          <a:cs typeface="Times New Roman"/>
                        </a:rPr>
                        <a:t>Reviewer</a:t>
                      </a:r>
                      <a:endParaRPr lang="en-US" sz="1200" dirty="0">
                        <a:effectLst/>
                        <a:latin typeface="Calibri"/>
                        <a:ea typeface="Times New Roman"/>
                        <a:cs typeface="Times New Roman"/>
                      </a:endParaRPr>
                    </a:p>
                  </a:txBody>
                  <a:tcPr marL="36830" marR="36830" marT="0" marB="0" anchor="ctr">
                    <a:lnL w="12700" cap="flat" cmpd="sng" algn="ctr">
                      <a:solidFill>
                        <a:srgbClr val="FFFFFF"/>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solidFill>
                      <a:srgbClr val="0068B3"/>
                    </a:solidFill>
                  </a:tcPr>
                </a:tc>
                <a:extLst>
                  <a:ext uri="{0D108BD9-81ED-4DB2-BD59-A6C34878D82A}">
                    <a16:rowId xmlns:a16="http://schemas.microsoft.com/office/drawing/2014/main" val="10000"/>
                  </a:ext>
                </a:extLst>
              </a:tr>
              <a:tr h="249555">
                <a:tc>
                  <a:txBody>
                    <a:bodyPr/>
                    <a:lstStyle/>
                    <a:p>
                      <a:pPr marL="0" marR="0" algn="ctr">
                        <a:spcBef>
                          <a:spcPts val="100"/>
                        </a:spcBef>
                        <a:spcAft>
                          <a:spcPts val="100"/>
                        </a:spcAft>
                      </a:pPr>
                      <a:r>
                        <a:rPr lang="en-US" sz="1200" dirty="0">
                          <a:effectLst/>
                          <a:latin typeface="Calibri"/>
                          <a:ea typeface="Times New Roman"/>
                          <a:cs typeface="Times New Roman"/>
                        </a:rPr>
                        <a:t>0</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17-Jan-2018</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l">
                        <a:spcBef>
                          <a:spcPts val="100"/>
                        </a:spcBef>
                        <a:spcAft>
                          <a:spcPts val="100"/>
                        </a:spcAft>
                      </a:pPr>
                      <a:r>
                        <a:rPr lang="en-US" sz="1200" dirty="0">
                          <a:effectLst/>
                          <a:latin typeface="Calibri"/>
                          <a:ea typeface="Times New Roman"/>
                          <a:cs typeface="Times New Roman"/>
                        </a:rPr>
                        <a:t>Issued for use</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C. Sheets</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68580" marR="6858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B. Vyvial</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extLst>
                  <a:ext uri="{0D108BD9-81ED-4DB2-BD59-A6C34878D82A}">
                    <a16:rowId xmlns:a16="http://schemas.microsoft.com/office/drawing/2014/main" val="10001"/>
                  </a:ext>
                </a:extLst>
              </a:tr>
              <a:tr h="216457">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l">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68580" marR="6858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extLst>
                  <a:ext uri="{0D108BD9-81ED-4DB2-BD59-A6C34878D82A}">
                    <a16:rowId xmlns:a16="http://schemas.microsoft.com/office/drawing/2014/main" val="10002"/>
                  </a:ext>
                </a:extLst>
              </a:tr>
              <a:tr h="216457">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l">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68580" marR="6858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endParaRPr lang="en-US" sz="1200" dirty="0">
                        <a:effectLst/>
                        <a:latin typeface="Calibri"/>
                        <a:ea typeface="Times New Roman"/>
                        <a:cs typeface="Times New Roman"/>
                      </a:endParaRP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extLst>
                  <a:ext uri="{0D108BD9-81ED-4DB2-BD59-A6C34878D82A}">
                    <a16:rowId xmlns:a16="http://schemas.microsoft.com/office/drawing/2014/main" val="10003"/>
                  </a:ext>
                </a:extLst>
              </a:tr>
              <a:tr h="216457">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l">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68580" marR="6858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extLst>
                  <a:ext uri="{0D108BD9-81ED-4DB2-BD59-A6C34878D82A}">
                    <a16:rowId xmlns:a16="http://schemas.microsoft.com/office/drawing/2014/main" val="10004"/>
                  </a:ext>
                </a:extLst>
              </a:tr>
              <a:tr h="216457">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l">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68580" marR="6858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tc>
                  <a:txBody>
                    <a:bodyPr/>
                    <a:lstStyle/>
                    <a:p>
                      <a:pPr marL="0" marR="0" algn="ctr">
                        <a:spcBef>
                          <a:spcPts val="100"/>
                        </a:spcBef>
                        <a:spcAft>
                          <a:spcPts val="100"/>
                        </a:spcAft>
                      </a:pPr>
                      <a:r>
                        <a:rPr lang="en-US" sz="1200" dirty="0">
                          <a:effectLst/>
                          <a:latin typeface="Calibri"/>
                          <a:ea typeface="Times New Roman"/>
                          <a:cs typeface="Times New Roman"/>
                        </a:rPr>
                        <a:t> </a:t>
                      </a:r>
                    </a:p>
                  </a:txBody>
                  <a:tcPr marL="36830" marR="36830" marT="0" marB="0" anchor="ctr">
                    <a:lnL w="12700" cap="flat" cmpd="sng" algn="ctr">
                      <a:solidFill>
                        <a:srgbClr val="0067B1"/>
                      </a:solidFill>
                      <a:prstDash val="solid"/>
                      <a:round/>
                      <a:headEnd type="none" w="med" len="med"/>
                      <a:tailEnd type="none" w="med" len="med"/>
                    </a:lnL>
                    <a:lnR w="12700" cap="flat" cmpd="sng" algn="ctr">
                      <a:solidFill>
                        <a:srgbClr val="0067B1"/>
                      </a:solidFill>
                      <a:prstDash val="solid"/>
                      <a:round/>
                      <a:headEnd type="none" w="med" len="med"/>
                      <a:tailEnd type="none" w="med" len="med"/>
                    </a:lnR>
                    <a:lnT w="12700" cap="flat" cmpd="sng" algn="ctr">
                      <a:solidFill>
                        <a:srgbClr val="0067B1"/>
                      </a:solidFill>
                      <a:prstDash val="solid"/>
                      <a:round/>
                      <a:headEnd type="none" w="med" len="med"/>
                      <a:tailEnd type="none" w="med" len="med"/>
                    </a:lnT>
                    <a:lnB w="12700" cap="flat" cmpd="sng" algn="ctr">
                      <a:solidFill>
                        <a:srgbClr val="0067B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5053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3"/>
          </a:xfrm>
        </p:spPr>
        <p:txBody>
          <a:bodyPr/>
          <a:lstStyle/>
          <a:p>
            <a:pPr algn="ctr"/>
            <a:r>
              <a:rPr lang="en-US" dirty="0"/>
              <a:t>Project Review: Load Transfer Study</a:t>
            </a:r>
          </a:p>
        </p:txBody>
      </p:sp>
      <p:sp>
        <p:nvSpPr>
          <p:cNvPr id="3" name="Content Placeholder 2"/>
          <p:cNvSpPr>
            <a:spLocks noGrp="1"/>
          </p:cNvSpPr>
          <p:nvPr>
            <p:ph idx="1"/>
          </p:nvPr>
        </p:nvSpPr>
        <p:spPr>
          <a:xfrm>
            <a:off x="533400" y="1295400"/>
            <a:ext cx="8229600" cy="4525962"/>
          </a:xfrm>
        </p:spPr>
        <p:txBody>
          <a:bodyPr>
            <a:normAutofit/>
          </a:bodyPr>
          <a:lstStyle/>
          <a:p>
            <a:r>
              <a:rPr lang="en-US" dirty="0"/>
              <a:t>Purpose of the study was to evaluate the effect of internal pipe pressure during installation of composite reinforcement systems and the load transfer that takes place between the composite repair and pipe during pressurization</a:t>
            </a:r>
          </a:p>
          <a:p>
            <a:pPr lvl="1"/>
            <a:r>
              <a:rPr lang="en-US" dirty="0"/>
              <a:t>Pipe samples fabricated with simulated external corrosion defects that were reinforced using several composite repair systems</a:t>
            </a:r>
          </a:p>
          <a:p>
            <a:pPr lvl="1"/>
            <a:r>
              <a:rPr lang="en-US" dirty="0"/>
              <a:t>Samples also fabricated with plain dents</a:t>
            </a:r>
          </a:p>
          <a:p>
            <a:pPr lvl="1"/>
            <a:r>
              <a:rPr lang="en-US" dirty="0"/>
              <a:t>Installations performed with varying levels of internal pressure in the pipe</a:t>
            </a:r>
          </a:p>
          <a:p>
            <a:pPr lvl="1"/>
            <a:r>
              <a:rPr lang="en-US" dirty="0"/>
              <a:t>Samples then burst or pressure cycled to failure</a:t>
            </a:r>
          </a:p>
          <a:p>
            <a:endParaRPr lang="en-US" sz="1000" dirty="0"/>
          </a:p>
        </p:txBody>
      </p:sp>
    </p:spTree>
    <p:extLst>
      <p:ext uri="{BB962C8B-B14F-4D97-AF65-F5344CB8AC3E}">
        <p14:creationId xmlns:p14="http://schemas.microsoft.com/office/powerpoint/2010/main" val="391511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792163"/>
          </a:xfrm>
        </p:spPr>
        <p:txBody>
          <a:bodyPr>
            <a:normAutofit fontScale="90000"/>
          </a:bodyPr>
          <a:lstStyle/>
          <a:p>
            <a:pPr algn="ctr"/>
            <a:r>
              <a:rPr lang="en-US" dirty="0"/>
              <a:t>Test Samples and Installation Pressures - Corrosion</a:t>
            </a:r>
          </a:p>
        </p:txBody>
      </p:sp>
      <p:sp>
        <p:nvSpPr>
          <p:cNvPr id="3" name="Content Placeholder 2"/>
          <p:cNvSpPr>
            <a:spLocks noGrp="1"/>
          </p:cNvSpPr>
          <p:nvPr>
            <p:ph idx="1"/>
          </p:nvPr>
        </p:nvSpPr>
        <p:spPr>
          <a:xfrm>
            <a:off x="457200" y="1143000"/>
            <a:ext cx="8458200" cy="5105400"/>
          </a:xfrm>
        </p:spPr>
        <p:txBody>
          <a:bodyPr>
            <a:normAutofit fontScale="85000" lnSpcReduction="20000"/>
          </a:bodyPr>
          <a:lstStyle/>
          <a:p>
            <a:r>
              <a:rPr lang="en-US" dirty="0"/>
              <a:t>Three (3) unreinforced samples</a:t>
            </a:r>
          </a:p>
          <a:p>
            <a:pPr lvl="1"/>
            <a:r>
              <a:rPr lang="en-US" dirty="0"/>
              <a:t>Sample 1 – Burst Test</a:t>
            </a:r>
          </a:p>
          <a:p>
            <a:pPr lvl="1"/>
            <a:r>
              <a:rPr lang="en-US" dirty="0"/>
              <a:t>Sample 2 – Pressure Cycle</a:t>
            </a:r>
          </a:p>
          <a:p>
            <a:pPr lvl="1"/>
            <a:r>
              <a:rPr lang="en-US" dirty="0"/>
              <a:t>Sample 3 – Pressure Cycle</a:t>
            </a:r>
          </a:p>
          <a:p>
            <a:pPr>
              <a:lnSpc>
                <a:spcPct val="220000"/>
              </a:lnSpc>
            </a:pPr>
            <a:r>
              <a:rPr lang="en-US" dirty="0"/>
              <a:t>Five repair systems tested with six samples per repair system</a:t>
            </a:r>
          </a:p>
          <a:p>
            <a:r>
              <a:rPr lang="en-US" dirty="0"/>
              <a:t>12-hour pre-installation holds at 1,236 psi (50% SMYS)</a:t>
            </a:r>
          </a:p>
          <a:p>
            <a:pPr marL="0" indent="0">
              <a:buNone/>
            </a:pPr>
            <a:endParaRPr lang="en-US" sz="1000" dirty="0"/>
          </a:p>
          <a:p>
            <a:r>
              <a:rPr lang="en-US" dirty="0"/>
              <a:t>Three burst samples - corrosion</a:t>
            </a:r>
          </a:p>
          <a:p>
            <a:pPr lvl="1"/>
            <a:r>
              <a:rPr lang="en-US" dirty="0"/>
              <a:t>Sample 1 – 0 psi installation pressure</a:t>
            </a:r>
            <a:endParaRPr lang="en-US" sz="3000" dirty="0"/>
          </a:p>
          <a:p>
            <a:pPr lvl="1"/>
            <a:r>
              <a:rPr lang="en-US" dirty="0"/>
              <a:t>Sample 2 – 25% SMYS installation pressure (618 psi)</a:t>
            </a:r>
          </a:p>
          <a:p>
            <a:pPr lvl="1"/>
            <a:r>
              <a:rPr lang="en-US" dirty="0"/>
              <a:t>Sample 3 – 50% SMYS installation pressure (1,236 psi)</a:t>
            </a:r>
          </a:p>
          <a:p>
            <a:endParaRPr lang="en-US" sz="1000" dirty="0"/>
          </a:p>
          <a:p>
            <a:r>
              <a:rPr lang="en-US" dirty="0"/>
              <a:t>Three pressure cycle samples - corrosion</a:t>
            </a:r>
          </a:p>
          <a:p>
            <a:pPr lvl="1"/>
            <a:r>
              <a:rPr lang="en-US" dirty="0"/>
              <a:t>Sample 4 – 0 psi installation pressure</a:t>
            </a:r>
            <a:endParaRPr lang="en-US" sz="3000" dirty="0"/>
          </a:p>
          <a:p>
            <a:pPr lvl="1"/>
            <a:r>
              <a:rPr lang="en-US" dirty="0"/>
              <a:t>Sample 5 – 25% SMYS installation pressure (618 psi)</a:t>
            </a:r>
            <a:endParaRPr lang="en-US" sz="3000" dirty="0"/>
          </a:p>
          <a:p>
            <a:pPr lvl="1"/>
            <a:r>
              <a:rPr lang="en-US" dirty="0"/>
              <a:t>Sample 6 – 50% SMYS installation pressure (1,236 psi)</a:t>
            </a:r>
          </a:p>
        </p:txBody>
      </p:sp>
    </p:spTree>
    <p:extLst>
      <p:ext uri="{BB962C8B-B14F-4D97-AF65-F5344CB8AC3E}">
        <p14:creationId xmlns:p14="http://schemas.microsoft.com/office/powerpoint/2010/main" val="179523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92163"/>
          </a:xfrm>
        </p:spPr>
        <p:txBody>
          <a:bodyPr/>
          <a:lstStyle/>
          <a:p>
            <a:pPr algn="ctr"/>
            <a:r>
              <a:rPr lang="en-US" dirty="0"/>
              <a:t>Sample Configuration (50% Corrosion)</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5" b="7753"/>
          <a:stretch/>
        </p:blipFill>
        <p:spPr bwMode="auto">
          <a:xfrm>
            <a:off x="0" y="1259716"/>
            <a:ext cx="632163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272686" y="4408645"/>
            <a:ext cx="2236694" cy="79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10272" b="21144"/>
          <a:stretch/>
        </p:blipFill>
        <p:spPr bwMode="auto">
          <a:xfrm>
            <a:off x="5181600" y="4724400"/>
            <a:ext cx="3794078" cy="1009935"/>
          </a:xfrm>
          <a:prstGeom prst="rect">
            <a:avLst/>
          </a:prstGeom>
          <a:noFill/>
        </p:spPr>
      </p:pic>
      <p:sp>
        <p:nvSpPr>
          <p:cNvPr id="6" name="TextBox 5"/>
          <p:cNvSpPr txBox="1"/>
          <p:nvPr/>
        </p:nvSpPr>
        <p:spPr>
          <a:xfrm>
            <a:off x="6114195" y="5841241"/>
            <a:ext cx="1992853" cy="307777"/>
          </a:xfrm>
          <a:prstGeom prst="rect">
            <a:avLst/>
          </a:prstGeom>
          <a:noFill/>
        </p:spPr>
        <p:txBody>
          <a:bodyPr wrap="none" rtlCol="0">
            <a:spAutoFit/>
          </a:bodyPr>
          <a:lstStyle/>
          <a:p>
            <a:r>
              <a:rPr lang="en-US" sz="1400" b="1" dirty="0"/>
              <a:t>Strain gage locations</a:t>
            </a:r>
          </a:p>
        </p:txBody>
      </p:sp>
      <p:sp>
        <p:nvSpPr>
          <p:cNvPr id="7" name="Rectangle 6"/>
          <p:cNvSpPr/>
          <p:nvPr/>
        </p:nvSpPr>
        <p:spPr>
          <a:xfrm>
            <a:off x="4645233" y="2086392"/>
            <a:ext cx="1676400" cy="1190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04775" y="4114800"/>
            <a:ext cx="2103344" cy="79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847350" y="5492262"/>
            <a:ext cx="381000" cy="215444"/>
            <a:chOff x="76200" y="3145917"/>
            <a:chExt cx="381000" cy="215444"/>
          </a:xfrm>
        </p:grpSpPr>
        <p:sp>
          <p:nvSpPr>
            <p:cNvPr id="4" name="Oval 3"/>
            <p:cNvSpPr/>
            <p:nvPr/>
          </p:nvSpPr>
          <p:spPr>
            <a:xfrm>
              <a:off x="146304" y="3157388"/>
              <a:ext cx="164592" cy="16459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3145917"/>
              <a:ext cx="381000" cy="215444"/>
            </a:xfrm>
            <a:prstGeom prst="rect">
              <a:avLst/>
            </a:prstGeom>
            <a:noFill/>
          </p:spPr>
          <p:txBody>
            <a:bodyPr wrap="square" rtlCol="0">
              <a:spAutoFit/>
            </a:bodyPr>
            <a:lstStyle/>
            <a:p>
              <a:r>
                <a:rPr lang="en-US" sz="800" dirty="0"/>
                <a:t>#4</a:t>
              </a:r>
            </a:p>
          </p:txBody>
        </p:sp>
      </p:grpSp>
      <p:grpSp>
        <p:nvGrpSpPr>
          <p:cNvPr id="15" name="Group 14"/>
          <p:cNvGrpSpPr/>
          <p:nvPr/>
        </p:nvGrpSpPr>
        <p:grpSpPr>
          <a:xfrm>
            <a:off x="7758052" y="5059144"/>
            <a:ext cx="381000" cy="215444"/>
            <a:chOff x="76200" y="3145917"/>
            <a:chExt cx="381000" cy="215444"/>
          </a:xfrm>
        </p:grpSpPr>
        <p:sp>
          <p:nvSpPr>
            <p:cNvPr id="16" name="Oval 15"/>
            <p:cNvSpPr/>
            <p:nvPr/>
          </p:nvSpPr>
          <p:spPr>
            <a:xfrm>
              <a:off x="146304" y="3157388"/>
              <a:ext cx="164592" cy="164592"/>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 y="3145917"/>
              <a:ext cx="381000" cy="215444"/>
            </a:xfrm>
            <a:prstGeom prst="rect">
              <a:avLst/>
            </a:prstGeom>
            <a:noFill/>
          </p:spPr>
          <p:txBody>
            <a:bodyPr wrap="square" rtlCol="0">
              <a:spAutoFit/>
            </a:bodyPr>
            <a:lstStyle/>
            <a:p>
              <a:r>
                <a:rPr lang="en-US" sz="800" dirty="0"/>
                <a:t>#5</a:t>
              </a:r>
            </a:p>
          </p:txBody>
        </p:sp>
      </p:grpSp>
      <p:graphicFrame>
        <p:nvGraphicFramePr>
          <p:cNvPr id="18" name="Table 17"/>
          <p:cNvGraphicFramePr>
            <a:graphicFrameLocks noGrp="1"/>
          </p:cNvGraphicFramePr>
          <p:nvPr>
            <p:extLst>
              <p:ext uri="{D42A27DB-BD31-4B8C-83A1-F6EECF244321}">
                <p14:modId xmlns:p14="http://schemas.microsoft.com/office/powerpoint/2010/main" val="920835842"/>
              </p:ext>
            </p:extLst>
          </p:nvPr>
        </p:nvGraphicFramePr>
        <p:xfrm>
          <a:off x="5885744" y="2216909"/>
          <a:ext cx="2685212" cy="1069216"/>
        </p:xfrm>
        <a:graphic>
          <a:graphicData uri="http://schemas.openxmlformats.org/drawingml/2006/table">
            <a:tbl>
              <a:tblPr firstRow="1" firstCol="1" bandRow="1"/>
              <a:tblGrid>
                <a:gridCol w="1313612">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692378">
                <a:tc>
                  <a:txBody>
                    <a:bodyPr/>
                    <a:lstStyle/>
                    <a:p>
                      <a:pPr marL="0" marR="0" algn="ctr">
                        <a:spcBef>
                          <a:spcPts val="0"/>
                        </a:spcBef>
                        <a:spcAft>
                          <a:spcPts val="0"/>
                        </a:spcAft>
                      </a:pPr>
                      <a:r>
                        <a:rPr lang="en-US" sz="1400" b="1" dirty="0">
                          <a:solidFill>
                            <a:srgbClr val="FFFFFF"/>
                          </a:solidFill>
                          <a:effectLst/>
                          <a:latin typeface="Calibri"/>
                          <a:ea typeface="Times New Roman"/>
                          <a:cs typeface="Times New Roman"/>
                        </a:rPr>
                        <a:t>Measured Yield Strength (psi)</a:t>
                      </a:r>
                      <a:endParaRPr lang="en-US" sz="1400" dirty="0">
                        <a:effectLst/>
                        <a:latin typeface="Calibri"/>
                        <a:ea typeface="Times New Roman"/>
                        <a:cs typeface="Times New Roman"/>
                      </a:endParaRPr>
                    </a:p>
                  </a:txBody>
                  <a:tcPr marT="18415" marB="18415"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tc>
                  <a:txBody>
                    <a:bodyPr/>
                    <a:lstStyle/>
                    <a:p>
                      <a:pPr marL="0" marR="0" algn="ctr">
                        <a:spcBef>
                          <a:spcPts val="0"/>
                        </a:spcBef>
                        <a:spcAft>
                          <a:spcPts val="0"/>
                        </a:spcAft>
                      </a:pPr>
                      <a:r>
                        <a:rPr lang="en-US" sz="1400" b="1" dirty="0">
                          <a:solidFill>
                            <a:srgbClr val="FFFFFF"/>
                          </a:solidFill>
                          <a:effectLst/>
                          <a:latin typeface="Calibri"/>
                          <a:ea typeface="Times New Roman"/>
                          <a:cs typeface="Times New Roman"/>
                        </a:rPr>
                        <a:t>Measured Tensile Strength (psi)</a:t>
                      </a:r>
                      <a:endParaRPr lang="en-US" sz="1400" dirty="0">
                        <a:effectLst/>
                        <a:latin typeface="Calibri"/>
                        <a:ea typeface="Times New Roman"/>
                        <a:cs typeface="Times New Roman"/>
                      </a:endParaRPr>
                    </a:p>
                  </a:txBody>
                  <a:tcPr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B1"/>
                    </a:solidFill>
                  </a:tcPr>
                </a:tc>
                <a:extLst>
                  <a:ext uri="{0D108BD9-81ED-4DB2-BD59-A6C34878D82A}">
                    <a16:rowId xmlns:a16="http://schemas.microsoft.com/office/drawing/2014/main" val="10000"/>
                  </a:ext>
                </a:extLst>
              </a:tr>
              <a:tr h="376838">
                <a:tc>
                  <a:txBody>
                    <a:bodyPr/>
                    <a:lstStyle/>
                    <a:p>
                      <a:pPr marL="0" algn="ctr" defTabSz="914400" rtl="0" eaLnBrk="1" latinLnBrk="0" hangingPunct="1"/>
                      <a:r>
                        <a:rPr lang="en-US" sz="1100" b="0" kern="1200" dirty="0">
                          <a:solidFill>
                            <a:schemeClr val="tx1"/>
                          </a:solidFill>
                          <a:latin typeface="+mn-lt"/>
                          <a:ea typeface="+mn-ea"/>
                          <a:cs typeface="+mn-cs"/>
                        </a:rPr>
                        <a:t>50,100</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r>
                        <a:rPr lang="en-US" sz="1100" b="0" kern="1200" dirty="0">
                          <a:solidFill>
                            <a:schemeClr val="tx1"/>
                          </a:solidFill>
                          <a:latin typeface="+mn-lt"/>
                          <a:ea typeface="+mn-ea"/>
                          <a:cs typeface="+mn-cs"/>
                        </a:rPr>
                        <a:t>65,300</a:t>
                      </a:r>
                    </a:p>
                  </a:txBody>
                  <a:tcPr marT="1841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34100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3"/>
          </a:xfrm>
        </p:spPr>
        <p:txBody>
          <a:bodyPr/>
          <a:lstStyle/>
          <a:p>
            <a:pPr algn="ctr"/>
            <a:r>
              <a:rPr lang="en-US" dirty="0"/>
              <a:t>Test Procedure</a:t>
            </a:r>
          </a:p>
        </p:txBody>
      </p:sp>
      <p:sp>
        <p:nvSpPr>
          <p:cNvPr id="3" name="Content Placeholder 2"/>
          <p:cNvSpPr>
            <a:spLocks noGrp="1"/>
          </p:cNvSpPr>
          <p:nvPr>
            <p:ph idx="1"/>
          </p:nvPr>
        </p:nvSpPr>
        <p:spPr>
          <a:xfrm>
            <a:off x="228600" y="1143000"/>
            <a:ext cx="8610600" cy="4648200"/>
          </a:xfrm>
        </p:spPr>
        <p:txBody>
          <a:bodyPr>
            <a:normAutofit lnSpcReduction="10000"/>
          </a:bodyPr>
          <a:lstStyle/>
          <a:p>
            <a:r>
              <a:rPr lang="en-US" dirty="0"/>
              <a:t>Burst test – 5-minute pressure holds at the following:</a:t>
            </a:r>
          </a:p>
          <a:p>
            <a:pPr lvl="1"/>
            <a:r>
              <a:rPr lang="en-US" dirty="0"/>
              <a:t>Installation Pressure 2 (25% SMYS) – 618 psi</a:t>
            </a:r>
          </a:p>
          <a:p>
            <a:pPr lvl="1"/>
            <a:r>
              <a:rPr lang="en-US" dirty="0"/>
              <a:t>Installation Pressure 3 (50% SMYS) – 1,236 psi</a:t>
            </a:r>
          </a:p>
          <a:p>
            <a:pPr lvl="1"/>
            <a:r>
              <a:rPr lang="en-US" dirty="0"/>
              <a:t>72% SMYS – 1,780 psi</a:t>
            </a:r>
          </a:p>
          <a:p>
            <a:pPr lvl="1"/>
            <a:r>
              <a:rPr lang="en-US" dirty="0"/>
              <a:t>80% SMYS – 1,977 psi </a:t>
            </a:r>
          </a:p>
          <a:p>
            <a:pPr lvl="1"/>
            <a:r>
              <a:rPr lang="en-US" dirty="0"/>
              <a:t>100% SMYS – 2,471 psi </a:t>
            </a:r>
          </a:p>
          <a:p>
            <a:endParaRPr lang="en-US" sz="1000" dirty="0"/>
          </a:p>
          <a:p>
            <a:r>
              <a:rPr lang="en-US" dirty="0"/>
              <a:t>Pressure cycling</a:t>
            </a:r>
          </a:p>
          <a:p>
            <a:pPr lvl="1"/>
            <a:r>
              <a:rPr lang="en-US" dirty="0"/>
              <a:t>Cycle between 40%-80% SMYS (988 psi to 1,977 psi)</a:t>
            </a:r>
          </a:p>
          <a:p>
            <a:pPr lvl="1"/>
            <a:r>
              <a:rPr lang="en-US" dirty="0"/>
              <a:t>Pressure was cycled until failure occurred or until run-out (250,000 cycles) was reached</a:t>
            </a:r>
          </a:p>
          <a:p>
            <a:r>
              <a:rPr lang="en-US" dirty="0"/>
              <a:t>NOTE: All strain gages zeroed following 24-</a:t>
            </a:r>
            <a:r>
              <a:rPr lang="en-US" dirty="0" err="1"/>
              <a:t>hr</a:t>
            </a:r>
            <a:r>
              <a:rPr lang="en-US" dirty="0"/>
              <a:t> hold at the respective installation pressures (to allow resin cure)</a:t>
            </a:r>
          </a:p>
          <a:p>
            <a:pPr lvl="1"/>
            <a:endParaRPr lang="en-US" dirty="0"/>
          </a:p>
          <a:p>
            <a:endParaRPr lang="en-US" sz="1000" dirty="0"/>
          </a:p>
          <a:p>
            <a:pPr lvl="1"/>
            <a:endParaRPr lang="en-US" dirty="0"/>
          </a:p>
        </p:txBody>
      </p:sp>
    </p:spTree>
    <p:extLst>
      <p:ext uri="{BB962C8B-B14F-4D97-AF65-F5344CB8AC3E}">
        <p14:creationId xmlns:p14="http://schemas.microsoft.com/office/powerpoint/2010/main" val="2594649799"/>
      </p:ext>
    </p:extLst>
  </p:cSld>
  <p:clrMapOvr>
    <a:masterClrMapping/>
  </p:clrMapOvr>
</p:sld>
</file>

<file path=ppt/theme/theme1.xml><?xml version="1.0" encoding="utf-8"?>
<a:theme xmlns:a="http://schemas.openxmlformats.org/drawingml/2006/main" name="SES PPT Template">
  <a:themeElements>
    <a:clrScheme name="Stress_Master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ss_Master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ess_Master_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ess_Master_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ess_Master_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ess_Master_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ess_Master_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ess_Master_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ss_Master_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ess_Master_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ess_Master_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ess_Master_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ess_Master_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SES PPT Template</Template>
  <TotalTime>800</TotalTime>
  <Words>3580</Words>
  <Application>Microsoft Office PowerPoint</Application>
  <PresentationFormat>On-screen Show (4:3)</PresentationFormat>
  <Paragraphs>393</Paragraphs>
  <Slides>51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Wingdings</vt:lpstr>
      <vt:lpstr>SES PPT Template</vt:lpstr>
      <vt:lpstr>Results of Onshore and Offshore Composite Repair Studies</vt:lpstr>
      <vt:lpstr>Results of Onshore and Offshore Composite Repair Studies</vt:lpstr>
      <vt:lpstr>Agenda / Outline</vt:lpstr>
      <vt:lpstr>Study Objectives</vt:lpstr>
      <vt:lpstr>Project review: load transfer study</vt:lpstr>
      <vt:lpstr>Project Review: Load Transfer Study</vt:lpstr>
      <vt:lpstr>Test Samples and Installation Pressures - Corrosion</vt:lpstr>
      <vt:lpstr>Sample Configuration (50% Corrosion)</vt:lpstr>
      <vt:lpstr>Test Procedure</vt:lpstr>
      <vt:lpstr>Test Overview: Dents Installed with Pressure</vt:lpstr>
      <vt:lpstr>Reinforced Samples – Corrosion: Burst Summary</vt:lpstr>
      <vt:lpstr>Load Transfer Study – Corrosion: Burst Tests</vt:lpstr>
      <vt:lpstr>Reinforced Samples – Corrosion: Cycle Summary</vt:lpstr>
      <vt:lpstr>Reinforced Samples – Dents with Pressure Summary</vt:lpstr>
      <vt:lpstr>Load Transfer Study – Overall Conclusions</vt:lpstr>
      <vt:lpstr>Project review: Offshore study</vt:lpstr>
      <vt:lpstr>Project Overview – Offshore Study</vt:lpstr>
      <vt:lpstr>Project Overview – Exposure Testing</vt:lpstr>
      <vt:lpstr>Project Overview – Test Samples (1/2)</vt:lpstr>
      <vt:lpstr>Project Overview – Test Samples (2/2)</vt:lpstr>
      <vt:lpstr>Exposure Testing</vt:lpstr>
      <vt:lpstr>Project Overview – Exposure Testing (1/3)</vt:lpstr>
      <vt:lpstr>Project Overview – Exposure Testing (2/3)</vt:lpstr>
      <vt:lpstr>Project Overview – Exposure Testing (3/3)</vt:lpstr>
      <vt:lpstr>Exposure Testing - Results</vt:lpstr>
      <vt:lpstr>Exposure Testing - Results</vt:lpstr>
      <vt:lpstr>Exposure Testing – Unreinforced Sample</vt:lpstr>
      <vt:lpstr>Exposure Testing Summary</vt:lpstr>
      <vt:lpstr>Project Overview – Full-scale Testing</vt:lpstr>
      <vt:lpstr>Full-scale Testing – Burst </vt:lpstr>
      <vt:lpstr>Full-scale Testing – Burst </vt:lpstr>
      <vt:lpstr>Full-scale Testing – Burst </vt:lpstr>
      <vt:lpstr>Full-scale Testing – Burst </vt:lpstr>
      <vt:lpstr>Full-scale Testing – Cyclic Pressure </vt:lpstr>
      <vt:lpstr>Full-scale Testing – Cyclic Pressure </vt:lpstr>
      <vt:lpstr>Full-scale Testing – Tension</vt:lpstr>
      <vt:lpstr>Full-scale Testing – Tension </vt:lpstr>
      <vt:lpstr>Full-scale Testing – Tension </vt:lpstr>
      <vt:lpstr>Full-scale Testing – Tension </vt:lpstr>
      <vt:lpstr>Full-scale Testing – Tension </vt:lpstr>
      <vt:lpstr>Full-scale Testing – Bending</vt:lpstr>
      <vt:lpstr>Full-scale Testing – Bending </vt:lpstr>
      <vt:lpstr>Full-scale Testing – Bending </vt:lpstr>
      <vt:lpstr>Full-scale Testing – Bending </vt:lpstr>
      <vt:lpstr>Full-scale Testing – Bending </vt:lpstr>
      <vt:lpstr>Concluding Remarks – Offshore Program (1/2)</vt:lpstr>
      <vt:lpstr>Concluding Remarks – Offshore Program (2/2)</vt:lpstr>
      <vt:lpstr>Path Forward / Future Work</vt:lpstr>
      <vt:lpstr>Questions?</vt:lpstr>
      <vt:lpstr>PowerPoint Presentation</vt:lpstr>
      <vt:lpstr>Limitations of This Report</vt:lpstr>
    </vt:vector>
  </TitlesOfParts>
  <Company>Stress Engineering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SES PPT Template (25-May-2016)</dc:subject>
  <dc:creator>Colton Sheets</dc:creator>
  <cp:lastModifiedBy>Patel, Bipin B</cp:lastModifiedBy>
  <cp:revision>63</cp:revision>
  <cp:lastPrinted>2014-09-10T19:20:30Z</cp:lastPrinted>
  <dcterms:created xsi:type="dcterms:W3CDTF">2018-01-12T13:33:41Z</dcterms:created>
  <dcterms:modified xsi:type="dcterms:W3CDTF">2023-01-06T16:45:09Z</dcterms:modified>
</cp:coreProperties>
</file>