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533" r:id="rId5"/>
    <p:sldId id="542" r:id="rId6"/>
    <p:sldId id="536" r:id="rId7"/>
    <p:sldId id="263" r:id="rId8"/>
    <p:sldId id="257" r:id="rId9"/>
    <p:sldId id="543" r:id="rId10"/>
    <p:sldId id="535" r:id="rId11"/>
    <p:sldId id="550" r:id="rId12"/>
    <p:sldId id="524" r:id="rId13"/>
    <p:sldId id="525" r:id="rId14"/>
    <p:sldId id="306" r:id="rId15"/>
    <p:sldId id="498" r:id="rId16"/>
    <p:sldId id="537" r:id="rId17"/>
    <p:sldId id="540" r:id="rId18"/>
    <p:sldId id="260" r:id="rId19"/>
    <p:sldId id="546" r:id="rId20"/>
    <p:sldId id="547" r:id="rId21"/>
    <p:sldId id="548" r:id="rId22"/>
    <p:sldId id="269" r:id="rId23"/>
    <p:sldId id="539" r:id="rId24"/>
    <p:sldId id="526" r:id="rId25"/>
    <p:sldId id="267" r:id="rId26"/>
    <p:sldId id="529" r:id="rId27"/>
    <p:sldId id="530" r:id="rId28"/>
    <p:sldId id="531" r:id="rId29"/>
    <p:sldId id="532" r:id="rId30"/>
    <p:sldId id="265" r:id="rId31"/>
    <p:sldId id="266" r:id="rId32"/>
    <p:sldId id="538" r:id="rId33"/>
    <p:sldId id="54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E3A80F-2B9C-78D9-4A0F-E4F9BE7FECAA}" name="Chacon, Monica C" initials="CC" userId="S::chaconm@mms.gov::d23bec4e-5575-420f-bf26-1f118c7f3631" providerId="AD"/>
  <p188:author id="{401C7623-E063-7A1B-BEC8-EA7AED010A12}" name="Fish, David S" initials="FS" userId="S::fishd@mms.gov::fe4bd06c-e301-4ada-b17b-52e458f6de80" providerId="AD"/>
  <p188:author id="{E9CF0C40-2D3A-56C3-661C-E6885A4F5442}" name="Noble, Michaela E" initials="NE" userId="S::noblem@mms.gov::c41192cc-9d76-4a48-ba23-409292c5c90b" providerId="AD"/>
  <p188:author id="{C2D3EA7F-B8B4-D3C1-9F89-A55911307D76}" name="Nasir, Iqra" initials="NI" userId="S::nasiri@mms.gov::560e50b2-d57f-4fe3-9ffd-e03d46142c58" providerId="AD"/>
  <p188:author id="{15F23E88-A908-15DD-2DAE-8531739605BC}" name="Guiltinan, Sara V" initials="GV" userId="S::soliss@mms.gov::6cd26bfd-1edb-44a0-993e-dd3b005ed382" providerId="AD"/>
  <p188:author id="{98FCB98B-86DC-2FF7-63BA-AC13C6C40BC0}" name="Grieco, Stefany L" initials="GL" userId="S::griecos@mms.gov::f47862bf-e07a-426f-8a33-6627d68c4b16" providerId="AD"/>
  <p188:author id="{BFB7E3E2-0319-B4C0-4D2B-D212E20EC4EA}" name="Malstrom, Kirk" initials="MK" userId="S::malstrok@mms.gov::4745aba2-9b9f-4739-90e4-6bf8dbd66f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8A"/>
    <a:srgbClr val="2F528F"/>
    <a:srgbClr val="2A4B86"/>
    <a:srgbClr val="EEEEEE"/>
    <a:srgbClr val="1D3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03495-DA82-9B3C-DB77-788DF8FE0859}" v="97" dt="2023-06-26T12:22:10.346"/>
    <p1510:client id="{03BAF4F6-7E18-6452-8045-F4C174C9E7C8}" v="241" dt="2023-06-21T18:10:33.944"/>
    <p1510:client id="{61781E27-88EA-2F8A-147D-28BEF5E7F3C7}" v="4" dt="2023-06-23T17:50:08.356"/>
    <p1510:client id="{63FDEF9F-7ED7-018C-9D0B-431EDD59AF50}" v="128" dt="2023-06-23T13:02:35.708"/>
    <p1510:client id="{7677740E-DDC5-83A8-E253-DCED7BAFF2B8}" v="4" dt="2023-06-20T18:14:37.444"/>
    <p1510:client id="{C051B138-BEC0-D791-BD2B-E9E20F21CB4D}" v="1" dt="2023-06-21T18:09:32.532"/>
    <p1510:client id="{CB8D353D-32D9-CA7D-2593-9977C37F97A7}" v="117" dt="2023-06-26T17:17:25.696"/>
    <p1510:client id="{CF6AB1B4-AE40-9FC8-F6ED-BF4C756E49D3}" v="1" dt="2023-06-22T10:38:00.778"/>
    <p1510:client id="{FC740FB1-6F36-C6F5-0630-BAE06B2DCDCF}" v="1" dt="2023-06-21T19:57:24.993"/>
    <p1510:client id="{FFE7495F-0ACF-5F76-76D1-8F959CFBA791}" v="30" dt="2023-06-22T13:44:12.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F5409-24A5-45B7-82CE-E649A2951C91}"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E6E83-30D1-4D26-9B75-19C84E7CAE46}" type="slidenum">
              <a:rPr lang="en-US" smtClean="0"/>
              <a:t>‹#›</a:t>
            </a:fld>
            <a:endParaRPr lang="en-US"/>
          </a:p>
        </p:txBody>
      </p:sp>
    </p:spTree>
    <p:extLst>
      <p:ext uri="{BB962C8B-B14F-4D97-AF65-F5344CB8AC3E}">
        <p14:creationId xmlns:p14="http://schemas.microsoft.com/office/powerpoint/2010/main" val="68402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 Fish kicks off the Roundtable. </a:t>
            </a:r>
          </a:p>
        </p:txBody>
      </p:sp>
      <p:sp>
        <p:nvSpPr>
          <p:cNvPr id="4" name="Slide Number Placeholder 3"/>
          <p:cNvSpPr>
            <a:spLocks noGrp="1"/>
          </p:cNvSpPr>
          <p:nvPr>
            <p:ph type="sldNum" sz="quarter" idx="5"/>
          </p:nvPr>
        </p:nvSpPr>
        <p:spPr/>
        <p:txBody>
          <a:bodyPr/>
          <a:lstStyle/>
          <a:p>
            <a:fld id="{DD8E6E83-30D1-4D26-9B75-19C84E7CAE46}" type="slidenum">
              <a:rPr lang="en-US" smtClean="0"/>
              <a:t>1</a:t>
            </a:fld>
            <a:endParaRPr lang="en-US"/>
          </a:p>
        </p:txBody>
      </p:sp>
    </p:spTree>
    <p:extLst>
      <p:ext uri="{BB962C8B-B14F-4D97-AF65-F5344CB8AC3E}">
        <p14:creationId xmlns:p14="http://schemas.microsoft.com/office/powerpoint/2010/main" val="359181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When BOEM and BSEE were formally established in 2011, as part of the reorganization of the Mineral Management Service, safety and environmental oversight of renewable energy was assigned to BOEM, until such time that an increase in activity justified the transfer of those functions from BOEM to BSEE. However, BSEE did assist BOEM with its renewable energy activities.   </a:t>
            </a:r>
          </a:p>
          <a:p>
            <a:pPr marL="342900" indent="-342900">
              <a:lnSpc>
                <a:spcPct val="110000"/>
              </a:lnSpc>
              <a:spcBef>
                <a:spcPts val="600"/>
              </a:spcBef>
              <a:spcAft>
                <a:spcPts val="600"/>
              </a:spcAft>
              <a:buFont typeface="Arial" panose="020B0604020202020204" pitchFamily="34" charset="0"/>
              <a:buChar char="•"/>
            </a:pPr>
            <a:r>
              <a:rPr lang="en-US" sz="1200">
                <a:solidFill>
                  <a:srgbClr val="1B3B7F"/>
                </a:solidFill>
                <a:latin typeface="Arial" panose="020B0604020202020204" pitchFamily="34" charset="0"/>
                <a:cs typeface="Arial" panose="020B0604020202020204" pitchFamily="34" charset="0"/>
              </a:rPr>
              <a:t>In December 2020, the Principal Deputy ASLM, determined that the increased level of offshore wind development activity had reached a threshold sufficient to transfer safety and environmental compliance responsibilities from BOEM to BSEE.</a:t>
            </a:r>
          </a:p>
          <a:p>
            <a:pPr marL="342900" indent="-342900">
              <a:lnSpc>
                <a:spcPct val="110000"/>
              </a:lnSpc>
              <a:spcBef>
                <a:spcPts val="600"/>
              </a:spcBef>
              <a:spcAft>
                <a:spcPts val="600"/>
              </a:spcAft>
              <a:buFont typeface="Arial" panose="020B0604020202020204" pitchFamily="34" charset="0"/>
              <a:buChar char="•"/>
            </a:pPr>
            <a:r>
              <a:rPr lang="en-US" sz="1200">
                <a:solidFill>
                  <a:srgbClr val="1B3B7F"/>
                </a:solidFill>
                <a:latin typeface="Arial" panose="020B0604020202020204" pitchFamily="34" charset="0"/>
                <a:cs typeface="Arial" panose="020B0604020202020204" pitchFamily="34" charset="0"/>
              </a:rPr>
              <a:t>That transfer of authority was effectuated in September 2022, through revised chapters in the Departmental Manual.</a:t>
            </a:r>
          </a:p>
          <a:p>
            <a:pPr marL="342900" indent="-342900">
              <a:lnSpc>
                <a:spcPct val="110000"/>
              </a:lnSpc>
              <a:spcBef>
                <a:spcPts val="600"/>
              </a:spcBef>
              <a:spcAft>
                <a:spcPts val="600"/>
              </a:spcAft>
              <a:buFont typeface="Arial" panose="020B0604020202020204" pitchFamily="34" charset="0"/>
              <a:buChar char="•"/>
            </a:pPr>
            <a:r>
              <a:rPr lang="en-US" sz="1200">
                <a:solidFill>
                  <a:srgbClr val="1B3B7F"/>
                </a:solidFill>
                <a:latin typeface="Arial" panose="020B0604020202020204" pitchFamily="34" charset="0"/>
                <a:cs typeface="Arial" panose="020B0604020202020204" pitchFamily="34" charset="0"/>
              </a:rPr>
              <a:t>On January 31</a:t>
            </a:r>
            <a:r>
              <a:rPr lang="en-US" sz="1200" baseline="30000">
                <a:solidFill>
                  <a:srgbClr val="1B3B7F"/>
                </a:solidFill>
                <a:latin typeface="Arial" panose="020B0604020202020204" pitchFamily="34" charset="0"/>
                <a:cs typeface="Arial" panose="020B0604020202020204" pitchFamily="34" charset="0"/>
              </a:rPr>
              <a:t>st</a:t>
            </a:r>
            <a:r>
              <a:rPr lang="en-US" sz="1200">
                <a:solidFill>
                  <a:srgbClr val="1B3B7F"/>
                </a:solidFill>
                <a:latin typeface="Arial" panose="020B0604020202020204" pitchFamily="34" charset="0"/>
                <a:cs typeface="Arial" panose="020B0604020202020204" pitchFamily="34" charset="0"/>
              </a:rPr>
              <a:t> BOEM/BSEE “Split Rule” formally transferred certain safety and environmental oversight, compliance, and enforcement regulations for the Department’s Offshore Renewable Energy Program from BOEM (30 CFR 585) to BSEE (30 CFR 285), with no substantive changes.</a:t>
            </a:r>
          </a:p>
          <a:p>
            <a:pPr marL="342900" indent="-342900">
              <a:buFont typeface="Arial" panose="020B0604020202020204" pitchFamily="34" charset="0"/>
              <a:buChar char="•"/>
            </a:pPr>
            <a:r>
              <a:rPr lang="en-US" sz="1200">
                <a:latin typeface="Arial" panose="020B0604020202020204" pitchFamily="34" charset="0"/>
                <a:ea typeface="Calibri" panose="020F0502020204030204" pitchFamily="34" charset="0"/>
                <a:cs typeface="Arial" panose="020B0604020202020204" pitchFamily="34" charset="0"/>
              </a:rPr>
              <a:t>Substantive changes to the renewable energy regulations, the “</a:t>
            </a:r>
            <a:r>
              <a:rPr lang="en-US" sz="1200">
                <a:effectLst/>
                <a:latin typeface="Arial" panose="020B0604020202020204" pitchFamily="34" charset="0"/>
                <a:ea typeface="Calibri" panose="020F0502020204030204" pitchFamily="34" charset="0"/>
                <a:cs typeface="Arial" panose="020B0604020202020204" pitchFamily="34" charset="0"/>
              </a:rPr>
              <a:t>Modernization Rule” were proposed on January 30</a:t>
            </a:r>
            <a:r>
              <a:rPr lang="en-US" sz="1200" baseline="30000">
                <a:effectLst/>
                <a:latin typeface="Arial" panose="020B0604020202020204" pitchFamily="34" charset="0"/>
                <a:ea typeface="Calibri" panose="020F0502020204030204" pitchFamily="34" charset="0"/>
                <a:cs typeface="Arial" panose="020B0604020202020204" pitchFamily="34" charset="0"/>
              </a:rPr>
              <a:t>th</a:t>
            </a:r>
            <a:r>
              <a:rPr lang="en-US" sz="1200">
                <a:effectLst/>
                <a:latin typeface="Arial" panose="020B0604020202020204" pitchFamily="34" charset="0"/>
                <a:ea typeface="Calibri" panose="020F0502020204030204" pitchFamily="34" charset="0"/>
                <a:cs typeface="Arial" panose="020B0604020202020204" pitchFamily="34" charset="0"/>
              </a:rPr>
              <a:t>. Those proposed substantive changes to those renewable energy regulations included changes to the safety and enforcement authorities that now formally fall under BSEE.</a:t>
            </a:r>
          </a:p>
          <a:p>
            <a:pPr marL="342900" indent="-3429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BSEE has been participating with BOEM in formal tribal consultation on the Modernization rule.</a:t>
            </a:r>
          </a:p>
          <a:p>
            <a:endParaRPr lang="en-US"/>
          </a:p>
        </p:txBody>
      </p:sp>
      <p:sp>
        <p:nvSpPr>
          <p:cNvPr id="4" name="Slide Number Placeholder 3"/>
          <p:cNvSpPr>
            <a:spLocks noGrp="1"/>
          </p:cNvSpPr>
          <p:nvPr>
            <p:ph type="sldNum" sz="quarter" idx="5"/>
          </p:nvPr>
        </p:nvSpPr>
        <p:spPr/>
        <p:txBody>
          <a:bodyPr/>
          <a:lstStyle/>
          <a:p>
            <a:fld id="{DD8E6E83-30D1-4D26-9B75-19C84E7CAE46}" type="slidenum">
              <a:rPr lang="en-US" smtClean="0"/>
              <a:t>10</a:t>
            </a:fld>
            <a:endParaRPr lang="en-US"/>
          </a:p>
        </p:txBody>
      </p:sp>
    </p:spTree>
    <p:extLst>
      <p:ext uri="{BB962C8B-B14F-4D97-AF65-F5344CB8AC3E}">
        <p14:creationId xmlns:p14="http://schemas.microsoft.com/office/powerpoint/2010/main" val="278023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Key authorities transferred to BSEE include: overseeing facility design, fabrication, installation, oil spill response plans and safety management systems; enforcing operational safety and environmental compliance; and overseeing decommissioning activities.</a:t>
            </a:r>
          </a:p>
          <a:p>
            <a:pPr marL="0" marR="0">
              <a:spcBef>
                <a:spcPts val="0"/>
              </a:spcBef>
              <a:spcAft>
                <a:spcPts val="0"/>
              </a:spcAft>
            </a:pPr>
            <a:r>
              <a:rPr lang="en-US" sz="1200">
                <a:effectLst/>
                <a:latin typeface="Calibri" panose="020F0502020204030204" pitchFamily="34" charset="0"/>
                <a:ea typeface="Calibri" panose="020F0502020204030204" pitchFamily="34" charset="0"/>
              </a:rPr>
              <a:t>Key authorities remaining with BOEM include determining siting; leasing; rights of way; approving plans; conducting NEPA and other environmental analyses; and financial assurances. </a:t>
            </a:r>
          </a:p>
          <a:p>
            <a:endParaRPr lang="en-US"/>
          </a:p>
        </p:txBody>
      </p:sp>
      <p:sp>
        <p:nvSpPr>
          <p:cNvPr id="4" name="Slide Number Placeholder 3"/>
          <p:cNvSpPr>
            <a:spLocks noGrp="1"/>
          </p:cNvSpPr>
          <p:nvPr>
            <p:ph type="sldNum" sz="quarter" idx="5"/>
          </p:nvPr>
        </p:nvSpPr>
        <p:spPr/>
        <p:txBody>
          <a:bodyPr/>
          <a:lstStyle/>
          <a:p>
            <a:fld id="{EB0C7CBF-AF97-4F65-B690-EC88EAE23DF5}" type="slidenum">
              <a:rPr lang="en-US" smtClean="0"/>
              <a:t>11</a:t>
            </a:fld>
            <a:endParaRPr lang="en-US"/>
          </a:p>
        </p:txBody>
      </p:sp>
    </p:spTree>
    <p:extLst>
      <p:ext uri="{BB962C8B-B14F-4D97-AF65-F5344CB8AC3E}">
        <p14:creationId xmlns:p14="http://schemas.microsoft.com/office/powerpoint/2010/main" val="142344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Facilitated by Marty</a:t>
            </a:r>
          </a:p>
        </p:txBody>
      </p:sp>
      <p:sp>
        <p:nvSpPr>
          <p:cNvPr id="4" name="Slide Number Placeholder 3"/>
          <p:cNvSpPr>
            <a:spLocks noGrp="1"/>
          </p:cNvSpPr>
          <p:nvPr>
            <p:ph type="sldNum" sz="quarter" idx="5"/>
          </p:nvPr>
        </p:nvSpPr>
        <p:spPr/>
        <p:txBody>
          <a:bodyPr/>
          <a:lstStyle/>
          <a:p>
            <a:fld id="{DD8E6E83-30D1-4D26-9B75-19C84E7CAE46}" type="slidenum">
              <a:rPr lang="en-US" smtClean="0"/>
              <a:t>13</a:t>
            </a:fld>
            <a:endParaRPr lang="en-US"/>
          </a:p>
        </p:txBody>
      </p:sp>
    </p:spTree>
    <p:extLst>
      <p:ext uri="{BB962C8B-B14F-4D97-AF65-F5344CB8AC3E}">
        <p14:creationId xmlns:p14="http://schemas.microsoft.com/office/powerpoint/2010/main" val="347534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5 Minutes</a:t>
            </a:r>
          </a:p>
        </p:txBody>
      </p:sp>
      <p:sp>
        <p:nvSpPr>
          <p:cNvPr id="4" name="Slide Number Placeholder 3"/>
          <p:cNvSpPr>
            <a:spLocks noGrp="1"/>
          </p:cNvSpPr>
          <p:nvPr>
            <p:ph type="sldNum" sz="quarter" idx="5"/>
          </p:nvPr>
        </p:nvSpPr>
        <p:spPr/>
        <p:txBody>
          <a:bodyPr/>
          <a:lstStyle/>
          <a:p>
            <a:fld id="{DD8E6E83-30D1-4D26-9B75-19C84E7CAE46}" type="slidenum">
              <a:rPr lang="en-US" smtClean="0"/>
              <a:t>14</a:t>
            </a:fld>
            <a:endParaRPr lang="en-US"/>
          </a:p>
        </p:txBody>
      </p:sp>
    </p:spTree>
    <p:extLst>
      <p:ext uri="{BB962C8B-B14F-4D97-AF65-F5344CB8AC3E}">
        <p14:creationId xmlns:p14="http://schemas.microsoft.com/office/powerpoint/2010/main" val="83949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introduces Kirk Malstrom</a:t>
            </a:r>
            <a:endParaRPr lang="en-US"/>
          </a:p>
        </p:txBody>
      </p:sp>
      <p:sp>
        <p:nvSpPr>
          <p:cNvPr id="4" name="Slide Number Placeholder 3"/>
          <p:cNvSpPr>
            <a:spLocks noGrp="1"/>
          </p:cNvSpPr>
          <p:nvPr>
            <p:ph type="sldNum" sz="quarter" idx="5"/>
          </p:nvPr>
        </p:nvSpPr>
        <p:spPr/>
        <p:txBody>
          <a:bodyPr/>
          <a:lstStyle/>
          <a:p>
            <a:fld id="{DD8E6E83-30D1-4D26-9B75-19C84E7CAE46}" type="slidenum">
              <a:rPr lang="en-US" smtClean="0"/>
              <a:t>15</a:t>
            </a:fld>
            <a:endParaRPr lang="en-US"/>
          </a:p>
        </p:txBody>
      </p:sp>
    </p:spTree>
    <p:extLst>
      <p:ext uri="{BB962C8B-B14F-4D97-AF65-F5344CB8AC3E}">
        <p14:creationId xmlns:p14="http://schemas.microsoft.com/office/powerpoint/2010/main" val="90946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Facilitates Discussion</a:t>
            </a:r>
          </a:p>
        </p:txBody>
      </p:sp>
      <p:sp>
        <p:nvSpPr>
          <p:cNvPr id="4" name="Slide Number Placeholder 3"/>
          <p:cNvSpPr>
            <a:spLocks noGrp="1"/>
          </p:cNvSpPr>
          <p:nvPr>
            <p:ph type="sldNum" sz="quarter" idx="5"/>
          </p:nvPr>
        </p:nvSpPr>
        <p:spPr/>
        <p:txBody>
          <a:bodyPr/>
          <a:lstStyle/>
          <a:p>
            <a:fld id="{DD8E6E83-30D1-4D26-9B75-19C84E7CAE46}" type="slidenum">
              <a:rPr lang="en-US" smtClean="0"/>
              <a:t>20</a:t>
            </a:fld>
            <a:endParaRPr lang="en-US"/>
          </a:p>
        </p:txBody>
      </p:sp>
    </p:spTree>
    <p:extLst>
      <p:ext uri="{BB962C8B-B14F-4D97-AF65-F5344CB8AC3E}">
        <p14:creationId xmlns:p14="http://schemas.microsoft.com/office/powerpoint/2010/main" val="359406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Introduces John Caplis</a:t>
            </a:r>
          </a:p>
        </p:txBody>
      </p:sp>
      <p:sp>
        <p:nvSpPr>
          <p:cNvPr id="4" name="Slide Number Placeholder 3"/>
          <p:cNvSpPr>
            <a:spLocks noGrp="1"/>
          </p:cNvSpPr>
          <p:nvPr>
            <p:ph type="sldNum" sz="quarter" idx="5"/>
          </p:nvPr>
        </p:nvSpPr>
        <p:spPr/>
        <p:txBody>
          <a:bodyPr/>
          <a:lstStyle/>
          <a:p>
            <a:fld id="{DD8E6E83-30D1-4D26-9B75-19C84E7CAE46}" type="slidenum">
              <a:rPr lang="en-US" smtClean="0"/>
              <a:t>21</a:t>
            </a:fld>
            <a:endParaRPr lang="en-US"/>
          </a:p>
        </p:txBody>
      </p:sp>
    </p:spTree>
    <p:extLst>
      <p:ext uri="{BB962C8B-B14F-4D97-AF65-F5344CB8AC3E}">
        <p14:creationId xmlns:p14="http://schemas.microsoft.com/office/powerpoint/2010/main" val="306841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Facilitates discussion </a:t>
            </a:r>
          </a:p>
        </p:txBody>
      </p:sp>
      <p:sp>
        <p:nvSpPr>
          <p:cNvPr id="4" name="Slide Number Placeholder 3"/>
          <p:cNvSpPr>
            <a:spLocks noGrp="1"/>
          </p:cNvSpPr>
          <p:nvPr>
            <p:ph type="sldNum" sz="quarter" idx="5"/>
          </p:nvPr>
        </p:nvSpPr>
        <p:spPr/>
        <p:txBody>
          <a:bodyPr/>
          <a:lstStyle/>
          <a:p>
            <a:fld id="{DD8E6E83-30D1-4D26-9B75-19C84E7CAE46}" type="slidenum">
              <a:rPr lang="en-US" smtClean="0"/>
              <a:t>27</a:t>
            </a:fld>
            <a:endParaRPr lang="en-US"/>
          </a:p>
        </p:txBody>
      </p:sp>
    </p:spTree>
    <p:extLst>
      <p:ext uri="{BB962C8B-B14F-4D97-AF65-F5344CB8AC3E}">
        <p14:creationId xmlns:p14="http://schemas.microsoft.com/office/powerpoint/2010/main" val="26912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Opportunity to address questions addressed to Tribes or any other open discussion questions. </a:t>
            </a:r>
          </a:p>
        </p:txBody>
      </p:sp>
      <p:sp>
        <p:nvSpPr>
          <p:cNvPr id="4" name="Slide Number Placeholder 3"/>
          <p:cNvSpPr>
            <a:spLocks noGrp="1"/>
          </p:cNvSpPr>
          <p:nvPr>
            <p:ph type="sldNum" sz="quarter" idx="5"/>
          </p:nvPr>
        </p:nvSpPr>
        <p:spPr/>
        <p:txBody>
          <a:bodyPr/>
          <a:lstStyle/>
          <a:p>
            <a:fld id="{DD8E6E83-30D1-4D26-9B75-19C84E7CAE46}" type="slidenum">
              <a:rPr lang="en-US" smtClean="0"/>
              <a:t>28</a:t>
            </a:fld>
            <a:endParaRPr lang="en-US"/>
          </a:p>
        </p:txBody>
      </p:sp>
    </p:spTree>
    <p:extLst>
      <p:ext uri="{BB962C8B-B14F-4D97-AF65-F5344CB8AC3E}">
        <p14:creationId xmlns:p14="http://schemas.microsoft.com/office/powerpoint/2010/main" val="128886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re-introduces Director Sligh</a:t>
            </a:r>
          </a:p>
        </p:txBody>
      </p:sp>
      <p:sp>
        <p:nvSpPr>
          <p:cNvPr id="4" name="Slide Number Placeholder 3"/>
          <p:cNvSpPr>
            <a:spLocks noGrp="1"/>
          </p:cNvSpPr>
          <p:nvPr>
            <p:ph type="sldNum" sz="quarter" idx="5"/>
          </p:nvPr>
        </p:nvSpPr>
        <p:spPr/>
        <p:txBody>
          <a:bodyPr/>
          <a:lstStyle/>
          <a:p>
            <a:fld id="{DD8E6E83-30D1-4D26-9B75-19C84E7CAE46}" type="slidenum">
              <a:rPr lang="en-US" smtClean="0"/>
              <a:t>29</a:t>
            </a:fld>
            <a:endParaRPr lang="en-US"/>
          </a:p>
        </p:txBody>
      </p:sp>
    </p:spTree>
    <p:extLst>
      <p:ext uri="{BB962C8B-B14F-4D97-AF65-F5344CB8AC3E}">
        <p14:creationId xmlns:p14="http://schemas.microsoft.com/office/powerpoint/2010/main" val="321954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introduced by Dave Fish, turning meeting over to Marty who introduces herself as facilitator.</a:t>
            </a:r>
          </a:p>
        </p:txBody>
      </p:sp>
      <p:sp>
        <p:nvSpPr>
          <p:cNvPr id="4" name="Slide Number Placeholder 3"/>
          <p:cNvSpPr>
            <a:spLocks noGrp="1"/>
          </p:cNvSpPr>
          <p:nvPr>
            <p:ph type="sldNum" sz="quarter" idx="5"/>
          </p:nvPr>
        </p:nvSpPr>
        <p:spPr/>
        <p:txBody>
          <a:bodyPr/>
          <a:lstStyle/>
          <a:p>
            <a:fld id="{DD8E6E83-30D1-4D26-9B75-19C84E7CAE46}" type="slidenum">
              <a:rPr lang="en-US" smtClean="0"/>
              <a:t>2</a:t>
            </a:fld>
            <a:endParaRPr lang="en-US"/>
          </a:p>
        </p:txBody>
      </p:sp>
    </p:spTree>
    <p:extLst>
      <p:ext uri="{BB962C8B-B14F-4D97-AF65-F5344CB8AC3E}">
        <p14:creationId xmlns:p14="http://schemas.microsoft.com/office/powerpoint/2010/main" val="2136448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8E6E83-30D1-4D26-9B75-19C84E7CAE46}" type="slidenum">
              <a:rPr lang="en-US" smtClean="0"/>
              <a:t>30</a:t>
            </a:fld>
            <a:endParaRPr lang="en-US"/>
          </a:p>
        </p:txBody>
      </p:sp>
    </p:spTree>
    <p:extLst>
      <p:ext uri="{BB962C8B-B14F-4D97-AF65-F5344CB8AC3E}">
        <p14:creationId xmlns:p14="http://schemas.microsoft.com/office/powerpoint/2010/main" val="412856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reviewed by Marty. </a:t>
            </a:r>
          </a:p>
        </p:txBody>
      </p:sp>
      <p:sp>
        <p:nvSpPr>
          <p:cNvPr id="4" name="Slide Number Placeholder 3"/>
          <p:cNvSpPr>
            <a:spLocks noGrp="1"/>
          </p:cNvSpPr>
          <p:nvPr>
            <p:ph type="sldNum" sz="quarter" idx="5"/>
          </p:nvPr>
        </p:nvSpPr>
        <p:spPr/>
        <p:txBody>
          <a:bodyPr/>
          <a:lstStyle/>
          <a:p>
            <a:fld id="{DD8E6E83-30D1-4D26-9B75-19C84E7CAE46}" type="slidenum">
              <a:rPr lang="en-US" smtClean="0"/>
              <a:t>3</a:t>
            </a:fld>
            <a:endParaRPr lang="en-US"/>
          </a:p>
        </p:txBody>
      </p:sp>
    </p:spTree>
    <p:extLst>
      <p:ext uri="{BB962C8B-B14F-4D97-AF65-F5344CB8AC3E}">
        <p14:creationId xmlns:p14="http://schemas.microsoft.com/office/powerpoint/2010/main" val="82164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reviewed by Marty and introduces Director Sligh.</a:t>
            </a:r>
          </a:p>
        </p:txBody>
      </p:sp>
      <p:sp>
        <p:nvSpPr>
          <p:cNvPr id="4" name="Slide Number Placeholder 3"/>
          <p:cNvSpPr>
            <a:spLocks noGrp="1"/>
          </p:cNvSpPr>
          <p:nvPr>
            <p:ph type="sldNum" sz="quarter" idx="5"/>
          </p:nvPr>
        </p:nvSpPr>
        <p:spPr/>
        <p:txBody>
          <a:bodyPr/>
          <a:lstStyle/>
          <a:p>
            <a:fld id="{DD8E6E83-30D1-4D26-9B75-19C84E7CAE46}" type="slidenum">
              <a:rPr lang="en-US" smtClean="0"/>
              <a:t>4</a:t>
            </a:fld>
            <a:endParaRPr lang="en-US"/>
          </a:p>
        </p:txBody>
      </p:sp>
    </p:spTree>
    <p:extLst>
      <p:ext uri="{BB962C8B-B14F-4D97-AF65-F5344CB8AC3E}">
        <p14:creationId xmlns:p14="http://schemas.microsoft.com/office/powerpoint/2010/main" val="119147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Kevin delivers remarks, turns mic to Marty at conclusion</a:t>
            </a:r>
          </a:p>
        </p:txBody>
      </p:sp>
      <p:sp>
        <p:nvSpPr>
          <p:cNvPr id="4" name="Slide Number Placeholder 3"/>
          <p:cNvSpPr>
            <a:spLocks noGrp="1"/>
          </p:cNvSpPr>
          <p:nvPr>
            <p:ph type="sldNum" sz="quarter" idx="5"/>
          </p:nvPr>
        </p:nvSpPr>
        <p:spPr/>
        <p:txBody>
          <a:bodyPr/>
          <a:lstStyle/>
          <a:p>
            <a:fld id="{DD8E6E83-30D1-4D26-9B75-19C84E7CAE46}" type="slidenum">
              <a:rPr lang="en-US" smtClean="0"/>
              <a:t>5</a:t>
            </a:fld>
            <a:endParaRPr lang="en-US"/>
          </a:p>
        </p:txBody>
      </p:sp>
    </p:spTree>
    <p:extLst>
      <p:ext uri="{BB962C8B-B14F-4D97-AF65-F5344CB8AC3E}">
        <p14:creationId xmlns:p14="http://schemas.microsoft.com/office/powerpoint/2010/main" val="245906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and subsequent slides are covered by Marty</a:t>
            </a:r>
          </a:p>
        </p:txBody>
      </p:sp>
      <p:sp>
        <p:nvSpPr>
          <p:cNvPr id="4" name="Slide Number Placeholder 3"/>
          <p:cNvSpPr>
            <a:spLocks noGrp="1"/>
          </p:cNvSpPr>
          <p:nvPr>
            <p:ph type="sldNum" sz="quarter" idx="5"/>
          </p:nvPr>
        </p:nvSpPr>
        <p:spPr/>
        <p:txBody>
          <a:bodyPr/>
          <a:lstStyle/>
          <a:p>
            <a:fld id="{DD8E6E83-30D1-4D26-9B75-19C84E7CAE46}" type="slidenum">
              <a:rPr lang="en-US" smtClean="0"/>
              <a:t>6</a:t>
            </a:fld>
            <a:endParaRPr lang="en-US"/>
          </a:p>
        </p:txBody>
      </p:sp>
    </p:spTree>
    <p:extLst>
      <p:ext uri="{BB962C8B-B14F-4D97-AF65-F5344CB8AC3E}">
        <p14:creationId xmlns:p14="http://schemas.microsoft.com/office/powerpoint/2010/main" val="93449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NTEP Staff introduce themselves.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9AC7F37-DB05-4A28-81FD-2A7AEE4BE3EB}" type="slidenum">
              <a:rPr lang="en-US" smtClean="0"/>
              <a:t>7</a:t>
            </a:fld>
            <a:endParaRPr lang="en-US"/>
          </a:p>
        </p:txBody>
      </p:sp>
    </p:spTree>
    <p:extLst>
      <p:ext uri="{BB962C8B-B14F-4D97-AF65-F5344CB8AC3E}">
        <p14:creationId xmlns:p14="http://schemas.microsoft.com/office/powerpoint/2010/main" val="96138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Facilitates questions to staff.</a:t>
            </a:r>
          </a:p>
        </p:txBody>
      </p:sp>
      <p:sp>
        <p:nvSpPr>
          <p:cNvPr id="4" name="Slide Number Placeholder 3"/>
          <p:cNvSpPr>
            <a:spLocks noGrp="1"/>
          </p:cNvSpPr>
          <p:nvPr>
            <p:ph type="sldNum" sz="quarter" idx="5"/>
          </p:nvPr>
        </p:nvSpPr>
        <p:spPr/>
        <p:txBody>
          <a:bodyPr/>
          <a:lstStyle/>
          <a:p>
            <a:fld id="{39AC7F37-DB05-4A28-81FD-2A7AEE4BE3EB}" type="slidenum">
              <a:rPr lang="en-US" smtClean="0"/>
              <a:t>8</a:t>
            </a:fld>
            <a:endParaRPr lang="en-US"/>
          </a:p>
        </p:txBody>
      </p:sp>
    </p:spTree>
    <p:extLst>
      <p:ext uri="{BB962C8B-B14F-4D97-AF65-F5344CB8AC3E}">
        <p14:creationId xmlns:p14="http://schemas.microsoft.com/office/powerpoint/2010/main" val="375787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Marty introduces Micheala Noble.</a:t>
            </a:r>
          </a:p>
        </p:txBody>
      </p:sp>
      <p:sp>
        <p:nvSpPr>
          <p:cNvPr id="4" name="Slide Number Placeholder 3"/>
          <p:cNvSpPr>
            <a:spLocks noGrp="1"/>
          </p:cNvSpPr>
          <p:nvPr>
            <p:ph type="sldNum" sz="quarter" idx="5"/>
          </p:nvPr>
        </p:nvSpPr>
        <p:spPr/>
        <p:txBody>
          <a:bodyPr/>
          <a:lstStyle/>
          <a:p>
            <a:fld id="{DD8E6E83-30D1-4D26-9B75-19C84E7CAE46}" type="slidenum">
              <a:rPr lang="en-US" smtClean="0"/>
              <a:t>9</a:t>
            </a:fld>
            <a:endParaRPr lang="en-US"/>
          </a:p>
        </p:txBody>
      </p:sp>
    </p:spTree>
    <p:extLst>
      <p:ext uri="{BB962C8B-B14F-4D97-AF65-F5344CB8AC3E}">
        <p14:creationId xmlns:p14="http://schemas.microsoft.com/office/powerpoint/2010/main" val="293121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facebook.com/BSEEgov"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BSEEgov" TargetMode="External"/><Relationship Id="rId1" Type="http://schemas.openxmlformats.org/officeDocument/2006/relationships/slideMaster" Target="../slideMasters/slideMaster1.xml"/><Relationship Id="rId6" Type="http://schemas.openxmlformats.org/officeDocument/2006/relationships/hyperlink" Target="https://www.linkedin.com/company/bureau-of-safety-and-environmental-enforcement/mycompany/?viewAsMember=true" TargetMode="External"/><Relationship Id="rId5" Type="http://schemas.openxmlformats.org/officeDocument/2006/relationships/image" Target="../media/image3.png"/><Relationship Id="rId10" Type="http://schemas.openxmlformats.org/officeDocument/2006/relationships/image" Target="../media/image1.png"/><Relationship Id="rId4" Type="http://schemas.openxmlformats.org/officeDocument/2006/relationships/hyperlink" Target="https://www.youtube.com/@BSEEgov" TargetMode="External"/><Relationship Id="rId9"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2F00-9696-4321-A20B-E4B53061D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19FA1-B80F-47D3-9EB0-E333783B5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8B26DA4-60FF-4FBF-9462-769A4B09DE71}"/>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4490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73C7-9467-43F0-81C4-92B918468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2EE92-5A9C-473C-B523-B492D3C9C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856E77-0F65-43E8-BE1E-3B02D2F2B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3B9AD31-3F03-4AAE-B011-5B45BEDCEC4C}"/>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202652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C691-69D0-4E53-A245-40EE5C40C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605FEF-1A10-4267-A00B-BC2C7EDD8B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DCB9E-9A07-4150-8299-D625231FB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279585-2C67-4CFB-97BC-7D655A38A5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2CC8F-294A-47CB-920B-4BC2D7A4AC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B65C218-124B-4377-A887-CA1DDCFBEC1D}"/>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218165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FA7-7751-4DFC-B150-2930E02856B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C1395BF-651C-49E2-AEA6-1CBB4155F06F}"/>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256425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CC3A-B9DB-4CA5-9A53-A1C251EF6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C1E973-DD06-40CE-B1E8-CB0093624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2730CD-03DF-4B03-B4CA-7816B58FE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A378118-35E4-49D2-BA98-F5AD3F062AC5}"/>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234578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DED3-9C69-4B0A-B693-87E68070D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0E8B9F-2C39-4B12-8233-07C9511EF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157BD-9245-4437-850D-3414CBC9D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29D75D0-61FB-45CE-8CB9-B3B3784CC56B}"/>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169681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395F-677E-4AC6-9169-D39F50C301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5B149-B4B2-4CC6-93C7-4000705AFC38}"/>
              </a:ext>
            </a:extLst>
          </p:cNvPr>
          <p:cNvSpPr>
            <a:spLocks noGrp="1"/>
          </p:cNvSpPr>
          <p:nvPr>
            <p:ph type="body" orient="vert" idx="1"/>
          </p:nvPr>
        </p:nvSpPr>
        <p:spPr>
          <a:xfrm rot="16200000">
            <a:off x="3575844" y="-440532"/>
            <a:ext cx="3992563" cy="946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EC410CE-CE47-4604-82F5-A3C17A6EE544}"/>
              </a:ext>
            </a:extLst>
          </p:cNvPr>
          <p:cNvSpPr>
            <a:spLocks noGrp="1"/>
          </p:cNvSpPr>
          <p:nvPr>
            <p:ph type="sldNum" sz="quarter" idx="12"/>
          </p:nvPr>
        </p:nvSpPr>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267866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BEDC81-65C2-411B-86C5-5D5C8B4903F8}"/>
              </a:ext>
            </a:extLst>
          </p:cNvPr>
          <p:cNvSpPr>
            <a:spLocks noGrp="1"/>
          </p:cNvSpPr>
          <p:nvPr>
            <p:ph type="sldNum" sz="quarter" idx="12"/>
          </p:nvPr>
        </p:nvSpPr>
        <p:spPr/>
        <p:txBody>
          <a:bodyPr/>
          <a:lstStyle/>
          <a:p>
            <a:fld id="{2E2BD219-DB46-47F4-BD9B-9ADE2CE2B455}" type="slidenum">
              <a:rPr lang="en-US" smtClean="0"/>
              <a:t>‹#›</a:t>
            </a:fld>
            <a:endParaRPr lang="en-US"/>
          </a:p>
        </p:txBody>
      </p:sp>
      <p:sp>
        <p:nvSpPr>
          <p:cNvPr id="7" name="Title 1">
            <a:extLst>
              <a:ext uri="{FF2B5EF4-FFF2-40B4-BE49-F238E27FC236}">
                <a16:creationId xmlns:a16="http://schemas.microsoft.com/office/drawing/2014/main" id="{B7D0AD16-D197-43BC-BF42-54FDA324EE12}"/>
              </a:ext>
            </a:extLst>
          </p:cNvPr>
          <p:cNvSpPr>
            <a:spLocks noGrp="1"/>
          </p:cNvSpPr>
          <p:nvPr>
            <p:ph type="title" hasCustomPrompt="1"/>
          </p:nvPr>
        </p:nvSpPr>
        <p:spPr>
          <a:xfrm>
            <a:off x="964455" y="1241645"/>
            <a:ext cx="5131545" cy="1562101"/>
          </a:xfrm>
          <a:ln w="28575">
            <a:solidFill>
              <a:srgbClr val="2A4B86"/>
            </a:solidFill>
          </a:ln>
        </p:spPr>
        <p:txBody>
          <a:bodyPr anchor="b">
            <a:normAutofit/>
          </a:bodyPr>
          <a:lstStyle>
            <a:lvl1pPr>
              <a:defRPr sz="8800"/>
            </a:lvl1pPr>
          </a:lstStyle>
          <a:p>
            <a:r>
              <a:rPr lang="en-US"/>
              <a:t>Questions?</a:t>
            </a:r>
          </a:p>
        </p:txBody>
      </p:sp>
      <p:pic>
        <p:nvPicPr>
          <p:cNvPr id="11" name="Picture 10" descr="A picture containing ax, tool, vector graphics&#10;&#10;Description automatically generated">
            <a:hlinkClick r:id="rId2"/>
            <a:extLst>
              <a:ext uri="{FF2B5EF4-FFF2-40B4-BE49-F238E27FC236}">
                <a16:creationId xmlns:a16="http://schemas.microsoft.com/office/drawing/2014/main" id="{DA097AAF-1737-4E3B-B59B-11144D3681D1}"/>
              </a:ext>
            </a:extLst>
          </p:cNvPr>
          <p:cNvPicPr>
            <a:picLocks noChangeAspect="1"/>
          </p:cNvPicPr>
          <p:nvPr userDrawn="1"/>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069749" y="2022696"/>
            <a:ext cx="581025" cy="472370"/>
          </a:xfrm>
          <a:prstGeom prst="rect">
            <a:avLst/>
          </a:prstGeom>
        </p:spPr>
      </p:pic>
      <p:pic>
        <p:nvPicPr>
          <p:cNvPr id="12" name="Picture 11" descr="Logo&#10;&#10;Description automatically generated">
            <a:hlinkClick r:id="rId4"/>
            <a:extLst>
              <a:ext uri="{FF2B5EF4-FFF2-40B4-BE49-F238E27FC236}">
                <a16:creationId xmlns:a16="http://schemas.microsoft.com/office/drawing/2014/main" id="{9D856D0A-1ECC-468E-A760-BA35B2318B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35423" y="2862354"/>
            <a:ext cx="641212" cy="641212"/>
          </a:xfrm>
          <a:prstGeom prst="rect">
            <a:avLst/>
          </a:prstGeom>
        </p:spPr>
      </p:pic>
      <p:pic>
        <p:nvPicPr>
          <p:cNvPr id="13" name="Picture 12">
            <a:hlinkClick r:id="rId6"/>
            <a:extLst>
              <a:ext uri="{FF2B5EF4-FFF2-40B4-BE49-F238E27FC236}">
                <a16:creationId xmlns:a16="http://schemas.microsoft.com/office/drawing/2014/main" id="{7CD2EEF8-91E9-43A5-B910-6FB96A99D25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037708" y="3945156"/>
            <a:ext cx="669701" cy="667476"/>
          </a:xfrm>
          <a:prstGeom prst="rect">
            <a:avLst/>
          </a:prstGeom>
        </p:spPr>
      </p:pic>
      <p:pic>
        <p:nvPicPr>
          <p:cNvPr id="14" name="Picture 13" descr="Icon&#10;&#10;Description automatically generated">
            <a:hlinkClick r:id="rId8"/>
            <a:extLst>
              <a:ext uri="{FF2B5EF4-FFF2-40B4-BE49-F238E27FC236}">
                <a16:creationId xmlns:a16="http://schemas.microsoft.com/office/drawing/2014/main" id="{4C17007A-4173-49C4-A306-3CF195819B96}"/>
              </a:ext>
            </a:extLst>
          </p:cNvPr>
          <p:cNvPicPr>
            <a:picLocks noChangeAspect="1"/>
          </p:cNvPicPr>
          <p:nvPr userDrawn="1"/>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7021178" y="5083802"/>
            <a:ext cx="669701" cy="669701"/>
          </a:xfrm>
          <a:prstGeom prst="rect">
            <a:avLst/>
          </a:prstGeom>
        </p:spPr>
      </p:pic>
      <p:sp>
        <p:nvSpPr>
          <p:cNvPr id="15" name="Text Placeholder 3">
            <a:extLst>
              <a:ext uri="{FF2B5EF4-FFF2-40B4-BE49-F238E27FC236}">
                <a16:creationId xmlns:a16="http://schemas.microsoft.com/office/drawing/2014/main" id="{963EFE41-41AF-4FD9-A015-C6F25F43E4DF}"/>
              </a:ext>
            </a:extLst>
          </p:cNvPr>
          <p:cNvSpPr>
            <a:spLocks noGrp="1"/>
          </p:cNvSpPr>
          <p:nvPr>
            <p:ph type="body" sz="quarter" idx="11" hasCustomPrompt="1"/>
          </p:nvPr>
        </p:nvSpPr>
        <p:spPr>
          <a:xfrm>
            <a:off x="7705124" y="742950"/>
            <a:ext cx="2374900" cy="5057134"/>
          </a:xfrm>
          <a:ln>
            <a:solidFill>
              <a:schemeClr val="bg1"/>
            </a:solidFill>
          </a:ln>
        </p:spPr>
        <p:txBody>
          <a:bodyPr>
            <a:normAutofit/>
          </a:bodyPr>
          <a:lstStyle>
            <a:lvl1pPr marL="0" marR="0" indent="0" algn="l" defTabSz="914400" rtl="0" eaLnBrk="1" fontAlgn="auto" latinLnBrk="0" hangingPunct="1">
              <a:lnSpc>
                <a:spcPts val="2400"/>
              </a:lnSpc>
              <a:spcBef>
                <a:spcPts val="0"/>
              </a:spcBef>
              <a:spcAft>
                <a:spcPts val="0"/>
              </a:spcAft>
              <a:buClrTx/>
              <a:buSzPct val="125000"/>
              <a:buFontTx/>
              <a:buNone/>
              <a:tabLst/>
              <a:defRPr sz="2000" b="1" baseline="0">
                <a:solidFill>
                  <a:schemeClr val="tx2"/>
                </a:solidFill>
                <a:latin typeface="+mj-lt"/>
              </a:defRPr>
            </a:lvl1pPr>
          </a:lstStyle>
          <a:p>
            <a:pPr marL="0" marR="0" lvl="0" indent="0" algn="l" defTabSz="914400" rtl="0" eaLnBrk="1" fontAlgn="auto" latinLnBrk="0" hangingPunct="1">
              <a:lnSpc>
                <a:spcPts val="2400"/>
              </a:lnSpc>
              <a:spcBef>
                <a:spcPts val="0"/>
              </a:spcBef>
              <a:spcAft>
                <a:spcPts val="0"/>
              </a:spcAft>
              <a:buClrTx/>
              <a:buSzPct val="125000"/>
              <a:buFontTx/>
              <a:buNone/>
              <a:tabLst/>
              <a:defRPr/>
            </a:pPr>
            <a:r>
              <a:rPr lang="en-US"/>
              <a:t>BSEE Website: www.bsee.gov</a:t>
            </a:r>
          </a:p>
          <a:p>
            <a:pPr lvl="0"/>
            <a:endParaRPr lang="en-US"/>
          </a:p>
          <a:p>
            <a:pPr lvl="0"/>
            <a:endParaRPr lang="en-US"/>
          </a:p>
          <a:p>
            <a:pPr lvl="0"/>
            <a:r>
              <a:rPr lang="en-US"/>
              <a:t>@BSEEgov</a:t>
            </a:r>
          </a:p>
          <a:p>
            <a:pPr lvl="0"/>
            <a:r>
              <a:rPr lang="en-US"/>
              <a:t>		               </a:t>
            </a:r>
          </a:p>
          <a:p>
            <a:pPr lvl="0"/>
            <a:endParaRPr lang="en-US"/>
          </a:p>
          <a:p>
            <a:pPr lvl="0"/>
            <a:r>
              <a:rPr lang="en-US" err="1"/>
              <a:t>BSEEgov</a:t>
            </a:r>
            <a:endParaRPr lang="en-US"/>
          </a:p>
          <a:p>
            <a:pPr lvl="0"/>
            <a:r>
              <a:rPr lang="en-US"/>
              <a:t>		              </a:t>
            </a:r>
          </a:p>
          <a:p>
            <a:pPr lvl="0"/>
            <a:endParaRPr lang="en-US"/>
          </a:p>
          <a:p>
            <a:pPr lvl="0"/>
            <a:r>
              <a:rPr lang="en-US"/>
              <a:t>Bureau of Safety and </a:t>
            </a:r>
          </a:p>
          <a:p>
            <a:pPr lvl="0"/>
            <a:r>
              <a:rPr lang="en-US"/>
              <a:t>Environmental Enforcement</a:t>
            </a:r>
          </a:p>
          <a:p>
            <a:pPr lvl="0"/>
            <a:endParaRPr lang="en-US"/>
          </a:p>
          <a:p>
            <a:pPr lvl="0"/>
            <a:r>
              <a:rPr lang="en-US" err="1"/>
              <a:t>BSEEgov</a:t>
            </a:r>
            <a:endParaRPr lang="en-US"/>
          </a:p>
        </p:txBody>
      </p:sp>
      <p:sp>
        <p:nvSpPr>
          <p:cNvPr id="16" name="Footer Placeholder 4">
            <a:extLst>
              <a:ext uri="{FF2B5EF4-FFF2-40B4-BE49-F238E27FC236}">
                <a16:creationId xmlns:a16="http://schemas.microsoft.com/office/drawing/2014/main" id="{B8979698-996C-4A57-97C7-0CA98F77006E}"/>
              </a:ext>
            </a:extLst>
          </p:cNvPr>
          <p:cNvSpPr>
            <a:spLocks noGrp="1"/>
          </p:cNvSpPr>
          <p:nvPr>
            <p:ph type="ftr" sz="quarter" idx="13"/>
          </p:nvPr>
        </p:nvSpPr>
        <p:spPr>
          <a:xfrm>
            <a:off x="1323976" y="5971486"/>
            <a:ext cx="7639050" cy="886514"/>
          </a:xfrm>
          <a:prstGeom prst="rect">
            <a:avLst/>
          </a:prstGeom>
        </p:spPr>
        <p:txBody>
          <a:bodyPr/>
          <a:lstStyle>
            <a:lvl1pPr algn="ctr">
              <a:defRPr sz="2000" i="1" baseline="0">
                <a:solidFill>
                  <a:srgbClr val="12498A"/>
                </a:solidFill>
                <a:latin typeface="Perpetua" panose="02020502060401020303" pitchFamily="18" charset="0"/>
              </a:defRPr>
            </a:lvl1pPr>
          </a:lstStyle>
          <a:p>
            <a:r>
              <a:rPr lang="en-US" sz="3200" i="0"/>
              <a:t>Bureau of Safety and Environmental Enforcement</a:t>
            </a:r>
          </a:p>
          <a:p>
            <a:r>
              <a:rPr lang="en-US" sz="1800"/>
              <a:t>Promoting Safety, Protecting the Environment and Conserving Offshore Resources</a:t>
            </a:r>
          </a:p>
        </p:txBody>
      </p:sp>
      <p:pic>
        <p:nvPicPr>
          <p:cNvPr id="18" name="Picture 17" descr="Logo, company name&#10;&#10;Description automatically generated">
            <a:extLst>
              <a:ext uri="{FF2B5EF4-FFF2-40B4-BE49-F238E27FC236}">
                <a16:creationId xmlns:a16="http://schemas.microsoft.com/office/drawing/2014/main" id="{ACE82FD2-615D-4AF0-B08D-ACEFDE16A2E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3" b="-3"/>
          <a:stretch/>
        </p:blipFill>
        <p:spPr>
          <a:xfrm>
            <a:off x="6922841" y="742950"/>
            <a:ext cx="782283" cy="782283"/>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82884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1486D-37D9-476E-8149-7039E10B83E5}"/>
              </a:ext>
            </a:extLst>
          </p:cNvPr>
          <p:cNvSpPr/>
          <p:nvPr userDrawn="1"/>
        </p:nvSpPr>
        <p:spPr>
          <a:xfrm>
            <a:off x="9467850" y="0"/>
            <a:ext cx="2714413" cy="6858003"/>
          </a:xfrm>
          <a:prstGeom prst="rect">
            <a:avLst/>
          </a:prstGeom>
          <a:solidFill>
            <a:srgbClr val="2A4B86"/>
          </a:solidFill>
          <a:ln>
            <a:solidFill>
              <a:srgbClr val="1D3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6BD9C-35E7-4F1B-8702-9B0FF30A98E1}"/>
              </a:ext>
            </a:extLst>
          </p:cNvPr>
          <p:cNvSpPr>
            <a:spLocks noGrp="1"/>
          </p:cNvSpPr>
          <p:nvPr>
            <p:ph type="ctrTitle" hasCustomPrompt="1"/>
          </p:nvPr>
        </p:nvSpPr>
        <p:spPr>
          <a:xfrm>
            <a:off x="514351" y="209549"/>
            <a:ext cx="6886573" cy="1782973"/>
          </a:xfrm>
        </p:spPr>
        <p:txBody>
          <a:bodyPr anchor="ctr">
            <a:normAutofit/>
          </a:bodyPr>
          <a:lstStyle>
            <a:lvl1pPr algn="l">
              <a:defRPr sz="5400">
                <a:solidFill>
                  <a:srgbClr val="1D3259"/>
                </a:solidFill>
                <a:latin typeface="Perpetua Titling MT" panose="02020502060505020804" pitchFamily="18" charset="0"/>
              </a:defRPr>
            </a:lvl1pPr>
          </a:lstStyle>
          <a:p>
            <a:r>
              <a:rPr lang="en-US"/>
              <a:t>Presentation title</a:t>
            </a:r>
          </a:p>
        </p:txBody>
      </p:sp>
      <p:sp>
        <p:nvSpPr>
          <p:cNvPr id="3" name="Subtitle 2">
            <a:extLst>
              <a:ext uri="{FF2B5EF4-FFF2-40B4-BE49-F238E27FC236}">
                <a16:creationId xmlns:a16="http://schemas.microsoft.com/office/drawing/2014/main" id="{977423B2-1587-4CA7-B9C6-2A7105C54AA2}"/>
              </a:ext>
            </a:extLst>
          </p:cNvPr>
          <p:cNvSpPr>
            <a:spLocks noGrp="1"/>
          </p:cNvSpPr>
          <p:nvPr>
            <p:ph type="subTitle" idx="1" hasCustomPrompt="1"/>
          </p:nvPr>
        </p:nvSpPr>
        <p:spPr>
          <a:xfrm>
            <a:off x="457202" y="2927110"/>
            <a:ext cx="4877223" cy="2109787"/>
          </a:xfrm>
        </p:spPr>
        <p:txBody>
          <a:bodyPr/>
          <a:lstStyle>
            <a:lvl1pPr marL="0" indent="0" algn="l">
              <a:buNone/>
              <a:defRPr sz="2400">
                <a:solidFill>
                  <a:srgbClr val="1D3259"/>
                </a:solidFill>
                <a:latin typeface="Perpetua" panose="0202050206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Title</a:t>
            </a:r>
          </a:p>
          <a:p>
            <a:r>
              <a:rPr lang="en-US"/>
              <a:t>Date</a:t>
            </a:r>
          </a:p>
          <a:p>
            <a:r>
              <a:rPr lang="en-US"/>
              <a:t>Venue</a:t>
            </a:r>
          </a:p>
        </p:txBody>
      </p:sp>
      <p:pic>
        <p:nvPicPr>
          <p:cNvPr id="8" name="Picture 7">
            <a:extLst>
              <a:ext uri="{FF2B5EF4-FFF2-40B4-BE49-F238E27FC236}">
                <a16:creationId xmlns:a16="http://schemas.microsoft.com/office/drawing/2014/main" id="{6CB7AB8F-9373-452B-9740-A35CF08D8596}"/>
              </a:ext>
            </a:extLst>
          </p:cNvPr>
          <p:cNvPicPr>
            <a:picLocks noChangeAspect="1"/>
          </p:cNvPicPr>
          <p:nvPr userDrawn="1"/>
        </p:nvPicPr>
        <p:blipFill>
          <a:blip r:embed="rId2"/>
          <a:stretch>
            <a:fillRect/>
          </a:stretch>
        </p:blipFill>
        <p:spPr>
          <a:xfrm>
            <a:off x="8172661" y="2927110"/>
            <a:ext cx="3019637" cy="3019637"/>
          </a:xfrm>
          <a:prstGeom prst="rect">
            <a:avLst/>
          </a:prstGeom>
        </p:spPr>
      </p:pic>
      <p:sp>
        <p:nvSpPr>
          <p:cNvPr id="10" name="Footer Placeholder 4">
            <a:extLst>
              <a:ext uri="{FF2B5EF4-FFF2-40B4-BE49-F238E27FC236}">
                <a16:creationId xmlns:a16="http://schemas.microsoft.com/office/drawing/2014/main" id="{83FF309C-EBDD-4586-83EF-59D1CADF7BB9}"/>
              </a:ext>
            </a:extLst>
          </p:cNvPr>
          <p:cNvSpPr>
            <a:spLocks noGrp="1"/>
          </p:cNvSpPr>
          <p:nvPr>
            <p:ph type="ftr" sz="quarter" idx="11"/>
          </p:nvPr>
        </p:nvSpPr>
        <p:spPr>
          <a:xfrm>
            <a:off x="1323976" y="5971486"/>
            <a:ext cx="7639050" cy="886514"/>
          </a:xfrm>
          <a:prstGeom prst="rect">
            <a:avLst/>
          </a:prstGeom>
        </p:spPr>
        <p:txBody>
          <a:bodyPr/>
          <a:lstStyle>
            <a:lvl1pPr algn="ctr">
              <a:defRPr sz="2000" i="1" baseline="0">
                <a:solidFill>
                  <a:srgbClr val="12498A"/>
                </a:solidFill>
                <a:latin typeface="Perpetua" panose="02020502060401020303" pitchFamily="18" charset="0"/>
              </a:defRPr>
            </a:lvl1pPr>
          </a:lstStyle>
          <a:p>
            <a:r>
              <a:rPr lang="en-US" sz="3200" i="0"/>
              <a:t>Bureau of Safety and Environmental Enforcement</a:t>
            </a:r>
          </a:p>
          <a:p>
            <a:r>
              <a:rPr lang="en-US" sz="1800"/>
              <a:t>Promoting Safety, Protecting the Environment and Conserving Offshore Resources</a:t>
            </a:r>
          </a:p>
        </p:txBody>
      </p:sp>
      <p:sp>
        <p:nvSpPr>
          <p:cNvPr id="9" name="Slide Number Placeholder 5">
            <a:extLst>
              <a:ext uri="{FF2B5EF4-FFF2-40B4-BE49-F238E27FC236}">
                <a16:creationId xmlns:a16="http://schemas.microsoft.com/office/drawing/2014/main" id="{CE5886EA-2308-44EF-B62C-D88EDB4CA116}"/>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a:t>
            </a:fld>
            <a:endParaRPr lang="en-US"/>
          </a:p>
        </p:txBody>
      </p:sp>
    </p:spTree>
    <p:extLst>
      <p:ext uri="{BB962C8B-B14F-4D97-AF65-F5344CB8AC3E}">
        <p14:creationId xmlns:p14="http://schemas.microsoft.com/office/powerpoint/2010/main" val="169893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71BC5A-0C28-4E44-B840-92DD1067B452}"/>
              </a:ext>
            </a:extLst>
          </p:cNvPr>
          <p:cNvSpPr/>
          <p:nvPr userDrawn="1"/>
        </p:nvSpPr>
        <p:spPr>
          <a:xfrm>
            <a:off x="11058525" y="1"/>
            <a:ext cx="1138238" cy="6858000"/>
          </a:xfrm>
          <a:prstGeom prst="rect">
            <a:avLst/>
          </a:prstGeom>
          <a:solidFill>
            <a:srgbClr val="2C4E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32A1C38-5A72-456A-AFA3-59E1FDDD4B0F}"/>
              </a:ext>
            </a:extLst>
          </p:cNvPr>
          <p:cNvSpPr>
            <a:spLocks noGrp="1"/>
          </p:cNvSpPr>
          <p:nvPr>
            <p:ph type="title"/>
          </p:nvPr>
        </p:nvSpPr>
        <p:spPr>
          <a:xfrm>
            <a:off x="838200" y="365125"/>
            <a:ext cx="9595961"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1F9FA1D5-6557-4B6E-A935-585B59CEF905}"/>
              </a:ext>
            </a:extLst>
          </p:cNvPr>
          <p:cNvSpPr>
            <a:spLocks noGrp="1"/>
          </p:cNvSpPr>
          <p:nvPr>
            <p:ph type="body" idx="1"/>
          </p:nvPr>
        </p:nvSpPr>
        <p:spPr>
          <a:xfrm>
            <a:off x="838200" y="1825625"/>
            <a:ext cx="1011074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company name&#10;&#10;Description automatically generated">
            <a:extLst>
              <a:ext uri="{FF2B5EF4-FFF2-40B4-BE49-F238E27FC236}">
                <a16:creationId xmlns:a16="http://schemas.microsoft.com/office/drawing/2014/main" id="{4FEA193E-D1DE-41B7-9E88-0FC1709457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3" b="-3"/>
          <a:stretch/>
        </p:blipFill>
        <p:spPr>
          <a:xfrm>
            <a:off x="10434161" y="154783"/>
            <a:ext cx="1535905" cy="1535905"/>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Slide Number Placeholder 5">
            <a:extLst>
              <a:ext uri="{FF2B5EF4-FFF2-40B4-BE49-F238E27FC236}">
                <a16:creationId xmlns:a16="http://schemas.microsoft.com/office/drawing/2014/main" id="{D3738CE3-31F8-4847-A0D7-D9CDAD134311}"/>
              </a:ext>
            </a:extLst>
          </p:cNvPr>
          <p:cNvSpPr>
            <a:spLocks noGrp="1"/>
          </p:cNvSpPr>
          <p:nvPr>
            <p:ph type="sldNum" sz="quarter" idx="4"/>
          </p:nvPr>
        </p:nvSpPr>
        <p:spPr>
          <a:xfrm>
            <a:off x="10615612" y="6289675"/>
            <a:ext cx="971550" cy="406400"/>
          </a:xfrm>
          <a:prstGeom prst="rect">
            <a:avLst/>
          </a:prstGeom>
        </p:spPr>
        <p:txBody>
          <a:bodyPr vert="horz" lIns="91440" tIns="45720" rIns="91440" bIns="45720" rtlCol="0" anchor="ctr"/>
          <a:lstStyle>
            <a:lvl1pPr algn="r">
              <a:defRPr sz="2000" baseline="0">
                <a:solidFill>
                  <a:schemeClr val="bg1"/>
                </a:solidFill>
                <a:latin typeface="Perpetua" panose="02020502060401020303" pitchFamily="18" charset="0"/>
              </a:defRPr>
            </a:lvl1pPr>
          </a:lstStyle>
          <a:p>
            <a:fld id="{2E2BD219-DB46-47F4-BD9B-9ADE2CE2B455}" type="slidenum">
              <a:rPr lang="en-US" smtClean="0"/>
              <a:pPr/>
              <a:t>‹#›</a:t>
            </a:fld>
            <a:endParaRPr lang="en-US"/>
          </a:p>
        </p:txBody>
      </p:sp>
    </p:spTree>
    <p:extLst>
      <p:ext uri="{BB962C8B-B14F-4D97-AF65-F5344CB8AC3E}">
        <p14:creationId xmlns:p14="http://schemas.microsoft.com/office/powerpoint/2010/main" val="1330651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l" defTabSz="914400" rtl="0" eaLnBrk="1" latinLnBrk="0" hangingPunct="1">
        <a:lnSpc>
          <a:spcPct val="90000"/>
        </a:lnSpc>
        <a:spcBef>
          <a:spcPct val="0"/>
        </a:spcBef>
        <a:buNone/>
        <a:defRPr sz="4400" b="1" kern="1200" baseline="30000">
          <a:solidFill>
            <a:srgbClr val="2F528F"/>
          </a:solidFill>
          <a:latin typeface="Perpetua Titling MT" panose="020205020605050208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528F"/>
          </a:solidFill>
          <a:latin typeface="Perpetua" panose="02020502060401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528F"/>
          </a:solidFill>
          <a:latin typeface="Perpetua" panose="02020502060401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528F"/>
          </a:solidFill>
          <a:latin typeface="Perpetua" panose="02020502060401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528F"/>
          </a:solidFill>
          <a:latin typeface="Perpetua" panose="02020502060401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528F"/>
          </a:solidFill>
          <a:latin typeface="Perpetua" panose="02020502060401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www.bsee.gov/" TargetMode="External"/><Relationship Id="rId7" Type="http://schemas.openxmlformats.org/officeDocument/2006/relationships/hyperlink" Target="https://www.facebook.com/BSEEgov"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linkedin.com/company/bureau-of-safety-and-environmental-enforcement/mycompany/?viewAsMember=true" TargetMode="External"/><Relationship Id="rId5" Type="http://schemas.openxmlformats.org/officeDocument/2006/relationships/hyperlink" Target="https://www.youtube.com/@BSEEgov" TargetMode="External"/><Relationship Id="rId4" Type="http://schemas.openxmlformats.org/officeDocument/2006/relationships/hyperlink" Target="https://twitter.com/BSE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653C-0EF1-476D-A50C-E0A49F8D033C}"/>
              </a:ext>
            </a:extLst>
          </p:cNvPr>
          <p:cNvSpPr>
            <a:spLocks noGrp="1"/>
          </p:cNvSpPr>
          <p:nvPr>
            <p:ph type="ctrTitle"/>
          </p:nvPr>
        </p:nvSpPr>
        <p:spPr>
          <a:xfrm>
            <a:off x="476250" y="269978"/>
            <a:ext cx="8410575" cy="2043905"/>
          </a:xfrm>
        </p:spPr>
        <p:txBody>
          <a:bodyPr/>
          <a:lstStyle/>
          <a:p>
            <a:pPr algn="ctr"/>
            <a:r>
              <a:rPr lang="en-US"/>
              <a:t>Director’s Tribal Roundtable</a:t>
            </a:r>
          </a:p>
        </p:txBody>
      </p:sp>
      <p:sp>
        <p:nvSpPr>
          <p:cNvPr id="3" name="Subtitle 2">
            <a:extLst>
              <a:ext uri="{FF2B5EF4-FFF2-40B4-BE49-F238E27FC236}">
                <a16:creationId xmlns:a16="http://schemas.microsoft.com/office/drawing/2014/main" id="{960F963D-A988-4F5F-94E1-8E8AA406782B}"/>
              </a:ext>
            </a:extLst>
          </p:cNvPr>
          <p:cNvSpPr>
            <a:spLocks noGrp="1"/>
          </p:cNvSpPr>
          <p:nvPr>
            <p:ph type="subTitle" idx="1"/>
          </p:nvPr>
        </p:nvSpPr>
        <p:spPr>
          <a:xfrm>
            <a:off x="561974" y="2467251"/>
            <a:ext cx="7494280" cy="2402700"/>
          </a:xfrm>
        </p:spPr>
        <p:txBody>
          <a:bodyPr>
            <a:noAutofit/>
          </a:bodyPr>
          <a:lstStyle/>
          <a:p>
            <a:r>
              <a:rPr lang="en-US" sz="3600"/>
              <a:t>Kevin Sligh, Director</a:t>
            </a:r>
          </a:p>
          <a:p>
            <a:r>
              <a:rPr lang="en-US" sz="3600"/>
              <a:t>Bureau of Safety and Environmental Enforcement</a:t>
            </a:r>
          </a:p>
          <a:p>
            <a:r>
              <a:rPr lang="en-US" sz="3600"/>
              <a:t>June 26, 2023</a:t>
            </a:r>
          </a:p>
        </p:txBody>
      </p:sp>
      <p:sp>
        <p:nvSpPr>
          <p:cNvPr id="4" name="Footer Placeholder 4">
            <a:extLst>
              <a:ext uri="{FF2B5EF4-FFF2-40B4-BE49-F238E27FC236}">
                <a16:creationId xmlns:a16="http://schemas.microsoft.com/office/drawing/2014/main" id="{0595BF0E-D672-418A-95CE-1753C9DD6369}"/>
              </a:ext>
            </a:extLst>
          </p:cNvPr>
          <p:cNvSpPr>
            <a:spLocks noGrp="1"/>
          </p:cNvSpPr>
          <p:nvPr>
            <p:ph type="ftr" sz="quarter" idx="11"/>
          </p:nvPr>
        </p:nvSpPr>
        <p:spPr>
          <a:xfrm>
            <a:off x="862012" y="5701508"/>
            <a:ext cx="7639050" cy="886514"/>
          </a:xfrm>
          <a:prstGeom prst="rect">
            <a:avLst/>
          </a:prstGeom>
        </p:spPr>
        <p:txBody>
          <a:bodyPr/>
          <a:lstStyle>
            <a:lvl1pPr algn="ctr">
              <a:defRPr sz="2000" i="1" baseline="0">
                <a:solidFill>
                  <a:schemeClr val="bg1"/>
                </a:solidFill>
                <a:latin typeface="Perpetua" panose="02020502060401020303" pitchFamily="18" charset="0"/>
              </a:defRPr>
            </a:lvl1pPr>
          </a:lstStyle>
          <a:p>
            <a:r>
              <a:rPr lang="en-US" sz="3200" i="0">
                <a:solidFill>
                  <a:schemeClr val="accent1"/>
                </a:solidFill>
              </a:rPr>
              <a:t>Bureau of Safety and Environmental Enforcement</a:t>
            </a:r>
          </a:p>
          <a:p>
            <a:r>
              <a:rPr lang="en-US" sz="1800">
                <a:solidFill>
                  <a:schemeClr val="accent1"/>
                </a:solidFill>
              </a:rPr>
              <a:t>Promoting Safety, Protecting the Environment and Conserving Offshore Resources</a:t>
            </a:r>
          </a:p>
        </p:txBody>
      </p:sp>
      <p:sp>
        <p:nvSpPr>
          <p:cNvPr id="5" name="Slide Number Placeholder 4">
            <a:extLst>
              <a:ext uri="{FF2B5EF4-FFF2-40B4-BE49-F238E27FC236}">
                <a16:creationId xmlns:a16="http://schemas.microsoft.com/office/drawing/2014/main" id="{D9397981-DE6B-27BC-9C6C-7D9344EB3D6E}"/>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1</a:t>
            </a:fld>
            <a:endParaRPr lang="en-US"/>
          </a:p>
        </p:txBody>
      </p:sp>
    </p:spTree>
    <p:extLst>
      <p:ext uri="{BB962C8B-B14F-4D97-AF65-F5344CB8AC3E}">
        <p14:creationId xmlns:p14="http://schemas.microsoft.com/office/powerpoint/2010/main" val="210935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F67689-1DCB-431B-AA2F-C9909F8B9F2F}"/>
              </a:ext>
            </a:extLst>
          </p:cNvPr>
          <p:cNvSpPr>
            <a:spLocks noGrp="1"/>
          </p:cNvSpPr>
          <p:nvPr>
            <p:ph type="title"/>
          </p:nvPr>
        </p:nvSpPr>
        <p:spPr>
          <a:xfrm>
            <a:off x="839788" y="400691"/>
            <a:ext cx="4924014" cy="961298"/>
          </a:xfrm>
        </p:spPr>
        <p:txBody>
          <a:bodyPr>
            <a:normAutofit/>
          </a:bodyPr>
          <a:lstStyle/>
          <a:p>
            <a:r>
              <a:rPr lang="en-US" sz="6000" u="none">
                <a:cs typeface="Arial"/>
              </a:rPr>
              <a:t>Background</a:t>
            </a:r>
            <a:endParaRPr lang="en-US" sz="6000"/>
          </a:p>
        </p:txBody>
      </p:sp>
      <p:sp>
        <p:nvSpPr>
          <p:cNvPr id="14" name="Text Placeholder 13">
            <a:extLst>
              <a:ext uri="{FF2B5EF4-FFF2-40B4-BE49-F238E27FC236}">
                <a16:creationId xmlns:a16="http://schemas.microsoft.com/office/drawing/2014/main" id="{9A2C1105-0BB4-438D-A76C-702F17EFAAD2}"/>
              </a:ext>
            </a:extLst>
          </p:cNvPr>
          <p:cNvSpPr>
            <a:spLocks noGrp="1"/>
          </p:cNvSpPr>
          <p:nvPr>
            <p:ph type="body" sz="half" idx="2"/>
          </p:nvPr>
        </p:nvSpPr>
        <p:spPr>
          <a:xfrm>
            <a:off x="986319" y="1361989"/>
            <a:ext cx="9791271" cy="5435916"/>
          </a:xfrm>
        </p:spPr>
        <p:txBody>
          <a:bodyPr vert="horz" lIns="91440" tIns="45720" rIns="91440" bIns="45720" rtlCol="0" anchor="t">
            <a:normAutofit lnSpcReduction="10000"/>
          </a:bodyPr>
          <a:lstStyle/>
          <a:p>
            <a:pPr marL="342900" marR="0" indent="-342900">
              <a:spcBef>
                <a:spcPts val="0"/>
              </a:spcBef>
              <a:spcAft>
                <a:spcPts val="0"/>
              </a:spcAft>
              <a:buFont typeface="Arial" panose="020B0604020202020204" pitchFamily="34" charset="0"/>
              <a:buChar char="•"/>
            </a:pPr>
            <a:r>
              <a:rPr lang="en-US" sz="1600">
                <a:effectLst/>
                <a:latin typeface="Arial"/>
                <a:ea typeface="Calibri" panose="020F0502020204030204" pitchFamily="34" charset="0"/>
                <a:cs typeface="Arial"/>
              </a:rPr>
              <a:t>BOEM and BSEE were formally established in 2011, as part of the reorganization of the Mineral Management Service</a:t>
            </a:r>
            <a:br>
              <a:rPr lang="en-US" sz="1600">
                <a:effectLst/>
                <a:latin typeface="Arial" panose="020B0604020202020204" pitchFamily="34" charset="0"/>
                <a:ea typeface="Calibri" panose="020F0502020204030204" pitchFamily="34" charset="0"/>
                <a:cs typeface="Arial" panose="020B0604020202020204" pitchFamily="34" charset="0"/>
              </a:rPr>
            </a:br>
            <a:endParaRPr lang="en-US" sz="1600">
              <a:effectLst/>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buFont typeface="Arial" panose="020B0604020202020204" pitchFamily="34" charset="0"/>
              <a:buChar char="•"/>
            </a:pPr>
            <a:r>
              <a:rPr lang="en-US">
                <a:effectLst/>
                <a:latin typeface="Arial"/>
                <a:ea typeface="Calibri" panose="020F0502020204030204" pitchFamily="34" charset="0"/>
                <a:cs typeface="Arial"/>
              </a:rPr>
              <a:t>BOEM retained all responsibility for renewable energy until an increase in activity justified the transfer of safety and environmental enforcement functions from BOEM to BSEE. BSEE did provide ongoing support to BOEM for renewable energy activities.  </a:t>
            </a:r>
            <a:r>
              <a:rPr lang="en-US">
                <a:latin typeface="Arial"/>
                <a:ea typeface="Calibri" panose="020F0502020204030204" pitchFamily="34" charset="0"/>
                <a:cs typeface="Arial"/>
              </a:rPr>
              <a:t> </a:t>
            </a:r>
            <a:endParaRPr lang="en-US">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10000"/>
              </a:lnSpc>
              <a:spcBef>
                <a:spcPts val="600"/>
              </a:spcBef>
              <a:spcAft>
                <a:spcPts val="600"/>
              </a:spcAft>
              <a:buFont typeface="Arial" panose="020B0604020202020204" pitchFamily="34" charset="0"/>
              <a:buChar char="•"/>
            </a:pPr>
            <a:r>
              <a:rPr lang="en-US" sz="1600">
                <a:solidFill>
                  <a:srgbClr val="1B3B7F"/>
                </a:solidFill>
                <a:latin typeface="Arial"/>
                <a:cs typeface="Arial"/>
              </a:rPr>
              <a:t>In December 2020, the Principal Deputy ASLM began preparations to transfer safety and environmental compliance responsibilities from BOEM to BSEE.</a:t>
            </a:r>
          </a:p>
          <a:p>
            <a:pPr marL="342900" indent="-342900">
              <a:lnSpc>
                <a:spcPct val="110000"/>
              </a:lnSpc>
              <a:spcBef>
                <a:spcPts val="600"/>
              </a:spcBef>
              <a:spcAft>
                <a:spcPts val="600"/>
              </a:spcAft>
              <a:buFont typeface="Arial" panose="020B0604020202020204" pitchFamily="34" charset="0"/>
              <a:buChar char="•"/>
            </a:pPr>
            <a:r>
              <a:rPr lang="en-US" sz="1600">
                <a:solidFill>
                  <a:srgbClr val="1B3B7F"/>
                </a:solidFill>
                <a:latin typeface="Arial"/>
                <a:cs typeface="Arial"/>
              </a:rPr>
              <a:t>That transfer of authority was effectuated in September 2022, through revised chapters in the Departmental Manual.</a:t>
            </a:r>
          </a:p>
          <a:p>
            <a:pPr marL="342900" indent="-342900">
              <a:lnSpc>
                <a:spcPct val="110000"/>
              </a:lnSpc>
              <a:spcBef>
                <a:spcPts val="600"/>
              </a:spcBef>
              <a:spcAft>
                <a:spcPts val="600"/>
              </a:spcAft>
              <a:buFont typeface="Arial" panose="020B0604020202020204" pitchFamily="34" charset="0"/>
              <a:buChar char="•"/>
            </a:pPr>
            <a:r>
              <a:rPr lang="en-US" sz="1600">
                <a:solidFill>
                  <a:srgbClr val="1B3B7F"/>
                </a:solidFill>
                <a:latin typeface="Arial"/>
                <a:cs typeface="Arial"/>
              </a:rPr>
              <a:t>On January 31, 2023, BOEM/BSEE “Split Rule” formally transferred certain safety and environmental oversight, compliance, and enforcement regulations for the Department’s Offshore Renewable Energy Program</a:t>
            </a:r>
          </a:p>
          <a:p>
            <a:pPr marL="800100" lvl="1" indent="-342900">
              <a:lnSpc>
                <a:spcPct val="110000"/>
              </a:lnSpc>
              <a:spcBef>
                <a:spcPts val="600"/>
              </a:spcBef>
              <a:spcAft>
                <a:spcPts val="600"/>
              </a:spcAft>
              <a:buFont typeface="Arial" panose="020B0604020202020204" pitchFamily="34" charset="0"/>
              <a:buChar char="•"/>
            </a:pPr>
            <a:r>
              <a:rPr lang="en-US">
                <a:solidFill>
                  <a:srgbClr val="1B3B7F"/>
                </a:solidFill>
                <a:latin typeface="Arial"/>
                <a:cs typeface="Arial"/>
              </a:rPr>
              <a:t>BOEM oversees 30 CFR 585, BSEE oversees 30 CFR 285</a:t>
            </a:r>
            <a:endParaRPr lang="en-US">
              <a:solidFill>
                <a:srgbClr val="1B3B7F"/>
              </a:solidFill>
              <a:latin typeface="Arial" panose="020B0604020202020204" pitchFamily="34" charset="0"/>
              <a:cs typeface="Arial" panose="020B0604020202020204" pitchFamily="34" charset="0"/>
            </a:endParaRPr>
          </a:p>
          <a:p>
            <a:pPr marL="800100" lvl="1" indent="-342900">
              <a:lnSpc>
                <a:spcPct val="110000"/>
              </a:lnSpc>
              <a:spcBef>
                <a:spcPts val="600"/>
              </a:spcBef>
              <a:spcAft>
                <a:spcPts val="600"/>
              </a:spcAft>
              <a:buFont typeface="Arial" panose="020B0604020202020204" pitchFamily="34" charset="0"/>
              <a:buChar char="•"/>
            </a:pPr>
            <a:r>
              <a:rPr lang="en-US">
                <a:solidFill>
                  <a:srgbClr val="1B3B7F"/>
                </a:solidFill>
                <a:latin typeface="Arial"/>
                <a:cs typeface="Arial"/>
              </a:rPr>
              <a:t>No substantive changes to the regulations.</a:t>
            </a:r>
          </a:p>
          <a:p>
            <a:pPr marL="342900" indent="-342900">
              <a:buFont typeface="Arial" panose="020B0604020202020204" pitchFamily="34" charset="0"/>
              <a:buChar char="•"/>
            </a:pPr>
            <a:r>
              <a:rPr lang="en-US" sz="1600">
                <a:latin typeface="Arial"/>
                <a:ea typeface="Calibri" panose="020F0502020204030204" pitchFamily="34" charset="0"/>
                <a:cs typeface="Arial"/>
              </a:rPr>
              <a:t>BOEM proposed substantive changes to renewable energy regulations, the “</a:t>
            </a:r>
            <a:r>
              <a:rPr lang="en-US" sz="1600">
                <a:effectLst/>
                <a:latin typeface="Arial"/>
                <a:ea typeface="Calibri" panose="020F0502020204030204" pitchFamily="34" charset="0"/>
                <a:cs typeface="Arial"/>
              </a:rPr>
              <a:t>Modernization Rule” on January 30. Some included changes to the safety and enforcement authorities that now formally fall under BSEE.</a:t>
            </a:r>
          </a:p>
          <a:p>
            <a:pPr marL="342900" indent="-342900">
              <a:buFont typeface="Arial" panose="020B0604020202020204" pitchFamily="34" charset="0"/>
              <a:buChar char="•"/>
            </a:pPr>
            <a:r>
              <a:rPr lang="en-US" sz="1600">
                <a:effectLst/>
                <a:latin typeface="Arial"/>
                <a:ea typeface="Calibri" panose="020F0502020204030204" pitchFamily="34" charset="0"/>
                <a:cs typeface="Arial"/>
              </a:rPr>
              <a:t>BSEE has been participating with BOEM in formal tribal consultation on the Modernization rule.</a:t>
            </a:r>
          </a:p>
          <a:p>
            <a:endParaRPr lang="en-US"/>
          </a:p>
        </p:txBody>
      </p:sp>
      <p:sp>
        <p:nvSpPr>
          <p:cNvPr id="2" name="Slide Number Placeholder 4">
            <a:extLst>
              <a:ext uri="{FF2B5EF4-FFF2-40B4-BE49-F238E27FC236}">
                <a16:creationId xmlns:a16="http://schemas.microsoft.com/office/drawing/2014/main" id="{E4375982-0B20-BB3A-14D5-025D320D1516}"/>
              </a:ext>
            </a:extLst>
          </p:cNvPr>
          <p:cNvSpPr>
            <a:spLocks noGrp="1"/>
          </p:cNvSpPr>
          <p:nvPr>
            <p:ph type="sldNum" sz="quarter" idx="12"/>
          </p:nvPr>
        </p:nvSpPr>
        <p:spPr>
          <a:xfrm>
            <a:off x="6762803" y="6063643"/>
            <a:ext cx="971550" cy="406400"/>
          </a:xfrm>
        </p:spPr>
        <p:txBody>
          <a:bodyPr/>
          <a:lstStyle/>
          <a:p>
            <a:fld id="{2E2BD219-DB46-47F4-BD9B-9ADE2CE2B455}" type="slidenum">
              <a:rPr lang="en-US" smtClean="0"/>
              <a:t>10</a:t>
            </a:fld>
            <a:endParaRPr lang="en-US"/>
          </a:p>
        </p:txBody>
      </p:sp>
    </p:spTree>
    <p:extLst>
      <p:ext uri="{BB962C8B-B14F-4D97-AF65-F5344CB8AC3E}">
        <p14:creationId xmlns:p14="http://schemas.microsoft.com/office/powerpoint/2010/main" val="80302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EBA6-01DB-2623-FDFF-4964579D8EC1}"/>
              </a:ext>
            </a:extLst>
          </p:cNvPr>
          <p:cNvSpPr>
            <a:spLocks noGrp="1"/>
          </p:cNvSpPr>
          <p:nvPr>
            <p:ph type="title"/>
          </p:nvPr>
        </p:nvSpPr>
        <p:spPr>
          <a:xfrm>
            <a:off x="386137" y="400691"/>
            <a:ext cx="10932543" cy="924872"/>
          </a:xfrm>
        </p:spPr>
        <p:txBody>
          <a:bodyPr>
            <a:normAutofit/>
          </a:bodyPr>
          <a:lstStyle/>
          <a:p>
            <a:r>
              <a:rPr lang="en-US" u="none">
                <a:cs typeface="Arial"/>
              </a:rPr>
              <a:t>BOEM/BSEE Key offshore wind </a:t>
            </a:r>
            <a:br>
              <a:rPr lang="en-US" u="none">
                <a:cs typeface="Arial"/>
              </a:rPr>
            </a:br>
            <a:r>
              <a:rPr lang="en-US" u="none">
                <a:cs typeface="Arial"/>
              </a:rPr>
              <a:t>authorities</a:t>
            </a:r>
          </a:p>
        </p:txBody>
      </p:sp>
      <p:graphicFrame>
        <p:nvGraphicFramePr>
          <p:cNvPr id="7" name="Table 7">
            <a:extLst>
              <a:ext uri="{FF2B5EF4-FFF2-40B4-BE49-F238E27FC236}">
                <a16:creationId xmlns:a16="http://schemas.microsoft.com/office/drawing/2014/main" id="{84D11EAD-5070-491D-A11D-1A5E064C2E87}"/>
              </a:ext>
            </a:extLst>
          </p:cNvPr>
          <p:cNvGraphicFramePr>
            <a:graphicFrameLocks noGrp="1"/>
          </p:cNvGraphicFramePr>
          <p:nvPr>
            <p:ph idx="1"/>
            <p:extLst>
              <p:ext uri="{D42A27DB-BD31-4B8C-83A1-F6EECF244321}">
                <p14:modId xmlns:p14="http://schemas.microsoft.com/office/powerpoint/2010/main" val="537099796"/>
              </p:ext>
            </p:extLst>
          </p:nvPr>
        </p:nvGraphicFramePr>
        <p:xfrm>
          <a:off x="593266" y="1177745"/>
          <a:ext cx="10155981" cy="5638800"/>
        </p:xfrm>
        <a:graphic>
          <a:graphicData uri="http://schemas.openxmlformats.org/drawingml/2006/table">
            <a:tbl>
              <a:tblPr firstRow="1" bandRow="1">
                <a:tableStyleId>{5C22544A-7EE6-4342-B048-85BDC9FD1C3A}</a:tableStyleId>
              </a:tblPr>
              <a:tblGrid>
                <a:gridCol w="5162490">
                  <a:extLst>
                    <a:ext uri="{9D8B030D-6E8A-4147-A177-3AD203B41FA5}">
                      <a16:colId xmlns:a16="http://schemas.microsoft.com/office/drawing/2014/main" val="3704471724"/>
                    </a:ext>
                  </a:extLst>
                </a:gridCol>
                <a:gridCol w="4993491">
                  <a:extLst>
                    <a:ext uri="{9D8B030D-6E8A-4147-A177-3AD203B41FA5}">
                      <a16:colId xmlns:a16="http://schemas.microsoft.com/office/drawing/2014/main" val="4194996605"/>
                    </a:ext>
                  </a:extLst>
                </a:gridCol>
              </a:tblGrid>
              <a:tr h="556188">
                <a:tc>
                  <a:txBody>
                    <a:bodyPr/>
                    <a:lstStyle/>
                    <a:p>
                      <a:r>
                        <a:rPr lang="en-US" sz="3200">
                          <a:latin typeface="Perpetua"/>
                        </a:rPr>
                        <a:t>BOEM</a:t>
                      </a:r>
                    </a:p>
                  </a:txBody>
                  <a:tcPr/>
                </a:tc>
                <a:tc>
                  <a:txBody>
                    <a:bodyPr/>
                    <a:lstStyle/>
                    <a:p>
                      <a:r>
                        <a:rPr lang="en-US" sz="3200">
                          <a:latin typeface="Perpetua"/>
                        </a:rPr>
                        <a:t>BSEE </a:t>
                      </a:r>
                    </a:p>
                  </a:txBody>
                  <a:tcPr/>
                </a:tc>
                <a:extLst>
                  <a:ext uri="{0D108BD9-81ED-4DB2-BD59-A6C34878D82A}">
                    <a16:rowId xmlns:a16="http://schemas.microsoft.com/office/drawing/2014/main" val="962583788"/>
                  </a:ext>
                </a:extLst>
              </a:tr>
              <a:tr h="1347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a:solidFill>
                            <a:srgbClr val="002060"/>
                          </a:solidFill>
                          <a:latin typeface="Perpetua"/>
                          <a:ea typeface="+mn-ea"/>
                          <a:cs typeface="Arial"/>
                        </a:rPr>
                        <a:t>Issuing and managing leases</a:t>
                      </a:r>
                    </a:p>
                    <a:p>
                      <a:pPr marL="0" marR="0" lvl="0" indent="0" algn="l" rtl="0" eaLnBrk="1" fontAlgn="auto" latinLnBrk="0" hangingPunct="1">
                        <a:lnSpc>
                          <a:spcPct val="100000"/>
                        </a:lnSpc>
                        <a:spcBef>
                          <a:spcPts val="0"/>
                        </a:spcBef>
                        <a:spcAft>
                          <a:spcPts val="0"/>
                        </a:spcAft>
                        <a:buClrTx/>
                        <a:buSzTx/>
                        <a:buFontTx/>
                        <a:buNone/>
                      </a:pPr>
                      <a:r>
                        <a:rPr lang="en-US" sz="2800" kern="1200">
                          <a:solidFill>
                            <a:srgbClr val="002060"/>
                          </a:solidFill>
                          <a:effectLst/>
                          <a:latin typeface="Perpetua"/>
                          <a:ea typeface="+mn-ea"/>
                          <a:cs typeface="+mn-cs"/>
                        </a:rPr>
                        <a:t>Environmental analyses</a:t>
                      </a:r>
                      <a:endParaRPr lang="en-US" sz="2800">
                        <a:solidFill>
                          <a:srgbClr val="002060"/>
                        </a:solidFill>
                        <a:latin typeface="Perpetua"/>
                      </a:endParaRPr>
                    </a:p>
                    <a:p>
                      <a:pPr marL="0" marR="0" lvl="0" indent="0" algn="l" rtl="0" eaLnBrk="1" fontAlgn="auto" latinLnBrk="0" hangingPunct="1">
                        <a:lnSpc>
                          <a:spcPct val="100000"/>
                        </a:lnSpc>
                        <a:spcBef>
                          <a:spcPts val="0"/>
                        </a:spcBef>
                        <a:spcAft>
                          <a:spcPts val="0"/>
                        </a:spcAft>
                        <a:buClrTx/>
                        <a:buSzTx/>
                        <a:buFontTx/>
                        <a:buNone/>
                      </a:pPr>
                      <a:endParaRPr lang="en-US" sz="2800" kern="1200">
                        <a:solidFill>
                          <a:srgbClr val="002060"/>
                        </a:solidFill>
                        <a:latin typeface="Perpetua" panose="02020502060401020303" pitchFamily="18" charset="0"/>
                        <a:ea typeface="+mn-ea"/>
                        <a:cs typeface="Arial"/>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b="0" i="0" u="none" strike="noStrike" noProof="0">
                          <a:solidFill>
                            <a:srgbClr val="002060"/>
                          </a:solidFill>
                          <a:latin typeface="Perpetua"/>
                        </a:rPr>
                        <a:t>Operational safety </a:t>
                      </a:r>
                      <a:endParaRPr lang="en-US" sz="2800">
                        <a:solidFill>
                          <a:srgbClr val="002060"/>
                        </a:solidFill>
                        <a:latin typeface="Perpetua" panose="02020502060401020303" pitchFamily="18" charset="0"/>
                      </a:endParaRPr>
                    </a:p>
                    <a:p>
                      <a:pPr marL="0" marR="0" lvl="0" indent="0" algn="l">
                        <a:lnSpc>
                          <a:spcPct val="100000"/>
                        </a:lnSpc>
                        <a:spcBef>
                          <a:spcPts val="0"/>
                        </a:spcBef>
                        <a:spcAft>
                          <a:spcPts val="0"/>
                        </a:spcAft>
                        <a:buClrTx/>
                        <a:buSzTx/>
                        <a:buFontTx/>
                        <a:buNone/>
                      </a:pPr>
                      <a:r>
                        <a:rPr lang="en-US" sz="2800" b="0" i="0" u="none" strike="noStrike" noProof="0">
                          <a:solidFill>
                            <a:srgbClr val="002060"/>
                          </a:solidFill>
                          <a:latin typeface="Perpetua"/>
                        </a:rPr>
                        <a:t>Environmental protection </a:t>
                      </a:r>
                      <a:endParaRPr lang="en-US" sz="2800">
                        <a:solidFill>
                          <a:srgbClr val="002060"/>
                        </a:solidFill>
                        <a:latin typeface="Perpetua"/>
                      </a:endParaRPr>
                    </a:p>
                  </a:txBody>
                  <a:tcPr/>
                </a:tc>
                <a:extLst>
                  <a:ext uri="{0D108BD9-81ED-4DB2-BD59-A6C34878D82A}">
                    <a16:rowId xmlns:a16="http://schemas.microsoft.com/office/drawing/2014/main" val="2433696548"/>
                  </a:ext>
                </a:extLst>
              </a:tr>
              <a:tr h="2607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noProof="0">
                          <a:solidFill>
                            <a:srgbClr val="002060"/>
                          </a:solidFill>
                          <a:latin typeface="Perpetua"/>
                        </a:rPr>
                        <a:t>Site Assessment Plan</a:t>
                      </a:r>
                    </a:p>
                    <a:p>
                      <a:pPr marL="0" marR="0" lvl="0" indent="0" algn="l" rtl="0" eaLnBrk="1" fontAlgn="auto" latinLnBrk="0" hangingPunct="1">
                        <a:lnSpc>
                          <a:spcPct val="100000"/>
                        </a:lnSpc>
                        <a:spcBef>
                          <a:spcPts val="0"/>
                        </a:spcBef>
                        <a:spcAft>
                          <a:spcPts val="0"/>
                        </a:spcAft>
                        <a:buClrTx/>
                        <a:buSzTx/>
                        <a:buFontTx/>
                        <a:buNone/>
                      </a:pPr>
                      <a:r>
                        <a:rPr lang="en-US" sz="2800" b="0" i="0" u="none" strike="noStrike" kern="1200" noProof="0">
                          <a:solidFill>
                            <a:srgbClr val="002060"/>
                          </a:solidFill>
                          <a:latin typeface="Perpetua"/>
                        </a:rPr>
                        <a:t>Construction and Operations Plan (COP)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noProof="0">
                          <a:solidFill>
                            <a:srgbClr val="002060"/>
                          </a:solidFill>
                          <a:latin typeface="Perpetua"/>
                        </a:rPr>
                        <a:t>General Activities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u="none" strike="noStrike" kern="1200" noProof="0">
                        <a:solidFill>
                          <a:srgbClr val="002060"/>
                        </a:solidFill>
                        <a:latin typeface="Perpetua" panose="02020502060401020303" pitchFamily="18"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a:solidFill>
                            <a:srgbClr val="002060"/>
                          </a:solidFill>
                          <a:latin typeface="Perpetua"/>
                        </a:rPr>
                        <a:t>Facility Design Report (FDR)</a:t>
                      </a:r>
                    </a:p>
                    <a:p>
                      <a:pPr marL="0" marR="0" lvl="0" indent="0" algn="l" rtl="0" eaLnBrk="1" fontAlgn="auto" latinLnBrk="0" hangingPunct="1">
                        <a:lnSpc>
                          <a:spcPct val="100000"/>
                        </a:lnSpc>
                        <a:spcBef>
                          <a:spcPts val="0"/>
                        </a:spcBef>
                        <a:spcAft>
                          <a:spcPts val="0"/>
                        </a:spcAft>
                        <a:buClrTx/>
                        <a:buSzTx/>
                        <a:buFontTx/>
                        <a:buNone/>
                      </a:pPr>
                      <a:r>
                        <a:rPr lang="en-US" sz="2800">
                          <a:solidFill>
                            <a:srgbClr val="002060"/>
                          </a:solidFill>
                          <a:latin typeface="Perpetua"/>
                        </a:rPr>
                        <a:t>Fabrication and Installation Report (FIR)</a:t>
                      </a:r>
                    </a:p>
                    <a:p>
                      <a:pPr marL="0" marR="0" lvl="0" indent="0" algn="l" rtl="0" eaLnBrk="1" fontAlgn="auto" latinLnBrk="0" hangingPunct="1">
                        <a:lnSpc>
                          <a:spcPct val="100000"/>
                        </a:lnSpc>
                        <a:spcBef>
                          <a:spcPts val="0"/>
                        </a:spcBef>
                        <a:spcAft>
                          <a:spcPts val="0"/>
                        </a:spcAft>
                        <a:buClrTx/>
                        <a:buSzTx/>
                        <a:buFontTx/>
                        <a:buNone/>
                      </a:pPr>
                      <a:r>
                        <a:rPr lang="en-US" sz="2800">
                          <a:solidFill>
                            <a:srgbClr val="002060"/>
                          </a:solidFill>
                          <a:latin typeface="Perpetua"/>
                        </a:rPr>
                        <a:t>Safety Management System (SMS)</a:t>
                      </a:r>
                    </a:p>
                    <a:p>
                      <a:pPr marL="0" marR="0" lvl="0" indent="0" algn="l" rtl="0" eaLnBrk="1" fontAlgn="auto" latinLnBrk="0" hangingPunct="1">
                        <a:lnSpc>
                          <a:spcPct val="100000"/>
                        </a:lnSpc>
                        <a:spcBef>
                          <a:spcPts val="0"/>
                        </a:spcBef>
                        <a:spcAft>
                          <a:spcPts val="0"/>
                        </a:spcAft>
                        <a:buClrTx/>
                        <a:buSzTx/>
                        <a:buFontTx/>
                        <a:buNone/>
                      </a:pPr>
                      <a:r>
                        <a:rPr lang="en-US" sz="2800">
                          <a:solidFill>
                            <a:srgbClr val="002060"/>
                          </a:solidFill>
                          <a:latin typeface="Perpetua"/>
                        </a:rPr>
                        <a:t>Oil Spill Response Plan (OSRP)</a:t>
                      </a:r>
                    </a:p>
                    <a:p>
                      <a:pPr marL="0" marR="0" lvl="0" indent="0" algn="l" rtl="0" eaLnBrk="1" fontAlgn="auto" latinLnBrk="0" hangingPunct="1">
                        <a:lnSpc>
                          <a:spcPct val="100000"/>
                        </a:lnSpc>
                        <a:spcBef>
                          <a:spcPts val="0"/>
                        </a:spcBef>
                        <a:spcAft>
                          <a:spcPts val="0"/>
                        </a:spcAft>
                        <a:buClrTx/>
                        <a:buSzTx/>
                        <a:buFontTx/>
                        <a:buNone/>
                      </a:pPr>
                      <a:r>
                        <a:rPr lang="en-US" sz="2800">
                          <a:solidFill>
                            <a:srgbClr val="002060"/>
                          </a:solidFill>
                          <a:latin typeface="Perpetua"/>
                        </a:rPr>
                        <a:t>Emergency Response Plan (ERP)</a:t>
                      </a:r>
                    </a:p>
                  </a:txBody>
                  <a:tcPr/>
                </a:tc>
                <a:extLst>
                  <a:ext uri="{0D108BD9-81ED-4DB2-BD59-A6C34878D82A}">
                    <a16:rowId xmlns:a16="http://schemas.microsoft.com/office/drawing/2014/main" val="984867081"/>
                  </a:ext>
                </a:extLst>
              </a:tr>
              <a:tr h="506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2060"/>
                          </a:solidFill>
                          <a:latin typeface="Perpetua"/>
                          <a:cs typeface="Arial"/>
                        </a:rPr>
                        <a:t>Financial Assurances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2060"/>
                          </a:solidFill>
                          <a:latin typeface="Perpetua"/>
                          <a:cs typeface="Arial"/>
                        </a:rPr>
                        <a:t>Decommissioning</a:t>
                      </a:r>
                    </a:p>
                  </a:txBody>
                  <a:tcPr/>
                </a:tc>
                <a:extLst>
                  <a:ext uri="{0D108BD9-81ED-4DB2-BD59-A6C34878D82A}">
                    <a16:rowId xmlns:a16="http://schemas.microsoft.com/office/drawing/2014/main" val="432220710"/>
                  </a:ext>
                </a:extLst>
              </a:tr>
              <a:tr h="506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noProof="0">
                          <a:solidFill>
                            <a:srgbClr val="002060"/>
                          </a:solidFill>
                          <a:latin typeface="Perpetua"/>
                        </a:rPr>
                        <a:t>Enforcing BOEM regulations</a:t>
                      </a:r>
                      <a:endParaRPr lang="en-US" sz="2800">
                        <a:solidFill>
                          <a:srgbClr val="002060"/>
                        </a:solidFill>
                        <a:latin typeface="Perpetu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noProof="0">
                          <a:solidFill>
                            <a:srgbClr val="002060"/>
                          </a:solidFill>
                          <a:latin typeface="Perpetua"/>
                        </a:rPr>
                        <a:t>Enforcing BSEE regulations</a:t>
                      </a:r>
                      <a:endParaRPr lang="en-US" sz="2800" kern="1200">
                        <a:solidFill>
                          <a:srgbClr val="002060"/>
                        </a:solidFill>
                        <a:latin typeface="Perpetua"/>
                        <a:ea typeface="+mn-ea"/>
                        <a:cs typeface="Arial"/>
                      </a:endParaRPr>
                    </a:p>
                  </a:txBody>
                  <a:tcPr/>
                </a:tc>
                <a:extLst>
                  <a:ext uri="{0D108BD9-81ED-4DB2-BD59-A6C34878D82A}">
                    <a16:rowId xmlns:a16="http://schemas.microsoft.com/office/drawing/2014/main" val="1257342630"/>
                  </a:ext>
                </a:extLst>
              </a:tr>
            </a:tbl>
          </a:graphicData>
        </a:graphic>
      </p:graphicFrame>
      <p:sp>
        <p:nvSpPr>
          <p:cNvPr id="4" name="Slide Number Placeholder 3">
            <a:extLst>
              <a:ext uri="{FF2B5EF4-FFF2-40B4-BE49-F238E27FC236}">
                <a16:creationId xmlns:a16="http://schemas.microsoft.com/office/drawing/2014/main" id="{2AB96D53-ED02-4491-9C53-13448301BFA2}"/>
              </a:ext>
            </a:extLst>
          </p:cNvPr>
          <p:cNvSpPr>
            <a:spLocks noGrp="1"/>
          </p:cNvSpPr>
          <p:nvPr>
            <p:ph type="sldNum" sz="quarter" idx="12"/>
          </p:nvPr>
        </p:nvSpPr>
        <p:spPr/>
        <p:txBody>
          <a:bodyPr/>
          <a:lstStyle/>
          <a:p>
            <a:fld id="{9AB3959E-D79C-45A8-BC9B-E93C8AA2A15B}" type="slidenum">
              <a:rPr lang="en-US" smtClean="0"/>
              <a:t>11</a:t>
            </a:fld>
            <a:endParaRPr lang="en-US"/>
          </a:p>
        </p:txBody>
      </p:sp>
    </p:spTree>
    <p:extLst>
      <p:ext uri="{BB962C8B-B14F-4D97-AF65-F5344CB8AC3E}">
        <p14:creationId xmlns:p14="http://schemas.microsoft.com/office/powerpoint/2010/main" val="411020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CA79A310-BEA2-4583-905C-AA2E88ECE8DF}"/>
              </a:ext>
            </a:extLst>
          </p:cNvPr>
          <p:cNvSpPr>
            <a:spLocks noGrp="1"/>
          </p:cNvSpPr>
          <p:nvPr>
            <p:ph type="title"/>
          </p:nvPr>
        </p:nvSpPr>
        <p:spPr>
          <a:xfrm>
            <a:off x="295909" y="544526"/>
            <a:ext cx="9557007" cy="1099779"/>
          </a:xfrm>
        </p:spPr>
        <p:txBody>
          <a:bodyPr vert="horz" lIns="91440" tIns="45720" rIns="91440" bIns="45720" rtlCol="0" anchor="ctr">
            <a:noAutofit/>
          </a:bodyPr>
          <a:lstStyle/>
          <a:p>
            <a:pPr algn="ctr"/>
            <a:r>
              <a:rPr lang="en-US"/>
              <a:t>Overview of BOEM's and BSEE's Roles for Offshore Wind</a:t>
            </a:r>
          </a:p>
        </p:txBody>
      </p:sp>
      <p:grpSp>
        <p:nvGrpSpPr>
          <p:cNvPr id="18" name="Group 17">
            <a:extLst>
              <a:ext uri="{FF2B5EF4-FFF2-40B4-BE49-F238E27FC236}">
                <a16:creationId xmlns:a16="http://schemas.microsoft.com/office/drawing/2014/main" id="{9DAD10CE-B304-4EDF-9FD2-4DE34CDF31D4}"/>
              </a:ext>
            </a:extLst>
          </p:cNvPr>
          <p:cNvGrpSpPr/>
          <p:nvPr/>
        </p:nvGrpSpPr>
        <p:grpSpPr>
          <a:xfrm>
            <a:off x="1941159" y="4701571"/>
            <a:ext cx="5902035" cy="548620"/>
            <a:chOff x="1713345" y="5358035"/>
            <a:chExt cx="5902035" cy="548620"/>
          </a:xfrm>
        </p:grpSpPr>
        <p:sp>
          <p:nvSpPr>
            <p:cNvPr id="20" name="TextBox 19">
              <a:extLst>
                <a:ext uri="{FF2B5EF4-FFF2-40B4-BE49-F238E27FC236}">
                  <a16:creationId xmlns:a16="http://schemas.microsoft.com/office/drawing/2014/main" id="{E81E5D51-B968-473D-BC97-E19037F06DFF}"/>
                </a:ext>
              </a:extLst>
            </p:cNvPr>
            <p:cNvSpPr txBox="1"/>
            <p:nvPr/>
          </p:nvSpPr>
          <p:spPr>
            <a:xfrm>
              <a:off x="1713345" y="5435600"/>
              <a:ext cx="1653309" cy="471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C4DCB31-496E-41FC-B828-DEEE27E3EFFF}"/>
                </a:ext>
              </a:extLst>
            </p:cNvPr>
            <p:cNvSpPr txBox="1"/>
            <p:nvPr/>
          </p:nvSpPr>
          <p:spPr>
            <a:xfrm>
              <a:off x="3223491" y="5435600"/>
              <a:ext cx="1653309" cy="471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393D488-1D77-4772-8078-B40A49C38FFD}"/>
                </a:ext>
              </a:extLst>
            </p:cNvPr>
            <p:cNvSpPr txBox="1"/>
            <p:nvPr/>
          </p:nvSpPr>
          <p:spPr>
            <a:xfrm>
              <a:off x="4299526" y="5358035"/>
              <a:ext cx="1653309" cy="471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ACB4FAA-D56C-4C60-BCE0-8B716F066639}"/>
                </a:ext>
              </a:extLst>
            </p:cNvPr>
            <p:cNvSpPr txBox="1"/>
            <p:nvPr/>
          </p:nvSpPr>
          <p:spPr>
            <a:xfrm>
              <a:off x="6059051" y="5367273"/>
              <a:ext cx="1556329" cy="5393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Picture 2">
            <a:extLst>
              <a:ext uri="{FF2B5EF4-FFF2-40B4-BE49-F238E27FC236}">
                <a16:creationId xmlns:a16="http://schemas.microsoft.com/office/drawing/2014/main" id="{F795019A-B89D-9902-2976-CE9FFD4ABC95}"/>
              </a:ext>
            </a:extLst>
          </p:cNvPr>
          <p:cNvPicPr>
            <a:picLocks noChangeAspect="1"/>
          </p:cNvPicPr>
          <p:nvPr/>
        </p:nvPicPr>
        <p:blipFill rotWithShape="1">
          <a:blip r:embed="rId2"/>
          <a:srcRect t="32532" r="61456" b="21646"/>
          <a:stretch/>
        </p:blipFill>
        <p:spPr>
          <a:xfrm>
            <a:off x="325090" y="2353508"/>
            <a:ext cx="10483323" cy="3571649"/>
          </a:xfrm>
          <a:prstGeom prst="rect">
            <a:avLst/>
          </a:prstGeom>
        </p:spPr>
      </p:pic>
      <p:sp>
        <p:nvSpPr>
          <p:cNvPr id="3" name="Slide Number Placeholder 4">
            <a:extLst>
              <a:ext uri="{FF2B5EF4-FFF2-40B4-BE49-F238E27FC236}">
                <a16:creationId xmlns:a16="http://schemas.microsoft.com/office/drawing/2014/main" id="{534804B8-1F60-A4B9-C097-FA532C8DB7D6}"/>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12</a:t>
            </a:fld>
            <a:endParaRPr lang="en-US"/>
          </a:p>
        </p:txBody>
      </p:sp>
    </p:spTree>
    <p:extLst>
      <p:ext uri="{BB962C8B-B14F-4D97-AF65-F5344CB8AC3E}">
        <p14:creationId xmlns:p14="http://schemas.microsoft.com/office/powerpoint/2010/main" val="23586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2634-67D1-7521-8DEA-EF7AFF5F4509}"/>
              </a:ext>
            </a:extLst>
          </p:cNvPr>
          <p:cNvSpPr>
            <a:spLocks noGrp="1"/>
          </p:cNvSpPr>
          <p:nvPr>
            <p:ph type="title"/>
          </p:nvPr>
        </p:nvSpPr>
        <p:spPr>
          <a:xfrm>
            <a:off x="454777" y="851468"/>
            <a:ext cx="10515600" cy="1325563"/>
          </a:xfrm>
        </p:spPr>
        <p:txBody>
          <a:bodyPr>
            <a:normAutofit fontScale="90000"/>
          </a:bodyPr>
          <a:lstStyle/>
          <a:p>
            <a:r>
              <a:rPr lang="en-US"/>
              <a:t>Renewable Energy and BSEE’s New Authorities</a:t>
            </a:r>
            <a:br>
              <a:rPr lang="en-US"/>
            </a:br>
            <a:br>
              <a:rPr lang="en-US"/>
            </a:br>
            <a:endParaRPr lang="en-US"/>
          </a:p>
        </p:txBody>
      </p:sp>
      <p:sp>
        <p:nvSpPr>
          <p:cNvPr id="3" name="Text Placeholder 2">
            <a:extLst>
              <a:ext uri="{FF2B5EF4-FFF2-40B4-BE49-F238E27FC236}">
                <a16:creationId xmlns:a16="http://schemas.microsoft.com/office/drawing/2014/main" id="{C5283DD4-212F-21C7-40D8-90C91F403363}"/>
              </a:ext>
            </a:extLst>
          </p:cNvPr>
          <p:cNvSpPr>
            <a:spLocks noGrp="1"/>
          </p:cNvSpPr>
          <p:nvPr>
            <p:ph type="body" idx="1"/>
          </p:nvPr>
        </p:nvSpPr>
        <p:spPr>
          <a:xfrm>
            <a:off x="1998218" y="2390275"/>
            <a:ext cx="6981395" cy="823912"/>
          </a:xfrm>
        </p:spPr>
        <p:txBody>
          <a:bodyPr>
            <a:normAutofit/>
          </a:bodyPr>
          <a:lstStyle/>
          <a:p>
            <a:r>
              <a:rPr lang="en-US" sz="3600" b="0"/>
              <a:t>Tribal Discussion for Renewable Energy</a:t>
            </a:r>
          </a:p>
        </p:txBody>
      </p:sp>
      <p:sp>
        <p:nvSpPr>
          <p:cNvPr id="4" name="Slide Number Placeholder 4">
            <a:extLst>
              <a:ext uri="{FF2B5EF4-FFF2-40B4-BE49-F238E27FC236}">
                <a16:creationId xmlns:a16="http://schemas.microsoft.com/office/drawing/2014/main" id="{0F2CC45C-B501-BB83-B860-D35AA24043C3}"/>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13</a:t>
            </a:fld>
            <a:endParaRPr lang="en-US"/>
          </a:p>
        </p:txBody>
      </p:sp>
    </p:spTree>
    <p:extLst>
      <p:ext uri="{BB962C8B-B14F-4D97-AF65-F5344CB8AC3E}">
        <p14:creationId xmlns:p14="http://schemas.microsoft.com/office/powerpoint/2010/main" val="403838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4BE2-C197-BB97-F7D3-9D4DFCD6123F}"/>
              </a:ext>
            </a:extLst>
          </p:cNvPr>
          <p:cNvSpPr>
            <a:spLocks noGrp="1"/>
          </p:cNvSpPr>
          <p:nvPr>
            <p:ph type="title"/>
          </p:nvPr>
        </p:nvSpPr>
        <p:spPr>
          <a:xfrm>
            <a:off x="4527868" y="2766218"/>
            <a:ext cx="1745932" cy="1325563"/>
          </a:xfrm>
        </p:spPr>
        <p:txBody>
          <a:bodyPr/>
          <a:lstStyle/>
          <a:p>
            <a:r>
              <a:rPr lang="en-US"/>
              <a:t>Break</a:t>
            </a:r>
          </a:p>
        </p:txBody>
      </p:sp>
      <p:sp>
        <p:nvSpPr>
          <p:cNvPr id="7" name="Slide Number Placeholder 6">
            <a:extLst>
              <a:ext uri="{FF2B5EF4-FFF2-40B4-BE49-F238E27FC236}">
                <a16:creationId xmlns:a16="http://schemas.microsoft.com/office/drawing/2014/main" id="{4E39B081-5BFB-DBA5-A852-7C785AF1D99F}"/>
              </a:ext>
            </a:extLst>
          </p:cNvPr>
          <p:cNvSpPr>
            <a:spLocks noGrp="1"/>
          </p:cNvSpPr>
          <p:nvPr>
            <p:ph type="sldNum" sz="quarter" idx="12"/>
          </p:nvPr>
        </p:nvSpPr>
        <p:spPr/>
        <p:txBody>
          <a:bodyPr/>
          <a:lstStyle/>
          <a:p>
            <a:fld id="{2E2BD219-DB46-47F4-BD9B-9ADE2CE2B455}" type="slidenum">
              <a:rPr lang="en-US" smtClean="0"/>
              <a:t>14</a:t>
            </a:fld>
            <a:endParaRPr lang="en-US"/>
          </a:p>
        </p:txBody>
      </p:sp>
    </p:spTree>
    <p:extLst>
      <p:ext uri="{BB962C8B-B14F-4D97-AF65-F5344CB8AC3E}">
        <p14:creationId xmlns:p14="http://schemas.microsoft.com/office/powerpoint/2010/main" val="20288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2123-39AA-4730-B745-716F17FC8016}"/>
              </a:ext>
            </a:extLst>
          </p:cNvPr>
          <p:cNvSpPr>
            <a:spLocks noGrp="1"/>
          </p:cNvSpPr>
          <p:nvPr>
            <p:ph type="ctrTitle"/>
          </p:nvPr>
        </p:nvSpPr>
        <p:spPr>
          <a:xfrm>
            <a:off x="380788" y="661612"/>
            <a:ext cx="9026812" cy="1782973"/>
          </a:xfrm>
        </p:spPr>
        <p:txBody>
          <a:bodyPr>
            <a:normAutofit/>
          </a:bodyPr>
          <a:lstStyle/>
          <a:p>
            <a:r>
              <a:rPr lang="en-US"/>
              <a:t>AA04 – Carbon Sequestration Rulemaking</a:t>
            </a:r>
            <a:br>
              <a:rPr lang="en-US"/>
            </a:br>
            <a:endParaRPr lang="en-US"/>
          </a:p>
        </p:txBody>
      </p:sp>
      <p:sp>
        <p:nvSpPr>
          <p:cNvPr id="3" name="Subtitle 2">
            <a:extLst>
              <a:ext uri="{FF2B5EF4-FFF2-40B4-BE49-F238E27FC236}">
                <a16:creationId xmlns:a16="http://schemas.microsoft.com/office/drawing/2014/main" id="{99CB3364-607C-41A2-A468-C8B3300CD0CE}"/>
              </a:ext>
            </a:extLst>
          </p:cNvPr>
          <p:cNvSpPr>
            <a:spLocks noGrp="1"/>
          </p:cNvSpPr>
          <p:nvPr>
            <p:ph type="subTitle" idx="1"/>
          </p:nvPr>
        </p:nvSpPr>
        <p:spPr>
          <a:xfrm>
            <a:off x="1218777" y="2916836"/>
            <a:ext cx="4877223" cy="2109787"/>
          </a:xfrm>
        </p:spPr>
        <p:txBody>
          <a:bodyPr>
            <a:normAutofit/>
          </a:bodyPr>
          <a:lstStyle/>
          <a:p>
            <a:r>
              <a:rPr lang="en-US"/>
              <a:t>Kirk Malstrom</a:t>
            </a:r>
          </a:p>
          <a:p>
            <a:r>
              <a:rPr lang="en-US"/>
              <a:t>Chief, Regulations &amp; Standards Branch</a:t>
            </a:r>
          </a:p>
          <a:p>
            <a:r>
              <a:rPr lang="en-US"/>
              <a:t>Office of Offshore Regulatory Programs</a:t>
            </a:r>
          </a:p>
          <a:p>
            <a:r>
              <a:rPr lang="en-US"/>
              <a:t>BSEE</a:t>
            </a:r>
          </a:p>
        </p:txBody>
      </p:sp>
      <p:sp>
        <p:nvSpPr>
          <p:cNvPr id="5" name="Slide Number Placeholder 4">
            <a:extLst>
              <a:ext uri="{FF2B5EF4-FFF2-40B4-BE49-F238E27FC236}">
                <a16:creationId xmlns:a16="http://schemas.microsoft.com/office/drawing/2014/main" id="{B216A218-69D3-4AB9-8468-17359D82B950}"/>
              </a:ext>
            </a:extLst>
          </p:cNvPr>
          <p:cNvSpPr>
            <a:spLocks noGrp="1"/>
          </p:cNvSpPr>
          <p:nvPr>
            <p:ph type="sldNum" sz="quarter" idx="12"/>
          </p:nvPr>
        </p:nvSpPr>
        <p:spPr/>
        <p:txBody>
          <a:bodyPr/>
          <a:lstStyle/>
          <a:p>
            <a:fld id="{2E2BD219-DB46-47F4-BD9B-9ADE2CE2B455}" type="slidenum">
              <a:rPr lang="en-US" smtClean="0"/>
              <a:t>15</a:t>
            </a:fld>
            <a:endParaRPr lang="en-US"/>
          </a:p>
        </p:txBody>
      </p:sp>
    </p:spTree>
    <p:extLst>
      <p:ext uri="{BB962C8B-B14F-4D97-AF65-F5344CB8AC3E}">
        <p14:creationId xmlns:p14="http://schemas.microsoft.com/office/powerpoint/2010/main" val="401122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8058-B516-4CE4-53C2-5EC81CEE1AA9}"/>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EDCD4EA4-D967-CC27-67BC-58989639216C}"/>
              </a:ext>
            </a:extLst>
          </p:cNvPr>
          <p:cNvSpPr>
            <a:spLocks noGrp="1"/>
          </p:cNvSpPr>
          <p:nvPr>
            <p:ph idx="1"/>
          </p:nvPr>
        </p:nvSpPr>
        <p:spPr>
          <a:xfrm>
            <a:off x="838200" y="1825625"/>
            <a:ext cx="10204938" cy="4351338"/>
          </a:xfrm>
        </p:spPr>
        <p:txBody>
          <a:bodyPr/>
          <a:lstStyle/>
          <a:p>
            <a:r>
              <a:rPr lang="en-US">
                <a:latin typeface="Arial" panose="020B0604020202020204" pitchFamily="34" charset="0"/>
                <a:cs typeface="Arial" panose="020B0604020202020204" pitchFamily="34" charset="0"/>
              </a:rPr>
              <a:t>The Infrastructure Investment and Jobs Act (2021) amended Outer Continental Shelf Lands Act (OCSLA), authorizing DOI to administer leases, easement, and rights-of-way on the Outer Continental Shelf that “provide for, support, or are directly related to the injection of a carbon dioxide stream into sub-seabed geologic formations for the purpose of long-term carbon sequestration.” </a:t>
            </a:r>
          </a:p>
          <a:p>
            <a:r>
              <a:rPr lang="en-US">
                <a:latin typeface="Arial" panose="020B0604020202020204" pitchFamily="34" charset="0"/>
                <a:cs typeface="Arial" panose="020B0604020202020204" pitchFamily="34" charset="0"/>
              </a:rPr>
              <a:t>The law also requires DOI to promulgate regulations to carry out the OCSLA amendments.</a:t>
            </a:r>
          </a:p>
          <a:p>
            <a:endParaRPr lang="en-US"/>
          </a:p>
        </p:txBody>
      </p:sp>
      <p:sp>
        <p:nvSpPr>
          <p:cNvPr id="4" name="Slide Number Placeholder 3">
            <a:extLst>
              <a:ext uri="{FF2B5EF4-FFF2-40B4-BE49-F238E27FC236}">
                <a16:creationId xmlns:a16="http://schemas.microsoft.com/office/drawing/2014/main" id="{D4004D05-9C9C-6805-3F51-3D41442B9363}"/>
              </a:ext>
            </a:extLst>
          </p:cNvPr>
          <p:cNvSpPr>
            <a:spLocks noGrp="1"/>
          </p:cNvSpPr>
          <p:nvPr>
            <p:ph type="sldNum" sz="quarter" idx="12"/>
          </p:nvPr>
        </p:nvSpPr>
        <p:spPr/>
        <p:txBody>
          <a:bodyPr/>
          <a:lstStyle/>
          <a:p>
            <a:fld id="{2E2BD219-DB46-47F4-BD9B-9ADE2CE2B455}" type="slidenum">
              <a:rPr lang="en-US" smtClean="0"/>
              <a:t>16</a:t>
            </a:fld>
            <a:endParaRPr lang="en-US"/>
          </a:p>
        </p:txBody>
      </p:sp>
    </p:spTree>
    <p:extLst>
      <p:ext uri="{BB962C8B-B14F-4D97-AF65-F5344CB8AC3E}">
        <p14:creationId xmlns:p14="http://schemas.microsoft.com/office/powerpoint/2010/main" val="249458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76EB-1D1B-88C9-FA18-06FA6DAFA4FD}"/>
              </a:ext>
            </a:extLst>
          </p:cNvPr>
          <p:cNvSpPr>
            <a:spLocks noGrp="1"/>
          </p:cNvSpPr>
          <p:nvPr>
            <p:ph type="title"/>
          </p:nvPr>
        </p:nvSpPr>
        <p:spPr/>
        <p:txBody>
          <a:bodyPr/>
          <a:lstStyle/>
          <a:p>
            <a:r>
              <a:rPr lang="en-US"/>
              <a:t>Rulemaking Overview</a:t>
            </a:r>
          </a:p>
        </p:txBody>
      </p:sp>
      <p:sp>
        <p:nvSpPr>
          <p:cNvPr id="3" name="Content Placeholder 2">
            <a:extLst>
              <a:ext uri="{FF2B5EF4-FFF2-40B4-BE49-F238E27FC236}">
                <a16:creationId xmlns:a16="http://schemas.microsoft.com/office/drawing/2014/main" id="{C045665A-43E1-6DFF-874D-FBA1901448B8}"/>
              </a:ext>
            </a:extLst>
          </p:cNvPr>
          <p:cNvSpPr>
            <a:spLocks noGrp="1"/>
          </p:cNvSpPr>
          <p:nvPr>
            <p:ph idx="1"/>
          </p:nvPr>
        </p:nvSpPr>
        <p:spPr/>
        <p:txBody>
          <a:bodyPr vert="horz" lIns="91440" tIns="45720" rIns="91440" bIns="45720" rtlCol="0" anchor="t">
            <a:normAutofit fontScale="92500" lnSpcReduction="20000"/>
          </a:bodyPr>
          <a:lstStyle/>
          <a:p>
            <a:r>
              <a:rPr lang="en-US">
                <a:latin typeface="Arial"/>
                <a:cs typeface="Arial"/>
              </a:rPr>
              <a:t>Joint Rulemaking</a:t>
            </a:r>
          </a:p>
          <a:p>
            <a:pPr lvl="1"/>
            <a:r>
              <a:rPr lang="en-US">
                <a:latin typeface="Arial"/>
                <a:cs typeface="Arial"/>
              </a:rPr>
              <a:t>Bureau of Safety and Environmental Enforcement (BSEE)</a:t>
            </a:r>
          </a:p>
          <a:p>
            <a:pPr lvl="1"/>
            <a:r>
              <a:rPr lang="en-US">
                <a:latin typeface="Arial"/>
                <a:cs typeface="Arial"/>
              </a:rPr>
              <a:t>Bureau of Ocean Energy Management (BOEM)</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r>
              <a:rPr lang="en-US">
                <a:latin typeface="Arial"/>
                <a:cs typeface="Arial"/>
              </a:rPr>
              <a:t>Rulemaking Scope/Goal – Ensure the transportation and sequestration of CO2 on the OCS is performed in a safe and environmentally responsible manner.</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r>
              <a:rPr lang="en-US">
                <a:latin typeface="Arial"/>
                <a:cs typeface="Arial"/>
              </a:rPr>
              <a:t>Extensive Outreach on the Proposed Rule</a:t>
            </a:r>
          </a:p>
          <a:p>
            <a:pPr lvl="1"/>
            <a:r>
              <a:rPr lang="en-US">
                <a:latin typeface="Arial"/>
                <a:cs typeface="Arial"/>
              </a:rPr>
              <a:t>Industry, Domestic/International Regulators, Academia, NGOs, Tribes</a:t>
            </a:r>
            <a:endParaRPr lang="en-US">
              <a:latin typeface="Arial" panose="020B0604020202020204" pitchFamily="34" charset="0"/>
              <a:cs typeface="Arial" panose="020B0604020202020204" pitchFamily="34" charset="0"/>
            </a:endParaRPr>
          </a:p>
          <a:p>
            <a:r>
              <a:rPr lang="en-US">
                <a:latin typeface="Arial"/>
                <a:cs typeface="Arial"/>
              </a:rPr>
              <a:t>BSEE is evaluating existing CS-specific industry standards, CS programs and frameworks, and BSEE regulations for utilization and augmentation to CO2 operations on the OCS. </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26A9AE-37BF-BDEF-8A70-3570E742CDCB}"/>
              </a:ext>
            </a:extLst>
          </p:cNvPr>
          <p:cNvSpPr>
            <a:spLocks noGrp="1"/>
          </p:cNvSpPr>
          <p:nvPr>
            <p:ph type="sldNum" sz="quarter" idx="12"/>
          </p:nvPr>
        </p:nvSpPr>
        <p:spPr/>
        <p:txBody>
          <a:bodyPr/>
          <a:lstStyle/>
          <a:p>
            <a:fld id="{2E2BD219-DB46-47F4-BD9B-9ADE2CE2B455}" type="slidenum">
              <a:rPr lang="en-US" smtClean="0"/>
              <a:t>17</a:t>
            </a:fld>
            <a:endParaRPr lang="en-US"/>
          </a:p>
        </p:txBody>
      </p:sp>
    </p:spTree>
    <p:extLst>
      <p:ext uri="{BB962C8B-B14F-4D97-AF65-F5344CB8AC3E}">
        <p14:creationId xmlns:p14="http://schemas.microsoft.com/office/powerpoint/2010/main" val="367124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106B-AC19-C28F-8DA8-1A007526A5EC}"/>
              </a:ext>
            </a:extLst>
          </p:cNvPr>
          <p:cNvSpPr>
            <a:spLocks noGrp="1"/>
          </p:cNvSpPr>
          <p:nvPr>
            <p:ph type="title"/>
          </p:nvPr>
        </p:nvSpPr>
        <p:spPr/>
        <p:txBody>
          <a:bodyPr/>
          <a:lstStyle/>
          <a:p>
            <a:r>
              <a:rPr lang="en-US"/>
              <a:t>Rulemaking overview (cont.)</a:t>
            </a:r>
          </a:p>
        </p:txBody>
      </p:sp>
      <p:sp>
        <p:nvSpPr>
          <p:cNvPr id="3" name="Content Placeholder 2">
            <a:extLst>
              <a:ext uri="{FF2B5EF4-FFF2-40B4-BE49-F238E27FC236}">
                <a16:creationId xmlns:a16="http://schemas.microsoft.com/office/drawing/2014/main" id="{442A6FF5-C375-B4AE-A8E9-BD7255166BD6}"/>
              </a:ext>
            </a:extLst>
          </p:cNvPr>
          <p:cNvSpPr>
            <a:spLocks noGrp="1"/>
          </p:cNvSpPr>
          <p:nvPr>
            <p:ph idx="1"/>
          </p:nvPr>
        </p:nvSpPr>
        <p:spPr/>
        <p:txBody>
          <a:bodyPr>
            <a:normAutofit/>
          </a:bodyPr>
          <a:lstStyle/>
          <a:p>
            <a:r>
              <a:rPr lang="en-US">
                <a:latin typeface="Arial" panose="020B0604020202020204" pitchFamily="34" charset="0"/>
                <a:cs typeface="Arial" panose="020B0604020202020204" pitchFamily="34" charset="0"/>
              </a:rPr>
              <a:t>Legacy Well Qualification​</a:t>
            </a:r>
          </a:p>
          <a:p>
            <a:r>
              <a:rPr lang="en-US">
                <a:latin typeface="Arial" panose="020B0604020202020204" pitchFamily="34" charset="0"/>
                <a:cs typeface="Arial" panose="020B0604020202020204" pitchFamily="34" charset="0"/>
              </a:rPr>
              <a:t>Facility and Infrastructure Design and Installation​</a:t>
            </a:r>
          </a:p>
          <a:p>
            <a:pPr lvl="1"/>
            <a:r>
              <a:rPr lang="en-US">
                <a:latin typeface="Arial" panose="020B0604020202020204" pitchFamily="34" charset="0"/>
                <a:cs typeface="Arial" panose="020B0604020202020204" pitchFamily="34" charset="0"/>
              </a:rPr>
              <a:t>wells, pipelines, platforms, etc.​</a:t>
            </a:r>
          </a:p>
          <a:p>
            <a:r>
              <a:rPr lang="en-US">
                <a:latin typeface="Arial" panose="020B0604020202020204" pitchFamily="34" charset="0"/>
                <a:cs typeface="Arial" panose="020B0604020202020204" pitchFamily="34" charset="0"/>
              </a:rPr>
              <a:t>Injection/Monitoring Well Requirements​</a:t>
            </a:r>
          </a:p>
          <a:p>
            <a:r>
              <a:rPr lang="en-US">
                <a:latin typeface="Arial" panose="020B0604020202020204" pitchFamily="34" charset="0"/>
                <a:cs typeface="Arial" panose="020B0604020202020204" pitchFamily="34" charset="0"/>
              </a:rPr>
              <a:t>Risk Assessment, Evaluation, Mitigation, and Monitoring ​</a:t>
            </a:r>
          </a:p>
          <a:p>
            <a:r>
              <a:rPr lang="en-US">
                <a:latin typeface="Arial" panose="020B0604020202020204" pitchFamily="34" charset="0"/>
                <a:cs typeface="Arial" panose="020B0604020202020204" pitchFamily="34" charset="0"/>
              </a:rPr>
              <a:t>Decommissioning/Site-Closure</a:t>
            </a:r>
          </a:p>
        </p:txBody>
      </p:sp>
      <p:sp>
        <p:nvSpPr>
          <p:cNvPr id="4" name="Slide Number Placeholder 3">
            <a:extLst>
              <a:ext uri="{FF2B5EF4-FFF2-40B4-BE49-F238E27FC236}">
                <a16:creationId xmlns:a16="http://schemas.microsoft.com/office/drawing/2014/main" id="{FE28235F-836A-BA62-D09F-E8CE1825FD88}"/>
              </a:ext>
            </a:extLst>
          </p:cNvPr>
          <p:cNvSpPr>
            <a:spLocks noGrp="1"/>
          </p:cNvSpPr>
          <p:nvPr>
            <p:ph type="sldNum" sz="quarter" idx="12"/>
          </p:nvPr>
        </p:nvSpPr>
        <p:spPr/>
        <p:txBody>
          <a:bodyPr/>
          <a:lstStyle/>
          <a:p>
            <a:fld id="{2E2BD219-DB46-47F4-BD9B-9ADE2CE2B455}" type="slidenum">
              <a:rPr lang="en-US" smtClean="0"/>
              <a:t>18</a:t>
            </a:fld>
            <a:endParaRPr lang="en-US"/>
          </a:p>
        </p:txBody>
      </p:sp>
    </p:spTree>
    <p:extLst>
      <p:ext uri="{BB962C8B-B14F-4D97-AF65-F5344CB8AC3E}">
        <p14:creationId xmlns:p14="http://schemas.microsoft.com/office/powerpoint/2010/main" val="303848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0718-DB28-537D-EFD5-36A90B96BFDF}"/>
              </a:ext>
            </a:extLst>
          </p:cNvPr>
          <p:cNvSpPr>
            <a:spLocks noGrp="1"/>
          </p:cNvSpPr>
          <p:nvPr>
            <p:ph type="title"/>
          </p:nvPr>
        </p:nvSpPr>
        <p:spPr/>
        <p:txBody>
          <a:bodyPr/>
          <a:lstStyle/>
          <a:p>
            <a:r>
              <a:rPr lang="en-US"/>
              <a:t>Overview of the Carbon Sequestration program				</a:t>
            </a:r>
          </a:p>
        </p:txBody>
      </p:sp>
      <p:sp>
        <p:nvSpPr>
          <p:cNvPr id="3" name="Content Placeholder 2">
            <a:extLst>
              <a:ext uri="{FF2B5EF4-FFF2-40B4-BE49-F238E27FC236}">
                <a16:creationId xmlns:a16="http://schemas.microsoft.com/office/drawing/2014/main" id="{E127DB33-701B-2B88-807F-4277A44B2AB1}"/>
              </a:ext>
            </a:extLst>
          </p:cNvPr>
          <p:cNvSpPr>
            <a:spLocks noGrp="1"/>
          </p:cNvSpPr>
          <p:nvPr>
            <p:ph idx="1"/>
          </p:nvPr>
        </p:nvSpPr>
        <p:spPr>
          <a:xfrm>
            <a:off x="838200" y="1571946"/>
            <a:ext cx="10110746" cy="4920929"/>
          </a:xfrm>
        </p:spPr>
        <p:txBody>
          <a:bodyPr>
            <a:normAutofit fontScale="92500" lnSpcReduction="10000"/>
          </a:bodyPr>
          <a:lstStyle/>
          <a:p>
            <a:r>
              <a:rPr lang="en-US">
                <a:latin typeface="Arial" panose="020B0604020202020204" pitchFamily="34" charset="0"/>
                <a:cs typeface="Arial" panose="020B0604020202020204" pitchFamily="34" charset="0"/>
              </a:rPr>
              <a:t>(BOEM) Lease approval and issuance: Lease process, site assessment, Site Characterization Plan, and Injection Operations Plan (consultation with BSEE for legacy wells and infrastructure)</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(BSEE) Lease activities : </a:t>
            </a:r>
          </a:p>
          <a:p>
            <a:pPr lvl="1"/>
            <a:r>
              <a:rPr lang="en-US">
                <a:latin typeface="Arial" panose="020B0604020202020204" pitchFamily="34" charset="0"/>
                <a:cs typeface="Arial" panose="020B0604020202020204" pitchFamily="34" charset="0"/>
              </a:rPr>
              <a:t>Carbon Sequestration Operations Plan (CSOP),​</a:t>
            </a:r>
          </a:p>
          <a:p>
            <a:pPr lvl="1"/>
            <a:r>
              <a:rPr lang="en-US">
                <a:latin typeface="Arial" panose="020B0604020202020204" pitchFamily="34" charset="0"/>
                <a:cs typeface="Arial" panose="020B0604020202020204" pitchFamily="34" charset="0"/>
              </a:rPr>
              <a:t>Well Permitting (Applications for Permit to Drill and Applications for Permit to Modify),​</a:t>
            </a:r>
          </a:p>
          <a:p>
            <a:pPr lvl="1"/>
            <a:r>
              <a:rPr lang="en-US">
                <a:latin typeface="Arial" panose="020B0604020202020204" pitchFamily="34" charset="0"/>
                <a:cs typeface="Arial" panose="020B0604020202020204" pitchFamily="34" charset="0"/>
              </a:rPr>
              <a:t>Pipeline/Platform/Facility/Measurement Permitting, ​</a:t>
            </a:r>
          </a:p>
          <a:p>
            <a:pPr lvl="1"/>
            <a:r>
              <a:rPr lang="en-US">
                <a:latin typeface="Arial" panose="020B0604020202020204" pitchFamily="34" charset="0"/>
                <a:cs typeface="Arial" panose="020B0604020202020204" pitchFamily="34" charset="0"/>
              </a:rPr>
              <a:t>Safety and Environmental Management Systems, and</a:t>
            </a:r>
          </a:p>
          <a:p>
            <a:pPr lvl="1"/>
            <a:r>
              <a:rPr lang="en-US">
                <a:latin typeface="Arial" panose="020B0604020202020204" pitchFamily="34" charset="0"/>
                <a:cs typeface="Arial" panose="020B0604020202020204" pitchFamily="34" charset="0"/>
              </a:rPr>
              <a:t>Injection operations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(BOEM/BSEE) Plume modeling/monitoring, site closure, and decommissioning</a:t>
            </a:r>
            <a:r>
              <a:rPr lang="en-US"/>
              <a:t>.</a:t>
            </a:r>
          </a:p>
        </p:txBody>
      </p:sp>
      <p:sp>
        <p:nvSpPr>
          <p:cNvPr id="4" name="Slide Number Placeholder 3">
            <a:extLst>
              <a:ext uri="{FF2B5EF4-FFF2-40B4-BE49-F238E27FC236}">
                <a16:creationId xmlns:a16="http://schemas.microsoft.com/office/drawing/2014/main" id="{A147B0DB-70F7-6E59-0B40-C7F2B69B2DA9}"/>
              </a:ext>
            </a:extLst>
          </p:cNvPr>
          <p:cNvSpPr>
            <a:spLocks noGrp="1"/>
          </p:cNvSpPr>
          <p:nvPr>
            <p:ph type="sldNum" sz="quarter" idx="12"/>
          </p:nvPr>
        </p:nvSpPr>
        <p:spPr/>
        <p:txBody>
          <a:bodyPr/>
          <a:lstStyle/>
          <a:p>
            <a:fld id="{2E2BD219-DB46-47F4-BD9B-9ADE2CE2B455}" type="slidenum">
              <a:rPr lang="en-US" smtClean="0"/>
              <a:t>19</a:t>
            </a:fld>
            <a:endParaRPr lang="en-US"/>
          </a:p>
        </p:txBody>
      </p:sp>
    </p:spTree>
    <p:extLst>
      <p:ext uri="{BB962C8B-B14F-4D97-AF65-F5344CB8AC3E}">
        <p14:creationId xmlns:p14="http://schemas.microsoft.com/office/powerpoint/2010/main" val="265641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623F-2605-A013-1F18-D7D85776DB83}"/>
              </a:ext>
            </a:extLst>
          </p:cNvPr>
          <p:cNvSpPr>
            <a:spLocks noGrp="1"/>
          </p:cNvSpPr>
          <p:nvPr>
            <p:ph type="title"/>
          </p:nvPr>
        </p:nvSpPr>
        <p:spPr>
          <a:xfrm>
            <a:off x="838200" y="848010"/>
            <a:ext cx="9595961" cy="1325563"/>
          </a:xfrm>
        </p:spPr>
        <p:txBody>
          <a:bodyPr/>
          <a:lstStyle/>
          <a:p>
            <a:r>
              <a:rPr lang="en-US" sz="4400">
                <a:solidFill>
                  <a:srgbClr val="12498A"/>
                </a:solidFill>
                <a:ea typeface="Calibri" panose="020F0502020204030204" pitchFamily="34" charset="0"/>
              </a:rPr>
              <a:t>Welcome</a:t>
            </a:r>
            <a:br>
              <a:rPr lang="en-US" sz="4400">
                <a:solidFill>
                  <a:srgbClr val="000000"/>
                </a:solidFill>
                <a:ea typeface="Calibri" panose="020F0502020204030204" pitchFamily="34" charset="0"/>
              </a:rPr>
            </a:br>
            <a:endParaRPr lang="en-US"/>
          </a:p>
        </p:txBody>
      </p:sp>
      <p:sp>
        <p:nvSpPr>
          <p:cNvPr id="3" name="Slide Number Placeholder 2">
            <a:extLst>
              <a:ext uri="{FF2B5EF4-FFF2-40B4-BE49-F238E27FC236}">
                <a16:creationId xmlns:a16="http://schemas.microsoft.com/office/drawing/2014/main" id="{459AA224-1F57-3542-7526-13D69F8D79D4}"/>
              </a:ext>
            </a:extLst>
          </p:cNvPr>
          <p:cNvSpPr>
            <a:spLocks noGrp="1"/>
          </p:cNvSpPr>
          <p:nvPr>
            <p:ph type="sldNum" sz="quarter" idx="12"/>
          </p:nvPr>
        </p:nvSpPr>
        <p:spPr/>
        <p:txBody>
          <a:bodyPr/>
          <a:lstStyle/>
          <a:p>
            <a:fld id="{2E2BD219-DB46-47F4-BD9B-9ADE2CE2B455}" type="slidenum">
              <a:rPr lang="en-US" smtClean="0"/>
              <a:t>2</a:t>
            </a:fld>
            <a:endParaRPr lang="en-US"/>
          </a:p>
        </p:txBody>
      </p:sp>
      <p:sp>
        <p:nvSpPr>
          <p:cNvPr id="5" name="TextBox 4">
            <a:extLst>
              <a:ext uri="{FF2B5EF4-FFF2-40B4-BE49-F238E27FC236}">
                <a16:creationId xmlns:a16="http://schemas.microsoft.com/office/drawing/2014/main" id="{2016C210-2008-3E67-8B45-10CD38FB073D}"/>
              </a:ext>
            </a:extLst>
          </p:cNvPr>
          <p:cNvSpPr txBox="1"/>
          <p:nvPr/>
        </p:nvSpPr>
        <p:spPr>
          <a:xfrm>
            <a:off x="462851" y="2173573"/>
            <a:ext cx="10346658" cy="2263120"/>
          </a:xfrm>
          <a:prstGeom prst="rect">
            <a:avLst/>
          </a:prstGeom>
          <a:noFill/>
        </p:spPr>
        <p:txBody>
          <a:bodyPr wrap="square" lIns="91440" tIns="45720" rIns="91440" bIns="45720" anchor="t">
            <a:spAutoFit/>
          </a:bodyPr>
          <a:lstStyle/>
          <a:p>
            <a:pPr lvl="1">
              <a:lnSpc>
                <a:spcPct val="115000"/>
              </a:lnSpc>
              <a:spcAft>
                <a:spcPts val="600"/>
              </a:spcAft>
            </a:pPr>
            <a:r>
              <a:rPr lang="en-US" sz="2800">
                <a:latin typeface="Arial"/>
                <a:ea typeface="+mn-lt"/>
                <a:cs typeface="+mn-lt"/>
              </a:rPr>
              <a:t>Introduction of Facilitator</a:t>
            </a:r>
            <a:endParaRPr lang="en-US" sz="2800">
              <a:latin typeface="Arial"/>
            </a:endParaRPr>
          </a:p>
          <a:p>
            <a:pPr lvl="1">
              <a:lnSpc>
                <a:spcPct val="115000"/>
              </a:lnSpc>
              <a:spcAft>
                <a:spcPts val="600"/>
              </a:spcAf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Meeting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Logistics </a:t>
            </a:r>
          </a:p>
          <a:p>
            <a:pPr lvl="1">
              <a:lnSpc>
                <a:spcPct val="114999"/>
              </a:lnSpc>
              <a:spcAft>
                <a:spcPts val="600"/>
              </a:spcAft>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Agenda</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 Review</a:t>
            </a:r>
            <a:endParaRPr lang="en-US" sz="2800">
              <a:latin typeface="Arial" panose="020B0604020202020204" pitchFamily="34" charset="0"/>
              <a:cs typeface="Arial" panose="020B0604020202020204" pitchFamily="34" charset="0"/>
            </a:endParaRPr>
          </a:p>
          <a:p>
            <a:pPr lvl="1">
              <a:lnSpc>
                <a:spcPct val="115000"/>
              </a:lnSpc>
              <a:spcBef>
                <a:spcPts val="0"/>
              </a:spcBef>
              <a:spcAft>
                <a:spcPts val="600"/>
              </a:spcAf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Opportunities for Input and Q</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uestions</a:t>
            </a:r>
          </a:p>
        </p:txBody>
      </p:sp>
    </p:spTree>
    <p:extLst>
      <p:ext uri="{BB962C8B-B14F-4D97-AF65-F5344CB8AC3E}">
        <p14:creationId xmlns:p14="http://schemas.microsoft.com/office/powerpoint/2010/main" val="75236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2634-67D1-7521-8DEA-EF7AFF5F4509}"/>
              </a:ext>
            </a:extLst>
          </p:cNvPr>
          <p:cNvSpPr>
            <a:spLocks noGrp="1"/>
          </p:cNvSpPr>
          <p:nvPr>
            <p:ph type="title"/>
          </p:nvPr>
        </p:nvSpPr>
        <p:spPr>
          <a:xfrm>
            <a:off x="839788" y="1409543"/>
            <a:ext cx="10515600" cy="1325563"/>
          </a:xfrm>
        </p:spPr>
        <p:txBody>
          <a:bodyPr>
            <a:normAutofit fontScale="90000"/>
          </a:bodyPr>
          <a:lstStyle/>
          <a:p>
            <a:r>
              <a:rPr lang="en-US"/>
              <a:t>Carbon Sequestration Proposed Rule</a:t>
            </a: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C5283DD4-212F-21C7-40D8-90C91F403363}"/>
              </a:ext>
            </a:extLst>
          </p:cNvPr>
          <p:cNvSpPr>
            <a:spLocks noGrp="1"/>
          </p:cNvSpPr>
          <p:nvPr>
            <p:ph type="body" idx="1"/>
          </p:nvPr>
        </p:nvSpPr>
        <p:spPr>
          <a:xfrm>
            <a:off x="1489753" y="2440820"/>
            <a:ext cx="7549313" cy="823912"/>
          </a:xfrm>
        </p:spPr>
        <p:txBody>
          <a:bodyPr>
            <a:noAutofit/>
          </a:bodyPr>
          <a:lstStyle/>
          <a:p>
            <a:r>
              <a:rPr lang="en-US" sz="3600" b="0"/>
              <a:t>Tribal Discussion for Carbon Sequestration</a:t>
            </a:r>
          </a:p>
        </p:txBody>
      </p:sp>
      <p:sp>
        <p:nvSpPr>
          <p:cNvPr id="5" name="Slide Number Placeholder 4">
            <a:extLst>
              <a:ext uri="{FF2B5EF4-FFF2-40B4-BE49-F238E27FC236}">
                <a16:creationId xmlns:a16="http://schemas.microsoft.com/office/drawing/2014/main" id="{5DAB23B4-6717-42DD-7025-FA62911D5FC5}"/>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20</a:t>
            </a:fld>
            <a:endParaRPr lang="en-US"/>
          </a:p>
        </p:txBody>
      </p:sp>
    </p:spTree>
    <p:extLst>
      <p:ext uri="{BB962C8B-B14F-4D97-AF65-F5344CB8AC3E}">
        <p14:creationId xmlns:p14="http://schemas.microsoft.com/office/powerpoint/2010/main" val="1023552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outdoor, nature, sunset&#10;&#10;Description automatically generated">
            <a:extLst>
              <a:ext uri="{FF2B5EF4-FFF2-40B4-BE49-F238E27FC236}">
                <a16:creationId xmlns:a16="http://schemas.microsoft.com/office/drawing/2014/main" id="{49C93BAA-F331-AC4F-2A2E-E7FE6A81F53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0024" b="-10024"/>
          <a:stretch/>
        </p:blipFill>
        <p:spPr>
          <a:xfrm>
            <a:off x="1323976" y="1285708"/>
            <a:ext cx="6841453" cy="4685778"/>
          </a:xfrm>
          <a:prstGeom prst="rect">
            <a:avLst/>
          </a:prstGeom>
          <a:noFill/>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DDA52123-39AA-4730-B745-716F17FC8016}"/>
              </a:ext>
            </a:extLst>
          </p:cNvPr>
          <p:cNvSpPr>
            <a:spLocks noGrp="1"/>
          </p:cNvSpPr>
          <p:nvPr>
            <p:ph type="ctrTitle"/>
          </p:nvPr>
        </p:nvSpPr>
        <p:spPr>
          <a:xfrm>
            <a:off x="1444746" y="65821"/>
            <a:ext cx="7425053" cy="1219887"/>
          </a:xfrm>
        </p:spPr>
        <p:txBody>
          <a:bodyPr>
            <a:normAutofit/>
          </a:bodyPr>
          <a:lstStyle/>
          <a:p>
            <a:br>
              <a:rPr lang="en-US" sz="3600">
                <a:solidFill>
                  <a:schemeClr val="accent1"/>
                </a:solidFill>
                <a:latin typeface="Perpetua Titling MT"/>
              </a:rPr>
            </a:br>
            <a:r>
              <a:rPr lang="en-US" sz="3600">
                <a:solidFill>
                  <a:schemeClr val="accent1">
                    <a:lumMod val="75000"/>
                  </a:schemeClr>
                </a:solidFill>
                <a:latin typeface="Perpetua Titling MT"/>
              </a:rPr>
              <a:t>Update to Oil Spill Response Plan Regulations for offshore facilities</a:t>
            </a:r>
          </a:p>
        </p:txBody>
      </p:sp>
      <p:sp>
        <p:nvSpPr>
          <p:cNvPr id="3" name="Subtitle 2">
            <a:extLst>
              <a:ext uri="{FF2B5EF4-FFF2-40B4-BE49-F238E27FC236}">
                <a16:creationId xmlns:a16="http://schemas.microsoft.com/office/drawing/2014/main" id="{99CB3364-607C-41A2-A468-C8B3300CD0CE}"/>
              </a:ext>
            </a:extLst>
          </p:cNvPr>
          <p:cNvSpPr>
            <a:spLocks noGrp="1"/>
          </p:cNvSpPr>
          <p:nvPr>
            <p:ph type="subTitle" idx="1"/>
          </p:nvPr>
        </p:nvSpPr>
        <p:spPr>
          <a:xfrm>
            <a:off x="1873075" y="3902070"/>
            <a:ext cx="5743254" cy="1219887"/>
          </a:xfrm>
        </p:spPr>
        <p:txBody>
          <a:bodyPr vert="horz" lIns="91440" tIns="45720" rIns="91440" bIns="45720" rtlCol="0" anchor="t">
            <a:noAutofit/>
          </a:bodyPr>
          <a:lstStyle/>
          <a:p>
            <a:pPr algn="ctr">
              <a:lnSpc>
                <a:spcPct val="100000"/>
              </a:lnSpc>
              <a:spcBef>
                <a:spcPts val="600"/>
              </a:spcBef>
            </a:pPr>
            <a:r>
              <a:rPr lang="en-US" sz="2800">
                <a:solidFill>
                  <a:schemeClr val="bg1"/>
                </a:solidFill>
              </a:rPr>
              <a:t>John Caplis</a:t>
            </a:r>
          </a:p>
          <a:p>
            <a:pPr algn="ctr">
              <a:lnSpc>
                <a:spcPct val="100000"/>
              </a:lnSpc>
              <a:spcBef>
                <a:spcPts val="600"/>
              </a:spcBef>
            </a:pPr>
            <a:r>
              <a:rPr lang="en-US" sz="2800">
                <a:solidFill>
                  <a:schemeClr val="bg1"/>
                </a:solidFill>
              </a:rPr>
              <a:t>Senior Environmental Protection Specialist</a:t>
            </a:r>
          </a:p>
          <a:p>
            <a:pPr algn="ctr">
              <a:lnSpc>
                <a:spcPct val="100000"/>
              </a:lnSpc>
              <a:spcBef>
                <a:spcPts val="600"/>
              </a:spcBef>
            </a:pPr>
            <a:r>
              <a:rPr lang="en-US" sz="2800">
                <a:solidFill>
                  <a:schemeClr val="bg1"/>
                </a:solidFill>
              </a:rPr>
              <a:t>Oil Spill Preparedness Division</a:t>
            </a:r>
          </a:p>
        </p:txBody>
      </p:sp>
      <p:sp>
        <p:nvSpPr>
          <p:cNvPr id="4" name="Footer Placeholder 3">
            <a:extLst>
              <a:ext uri="{FF2B5EF4-FFF2-40B4-BE49-F238E27FC236}">
                <a16:creationId xmlns:a16="http://schemas.microsoft.com/office/drawing/2014/main" id="{43C24BE7-27B4-4B27-96DC-0D68CCB3BDB6}"/>
              </a:ext>
            </a:extLst>
          </p:cNvPr>
          <p:cNvSpPr>
            <a:spLocks noGrp="1"/>
          </p:cNvSpPr>
          <p:nvPr>
            <p:ph type="ftr" sz="quarter" idx="11"/>
          </p:nvPr>
        </p:nvSpPr>
        <p:spPr>
          <a:xfrm>
            <a:off x="1109979" y="5794315"/>
            <a:ext cx="7639050" cy="886514"/>
          </a:xfrm>
        </p:spPr>
        <p:txBody>
          <a:bodyPr/>
          <a:lstStyle/>
          <a:p>
            <a:r>
              <a:rPr lang="en-US" sz="3200" i="0">
                <a:solidFill>
                  <a:schemeClr val="accent1">
                    <a:lumMod val="75000"/>
                  </a:schemeClr>
                </a:solidFill>
              </a:rPr>
              <a:t>Bureau of Safety and Environmental Enforcement</a:t>
            </a:r>
          </a:p>
          <a:p>
            <a:r>
              <a:rPr lang="en-US" sz="1800">
                <a:solidFill>
                  <a:schemeClr val="accent1">
                    <a:lumMod val="75000"/>
                  </a:schemeClr>
                </a:solidFill>
              </a:rPr>
              <a:t>Promoting Safety, Protecting the Environment and Conserving Offshore Resources</a:t>
            </a:r>
          </a:p>
        </p:txBody>
      </p:sp>
      <p:sp>
        <p:nvSpPr>
          <p:cNvPr id="5" name="Slide Number Placeholder 4">
            <a:extLst>
              <a:ext uri="{FF2B5EF4-FFF2-40B4-BE49-F238E27FC236}">
                <a16:creationId xmlns:a16="http://schemas.microsoft.com/office/drawing/2014/main" id="{B216A218-69D3-4AB9-8468-17359D82B950}"/>
              </a:ext>
            </a:extLst>
          </p:cNvPr>
          <p:cNvSpPr>
            <a:spLocks noGrp="1"/>
          </p:cNvSpPr>
          <p:nvPr>
            <p:ph type="sldNum" sz="quarter" idx="12"/>
          </p:nvPr>
        </p:nvSpPr>
        <p:spPr/>
        <p:txBody>
          <a:bodyPr/>
          <a:lstStyle/>
          <a:p>
            <a:fld id="{2E2BD219-DB46-47F4-BD9B-9ADE2CE2B455}" type="slidenum">
              <a:rPr lang="en-US" smtClean="0"/>
              <a:t>21</a:t>
            </a:fld>
            <a:endParaRPr lang="en-US"/>
          </a:p>
        </p:txBody>
      </p:sp>
    </p:spTree>
    <p:extLst>
      <p:ext uri="{BB962C8B-B14F-4D97-AF65-F5344CB8AC3E}">
        <p14:creationId xmlns:p14="http://schemas.microsoft.com/office/powerpoint/2010/main" val="126599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638F5-B77A-851E-68CF-1773F81C6577}"/>
              </a:ext>
            </a:extLst>
          </p:cNvPr>
          <p:cNvSpPr>
            <a:spLocks noGrp="1"/>
          </p:cNvSpPr>
          <p:nvPr>
            <p:ph type="title"/>
          </p:nvPr>
        </p:nvSpPr>
        <p:spPr>
          <a:xfrm>
            <a:off x="1029268" y="592478"/>
            <a:ext cx="10515600" cy="605636"/>
          </a:xfrm>
        </p:spPr>
        <p:txBody>
          <a:bodyPr/>
          <a:lstStyle/>
          <a:p>
            <a:r>
              <a:rPr lang="en-US"/>
              <a:t>Relationship Between Oil Spill Plans</a:t>
            </a:r>
          </a:p>
        </p:txBody>
      </p:sp>
      <p:sp>
        <p:nvSpPr>
          <p:cNvPr id="4" name="Slide Number Placeholder 3">
            <a:extLst>
              <a:ext uri="{FF2B5EF4-FFF2-40B4-BE49-F238E27FC236}">
                <a16:creationId xmlns:a16="http://schemas.microsoft.com/office/drawing/2014/main" id="{C91C1451-94D2-9962-C2CA-2FCC1CFAA438}"/>
              </a:ext>
            </a:extLst>
          </p:cNvPr>
          <p:cNvSpPr>
            <a:spLocks noGrp="1"/>
          </p:cNvSpPr>
          <p:nvPr>
            <p:ph type="sldNum" sz="quarter" idx="12"/>
          </p:nvPr>
        </p:nvSpPr>
        <p:spPr/>
        <p:txBody>
          <a:bodyPr/>
          <a:lstStyle/>
          <a:p>
            <a:fld id="{2E2BD219-DB46-47F4-BD9B-9ADE2CE2B455}" type="slidenum">
              <a:rPr lang="en-US" smtClean="0"/>
              <a:t>22</a:t>
            </a:fld>
            <a:endParaRPr lang="en-US"/>
          </a:p>
        </p:txBody>
      </p:sp>
      <p:graphicFrame>
        <p:nvGraphicFramePr>
          <p:cNvPr id="5" name="Table 5">
            <a:extLst>
              <a:ext uri="{FF2B5EF4-FFF2-40B4-BE49-F238E27FC236}">
                <a16:creationId xmlns:a16="http://schemas.microsoft.com/office/drawing/2014/main" id="{1162D353-401E-460E-CDF8-C2AAF77B60C5}"/>
              </a:ext>
            </a:extLst>
          </p:cNvPr>
          <p:cNvGraphicFramePr>
            <a:graphicFrameLocks noGrp="1"/>
          </p:cNvGraphicFramePr>
          <p:nvPr/>
        </p:nvGraphicFramePr>
        <p:xfrm>
          <a:off x="978127" y="2002350"/>
          <a:ext cx="3295840" cy="4232139"/>
        </p:xfrm>
        <a:graphic>
          <a:graphicData uri="http://schemas.openxmlformats.org/drawingml/2006/table">
            <a:tbl>
              <a:tblPr firstRow="1" bandRow="1">
                <a:tableStyleId>{5C22544A-7EE6-4342-B048-85BDC9FD1C3A}</a:tableStyleId>
              </a:tblPr>
              <a:tblGrid>
                <a:gridCol w="3295840">
                  <a:extLst>
                    <a:ext uri="{9D8B030D-6E8A-4147-A177-3AD203B41FA5}">
                      <a16:colId xmlns:a16="http://schemas.microsoft.com/office/drawing/2014/main" val="927385894"/>
                    </a:ext>
                  </a:extLst>
                </a:gridCol>
              </a:tblGrid>
              <a:tr h="611406">
                <a:tc>
                  <a:txBody>
                    <a:bodyPr/>
                    <a:lstStyle/>
                    <a:p>
                      <a:pPr algn="ctr"/>
                      <a:r>
                        <a:rPr lang="en-US"/>
                        <a:t>Industry Oil Spill Response Plans</a:t>
                      </a:r>
                    </a:p>
                    <a:p>
                      <a:pPr algn="ctr"/>
                      <a:r>
                        <a:rPr lang="en-US"/>
                        <a:t>(OSRPs)</a:t>
                      </a:r>
                    </a:p>
                  </a:txBody>
                  <a:tcPr/>
                </a:tc>
                <a:extLst>
                  <a:ext uri="{0D108BD9-81ED-4DB2-BD59-A6C34878D82A}">
                    <a16:rowId xmlns:a16="http://schemas.microsoft.com/office/drawing/2014/main" val="1980033389"/>
                  </a:ext>
                </a:extLst>
              </a:tr>
              <a:tr h="1397499">
                <a:tc>
                  <a:txBody>
                    <a:bodyPr/>
                    <a:lstStyle/>
                    <a:p>
                      <a:r>
                        <a:rPr lang="en-US"/>
                        <a:t>Operator Response Organization</a:t>
                      </a:r>
                    </a:p>
                    <a:p>
                      <a:pPr marL="285750" indent="-285750">
                        <a:buFont typeface="Arial" panose="020B0604020202020204" pitchFamily="34" charset="0"/>
                        <a:buChar char="•"/>
                      </a:pPr>
                      <a:r>
                        <a:rPr lang="en-US"/>
                        <a:t>Qualified Individuals</a:t>
                      </a:r>
                    </a:p>
                    <a:p>
                      <a:pPr marL="285750" indent="-285750">
                        <a:buFont typeface="Arial" panose="020B0604020202020204" pitchFamily="34" charset="0"/>
                        <a:buChar char="•"/>
                      </a:pPr>
                      <a:r>
                        <a:rPr lang="en-US"/>
                        <a:t>Incident Management Team</a:t>
                      </a:r>
                    </a:p>
                    <a:p>
                      <a:pPr marL="285750" indent="-285750">
                        <a:buFont typeface="Arial" panose="020B0604020202020204" pitchFamily="34" charset="0"/>
                        <a:buChar char="•"/>
                      </a:pPr>
                      <a:r>
                        <a:rPr lang="en-US"/>
                        <a:t>Incident Command Posts</a:t>
                      </a:r>
                    </a:p>
                  </a:txBody>
                  <a:tcPr/>
                </a:tc>
                <a:extLst>
                  <a:ext uri="{0D108BD9-81ED-4DB2-BD59-A6C34878D82A}">
                    <a16:rowId xmlns:a16="http://schemas.microsoft.com/office/drawing/2014/main" val="2169175743"/>
                  </a:ext>
                </a:extLst>
              </a:tr>
              <a:tr h="611406">
                <a:tc>
                  <a:txBody>
                    <a:bodyPr/>
                    <a:lstStyle/>
                    <a:p>
                      <a:r>
                        <a:rPr lang="en-US"/>
                        <a:t>Worst Case Discharge Scenarios</a:t>
                      </a:r>
                    </a:p>
                    <a:p>
                      <a:pPr marL="285750" indent="-285750">
                        <a:buFont typeface="Arial" panose="020B0604020202020204" pitchFamily="34" charset="0"/>
                        <a:buChar char="•"/>
                      </a:pPr>
                      <a:r>
                        <a:rPr lang="en-US"/>
                        <a:t>Spill trajectory modeling</a:t>
                      </a:r>
                    </a:p>
                  </a:txBody>
                  <a:tcPr/>
                </a:tc>
                <a:extLst>
                  <a:ext uri="{0D108BD9-81ED-4DB2-BD59-A6C34878D82A}">
                    <a16:rowId xmlns:a16="http://schemas.microsoft.com/office/drawing/2014/main" val="2407928038"/>
                  </a:ext>
                </a:extLst>
              </a:tr>
              <a:tr h="611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Response Procedures </a:t>
                      </a:r>
                    </a:p>
                    <a:p>
                      <a:endParaRPr lang="en-US"/>
                    </a:p>
                  </a:txBody>
                  <a:tcPr/>
                </a:tc>
                <a:extLst>
                  <a:ext uri="{0D108BD9-81ED-4DB2-BD59-A6C34878D82A}">
                    <a16:rowId xmlns:a16="http://schemas.microsoft.com/office/drawing/2014/main" val="2274185679"/>
                  </a:ext>
                </a:extLst>
              </a:tr>
              <a:tr h="87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Contracted Oil Spill Equipment and Personnel</a:t>
                      </a:r>
                    </a:p>
                    <a:p>
                      <a:endParaRPr lang="en-US"/>
                    </a:p>
                  </a:txBody>
                  <a:tcPr/>
                </a:tc>
                <a:extLst>
                  <a:ext uri="{0D108BD9-81ED-4DB2-BD59-A6C34878D82A}">
                    <a16:rowId xmlns:a16="http://schemas.microsoft.com/office/drawing/2014/main" val="652999841"/>
                  </a:ext>
                </a:extLst>
              </a:tr>
            </a:tbl>
          </a:graphicData>
        </a:graphic>
      </p:graphicFrame>
      <p:graphicFrame>
        <p:nvGraphicFramePr>
          <p:cNvPr id="6" name="Table 6">
            <a:extLst>
              <a:ext uri="{FF2B5EF4-FFF2-40B4-BE49-F238E27FC236}">
                <a16:creationId xmlns:a16="http://schemas.microsoft.com/office/drawing/2014/main" id="{DFAD90B3-B6CD-CF0E-4657-F8AFBFF187FB}"/>
              </a:ext>
            </a:extLst>
          </p:cNvPr>
          <p:cNvGraphicFramePr>
            <a:graphicFrameLocks noGrp="1"/>
          </p:cNvGraphicFramePr>
          <p:nvPr/>
        </p:nvGraphicFramePr>
        <p:xfrm>
          <a:off x="6169745" y="2044382"/>
          <a:ext cx="4519612" cy="4437280"/>
        </p:xfrm>
        <a:graphic>
          <a:graphicData uri="http://schemas.openxmlformats.org/drawingml/2006/table">
            <a:tbl>
              <a:tblPr firstRow="1" bandRow="1">
                <a:tableStyleId>{5C22544A-7EE6-4342-B048-85BDC9FD1C3A}</a:tableStyleId>
              </a:tblPr>
              <a:tblGrid>
                <a:gridCol w="4519612">
                  <a:extLst>
                    <a:ext uri="{9D8B030D-6E8A-4147-A177-3AD203B41FA5}">
                      <a16:colId xmlns:a16="http://schemas.microsoft.com/office/drawing/2014/main" val="716725143"/>
                    </a:ext>
                  </a:extLst>
                </a:gridCol>
              </a:tblGrid>
              <a:tr h="726175">
                <a:tc>
                  <a:txBody>
                    <a:bodyPr/>
                    <a:lstStyle/>
                    <a:p>
                      <a:pPr algn="ctr"/>
                      <a:r>
                        <a:rPr lang="en-US"/>
                        <a:t>Area Contingency Plans</a:t>
                      </a:r>
                    </a:p>
                    <a:p>
                      <a:pPr algn="ctr"/>
                      <a:r>
                        <a:rPr lang="en-US"/>
                        <a:t>(ACPs)</a:t>
                      </a:r>
                    </a:p>
                  </a:txBody>
                  <a:tcPr/>
                </a:tc>
                <a:extLst>
                  <a:ext uri="{0D108BD9-81ED-4DB2-BD59-A6C34878D82A}">
                    <a16:rowId xmlns:a16="http://schemas.microsoft.com/office/drawing/2014/main" val="2835210837"/>
                  </a:ext>
                </a:extLst>
              </a:tr>
              <a:tr h="713650">
                <a:tc>
                  <a:txBody>
                    <a:bodyPr/>
                    <a:lstStyle/>
                    <a:p>
                      <a:r>
                        <a:rPr lang="en-US"/>
                        <a:t>Interagency Response Organization</a:t>
                      </a:r>
                    </a:p>
                    <a:p>
                      <a:pPr marL="285750" indent="-285750">
                        <a:buFont typeface="Arial" panose="020B0604020202020204" pitchFamily="34" charset="0"/>
                        <a:buChar char="•"/>
                      </a:pPr>
                      <a:r>
                        <a:rPr lang="en-US"/>
                        <a:t>Unified Command</a:t>
                      </a:r>
                    </a:p>
                  </a:txBody>
                  <a:tcPr/>
                </a:tc>
                <a:extLst>
                  <a:ext uri="{0D108BD9-81ED-4DB2-BD59-A6C34878D82A}">
                    <a16:rowId xmlns:a16="http://schemas.microsoft.com/office/drawing/2014/main" val="1776940629"/>
                  </a:ext>
                </a:extLst>
              </a:tr>
              <a:tr h="610976">
                <a:tc>
                  <a:txBody>
                    <a:bodyPr/>
                    <a:lstStyle/>
                    <a:p>
                      <a:r>
                        <a:rPr lang="en-US"/>
                        <a:t>Area Oil Spill Risk Assessment</a:t>
                      </a:r>
                    </a:p>
                    <a:p>
                      <a:endParaRPr lang="en-US"/>
                    </a:p>
                  </a:txBody>
                  <a:tcPr/>
                </a:tc>
                <a:extLst>
                  <a:ext uri="{0D108BD9-81ED-4DB2-BD59-A6C34878D82A}">
                    <a16:rowId xmlns:a16="http://schemas.microsoft.com/office/drawing/2014/main" val="3713256580"/>
                  </a:ext>
                </a:extLst>
              </a:tr>
              <a:tr h="726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Prioritization of Resources at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 Environmental Sensitivity Maps</a:t>
                      </a:r>
                    </a:p>
                  </a:txBody>
                  <a:tcPr/>
                </a:tc>
                <a:extLst>
                  <a:ext uri="{0D108BD9-81ED-4DB2-BD59-A6C34878D82A}">
                    <a16:rowId xmlns:a16="http://schemas.microsoft.com/office/drawing/2014/main" val="2101459734"/>
                  </a:ext>
                </a:extLst>
              </a:tr>
              <a:tr h="1631200">
                <a:tc>
                  <a:txBody>
                    <a:bodyPr/>
                    <a:lstStyle/>
                    <a:p>
                      <a:r>
                        <a:rPr lang="en-US"/>
                        <a:t>Guidance on Response Strategies and Tactics</a:t>
                      </a:r>
                    </a:p>
                    <a:p>
                      <a:pPr marL="285750" indent="-285750">
                        <a:buFont typeface="Arial" panose="020B0604020202020204" pitchFamily="34" charset="0"/>
                        <a:buChar char="•"/>
                      </a:pPr>
                      <a:r>
                        <a:rPr lang="en-US"/>
                        <a:t>Conditions for Use of Dispersants, In situ Burning, Mechanical Recovery</a:t>
                      </a:r>
                    </a:p>
                    <a:p>
                      <a:pPr marL="285750" indent="-285750">
                        <a:buFont typeface="Arial" panose="020B0604020202020204" pitchFamily="34" charset="0"/>
                        <a:buChar char="•"/>
                      </a:pPr>
                      <a:r>
                        <a:rPr lang="en-US"/>
                        <a:t>Geographical Response Strategies</a:t>
                      </a:r>
                    </a:p>
                    <a:p>
                      <a:pPr marL="285750" indent="-285750">
                        <a:buFont typeface="Arial" panose="020B0604020202020204" pitchFamily="34" charset="0"/>
                        <a:buChar char="•"/>
                      </a:pPr>
                      <a:r>
                        <a:rPr lang="en-US"/>
                        <a:t>Best Management Practices for Wildlife</a:t>
                      </a:r>
                    </a:p>
                  </a:txBody>
                  <a:tcPr/>
                </a:tc>
                <a:extLst>
                  <a:ext uri="{0D108BD9-81ED-4DB2-BD59-A6C34878D82A}">
                    <a16:rowId xmlns:a16="http://schemas.microsoft.com/office/drawing/2014/main" val="1555538517"/>
                  </a:ext>
                </a:extLst>
              </a:tr>
            </a:tbl>
          </a:graphicData>
        </a:graphic>
      </p:graphicFrame>
      <p:sp>
        <p:nvSpPr>
          <p:cNvPr id="7" name="TextBox 6">
            <a:extLst>
              <a:ext uri="{FF2B5EF4-FFF2-40B4-BE49-F238E27FC236}">
                <a16:creationId xmlns:a16="http://schemas.microsoft.com/office/drawing/2014/main" id="{CA71C8DB-61EC-3FEB-DCC6-0B7DE06231CF}"/>
              </a:ext>
            </a:extLst>
          </p:cNvPr>
          <p:cNvSpPr txBox="1"/>
          <p:nvPr/>
        </p:nvSpPr>
        <p:spPr>
          <a:xfrm>
            <a:off x="3378603" y="1341199"/>
            <a:ext cx="3784272" cy="369332"/>
          </a:xfrm>
          <a:prstGeom prst="rect">
            <a:avLst/>
          </a:prstGeom>
          <a:solidFill>
            <a:schemeClr val="accent5">
              <a:lumMod val="75000"/>
            </a:schemeClr>
          </a:solidFill>
        </p:spPr>
        <p:txBody>
          <a:bodyPr wrap="square" rtlCol="0">
            <a:spAutoFit/>
          </a:bodyPr>
          <a:lstStyle/>
          <a:p>
            <a:r>
              <a:rPr lang="en-US">
                <a:solidFill>
                  <a:schemeClr val="bg1"/>
                </a:solidFill>
              </a:rPr>
              <a:t>National Contingency Plan (NCP)</a:t>
            </a:r>
          </a:p>
        </p:txBody>
      </p:sp>
      <p:sp>
        <p:nvSpPr>
          <p:cNvPr id="8" name="TextBox 7">
            <a:extLst>
              <a:ext uri="{FF2B5EF4-FFF2-40B4-BE49-F238E27FC236}">
                <a16:creationId xmlns:a16="http://schemas.microsoft.com/office/drawing/2014/main" id="{413804E9-E7C6-3F40-432F-54E6C0B012CD}"/>
              </a:ext>
            </a:extLst>
          </p:cNvPr>
          <p:cNvSpPr txBox="1"/>
          <p:nvPr/>
        </p:nvSpPr>
        <p:spPr>
          <a:xfrm>
            <a:off x="4658264" y="3019245"/>
            <a:ext cx="1224951" cy="1754326"/>
          </a:xfrm>
          <a:prstGeom prst="rect">
            <a:avLst/>
          </a:prstGeom>
          <a:noFill/>
        </p:spPr>
        <p:txBody>
          <a:bodyPr wrap="square" rtlCol="0">
            <a:spAutoFit/>
          </a:bodyPr>
          <a:lstStyle/>
          <a:p>
            <a:r>
              <a:rPr lang="en-US"/>
              <a:t>OSRPs must be consistent with the NCP and ACPs</a:t>
            </a:r>
          </a:p>
        </p:txBody>
      </p:sp>
      <p:sp>
        <p:nvSpPr>
          <p:cNvPr id="9" name="Arrow: Right 8">
            <a:extLst>
              <a:ext uri="{FF2B5EF4-FFF2-40B4-BE49-F238E27FC236}">
                <a16:creationId xmlns:a16="http://schemas.microsoft.com/office/drawing/2014/main" id="{ED5550D4-6DDF-300D-A6BF-3C6C74260475}"/>
              </a:ext>
            </a:extLst>
          </p:cNvPr>
          <p:cNvSpPr/>
          <p:nvPr/>
        </p:nvSpPr>
        <p:spPr>
          <a:xfrm>
            <a:off x="4781535" y="49124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00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A05-FB85-7412-9851-7509CEE6540E}"/>
              </a:ext>
            </a:extLst>
          </p:cNvPr>
          <p:cNvSpPr>
            <a:spLocks noGrp="1"/>
          </p:cNvSpPr>
          <p:nvPr>
            <p:ph type="title"/>
          </p:nvPr>
        </p:nvSpPr>
        <p:spPr>
          <a:xfrm>
            <a:off x="838200" y="102545"/>
            <a:ext cx="10515600" cy="1325563"/>
          </a:xfrm>
        </p:spPr>
        <p:txBody>
          <a:bodyPr/>
          <a:lstStyle/>
          <a:p>
            <a:r>
              <a:rPr lang="en-US"/>
              <a:t>WHY are the regulations being revised?</a:t>
            </a:r>
          </a:p>
        </p:txBody>
      </p:sp>
      <p:sp>
        <p:nvSpPr>
          <p:cNvPr id="3" name="Content Placeholder 2">
            <a:extLst>
              <a:ext uri="{FF2B5EF4-FFF2-40B4-BE49-F238E27FC236}">
                <a16:creationId xmlns:a16="http://schemas.microsoft.com/office/drawing/2014/main" id="{F45C621E-2295-AC56-8BAA-C24146A64E66}"/>
              </a:ext>
            </a:extLst>
          </p:cNvPr>
          <p:cNvSpPr>
            <a:spLocks noGrp="1"/>
          </p:cNvSpPr>
          <p:nvPr>
            <p:ph idx="1"/>
          </p:nvPr>
        </p:nvSpPr>
        <p:spPr>
          <a:xfrm>
            <a:off x="647701" y="1285233"/>
            <a:ext cx="9967912" cy="4933790"/>
          </a:xfrm>
        </p:spPr>
        <p:txBody>
          <a:bodyPr>
            <a:normAutofit fontScale="92500" lnSpcReduction="10000"/>
          </a:bodyPr>
          <a:lstStyle/>
          <a:p>
            <a:pPr marL="0" indent="0">
              <a:buNone/>
            </a:pPr>
            <a:r>
              <a:rPr lang="en-US" sz="2600">
                <a:latin typeface="Arial" panose="020B0604020202020204" pitchFamily="34" charset="0"/>
                <a:cs typeface="Arial" panose="020B0604020202020204" pitchFamily="34" charset="0"/>
              </a:rPr>
              <a:t>Oil spill response plan regulations (published in 1997) need updating to capture:</a:t>
            </a:r>
          </a:p>
          <a:p>
            <a:r>
              <a:rPr lang="en-US" sz="2600">
                <a:latin typeface="Arial" panose="020B0604020202020204" pitchFamily="34" charset="0"/>
                <a:cs typeface="Arial" panose="020B0604020202020204" pitchFamily="34" charset="0"/>
              </a:rPr>
              <a:t>Industry best practices and new uses of technology.</a:t>
            </a:r>
          </a:p>
          <a:p>
            <a:r>
              <a:rPr lang="en-US" sz="2600">
                <a:latin typeface="Arial" panose="020B0604020202020204" pitchFamily="34" charset="0"/>
                <a:cs typeface="Arial" panose="020B0604020202020204" pitchFamily="34" charset="0"/>
              </a:rPr>
              <a:t>Address changes in the National Response System (adoption of Incident Command System).</a:t>
            </a:r>
          </a:p>
          <a:p>
            <a:r>
              <a:rPr lang="en-US" sz="2600">
                <a:latin typeface="Arial" panose="020B0604020202020204" pitchFamily="34" charset="0"/>
                <a:cs typeface="Arial" panose="020B0604020202020204" pitchFamily="34" charset="0"/>
              </a:rPr>
              <a:t>Address gaps and recommended improvements contained in Deepwater Horizon After Action Reports .</a:t>
            </a:r>
          </a:p>
          <a:p>
            <a:r>
              <a:rPr lang="en-US" sz="2600">
                <a:latin typeface="Arial" panose="020B0604020202020204" pitchFamily="34" charset="0"/>
                <a:cs typeface="Arial" panose="020B0604020202020204" pitchFamily="34" charset="0"/>
              </a:rPr>
              <a:t>Address regulatory gaps identified through program administration over last two decades.</a:t>
            </a:r>
          </a:p>
          <a:p>
            <a:r>
              <a:rPr lang="en-US" sz="2600">
                <a:latin typeface="Arial" panose="020B0604020202020204" pitchFamily="34" charset="0"/>
                <a:cs typeface="Arial" panose="020B0604020202020204" pitchFamily="34" charset="0"/>
              </a:rPr>
              <a:t>Implement recommendations from 2018 DOI Office of the Inspector General Report.</a:t>
            </a:r>
          </a:p>
          <a:p>
            <a:r>
              <a:rPr lang="en-US" sz="2600">
                <a:latin typeface="Arial" panose="020B0604020202020204" pitchFamily="34" charset="0"/>
                <a:cs typeface="Arial" panose="020B0604020202020204" pitchFamily="34" charset="0"/>
              </a:rPr>
              <a:t>Incorporate guidance contained in Notices to Lessees (NTLs) from 2008 to 2013.</a:t>
            </a:r>
          </a:p>
          <a:p>
            <a:endParaRPr lang="en-US"/>
          </a:p>
        </p:txBody>
      </p:sp>
      <p:sp>
        <p:nvSpPr>
          <p:cNvPr id="4" name="Slide Number Placeholder 3">
            <a:extLst>
              <a:ext uri="{FF2B5EF4-FFF2-40B4-BE49-F238E27FC236}">
                <a16:creationId xmlns:a16="http://schemas.microsoft.com/office/drawing/2014/main" id="{C8903B4F-EA78-F880-E820-B9BAF8FF5F13}"/>
              </a:ext>
            </a:extLst>
          </p:cNvPr>
          <p:cNvSpPr>
            <a:spLocks noGrp="1"/>
          </p:cNvSpPr>
          <p:nvPr>
            <p:ph type="sldNum" sz="quarter" idx="12"/>
          </p:nvPr>
        </p:nvSpPr>
        <p:spPr/>
        <p:txBody>
          <a:bodyPr/>
          <a:lstStyle/>
          <a:p>
            <a:fld id="{2E2BD219-DB46-47F4-BD9B-9ADE2CE2B455}" type="slidenum">
              <a:rPr lang="en-US" smtClean="0"/>
              <a:t>23</a:t>
            </a:fld>
            <a:endParaRPr lang="en-US"/>
          </a:p>
        </p:txBody>
      </p:sp>
    </p:spTree>
    <p:extLst>
      <p:ext uri="{BB962C8B-B14F-4D97-AF65-F5344CB8AC3E}">
        <p14:creationId xmlns:p14="http://schemas.microsoft.com/office/powerpoint/2010/main" val="226729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A05-FB85-7412-9851-7509CEE6540E}"/>
              </a:ext>
            </a:extLst>
          </p:cNvPr>
          <p:cNvSpPr>
            <a:spLocks noGrp="1"/>
          </p:cNvSpPr>
          <p:nvPr>
            <p:ph type="title"/>
          </p:nvPr>
        </p:nvSpPr>
        <p:spPr/>
        <p:txBody>
          <a:bodyPr/>
          <a:lstStyle/>
          <a:p>
            <a:r>
              <a:rPr lang="en-US"/>
              <a:t>What actions are proposed for the rule?</a:t>
            </a:r>
          </a:p>
        </p:txBody>
      </p:sp>
      <p:sp>
        <p:nvSpPr>
          <p:cNvPr id="3" name="Content Placeholder 2">
            <a:extLst>
              <a:ext uri="{FF2B5EF4-FFF2-40B4-BE49-F238E27FC236}">
                <a16:creationId xmlns:a16="http://schemas.microsoft.com/office/drawing/2014/main" id="{F45C621E-2295-AC56-8BAA-C24146A64E66}"/>
              </a:ext>
            </a:extLst>
          </p:cNvPr>
          <p:cNvSpPr>
            <a:spLocks noGrp="1"/>
          </p:cNvSpPr>
          <p:nvPr>
            <p:ph idx="1"/>
          </p:nvPr>
        </p:nvSpPr>
        <p:spPr>
          <a:xfrm>
            <a:off x="928151" y="2227458"/>
            <a:ext cx="9687462" cy="3495247"/>
          </a:xfrm>
        </p:spPr>
        <p:txBody>
          <a:bodyPr>
            <a:normAutofit lnSpcReduction="10000"/>
          </a:bodyPr>
          <a:lstStyle/>
          <a:p>
            <a:pPr marL="0" indent="0">
              <a:buNone/>
            </a:pPr>
            <a:r>
              <a:rPr lang="en-US">
                <a:latin typeface="Arial" panose="020B0604020202020204" pitchFamily="34" charset="0"/>
                <a:cs typeface="Arial" panose="020B0604020202020204" pitchFamily="34" charset="0"/>
              </a:rPr>
              <a:t>Since 2011, BSEE has conducted a series of research studies to support updating 30 CFR part 254 regulations to address improvements to oil spill preparedness. </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Develop Response System Calculators.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Review Oil Spill Response Plan Response Equipment Capabilities.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Study </a:t>
            </a:r>
            <a:r>
              <a:rPr lang="en-US" i="1">
                <a:latin typeface="Arial" panose="020B0604020202020204" pitchFamily="34" charset="0"/>
                <a:cs typeface="Arial" panose="020B0604020202020204" pitchFamily="34" charset="0"/>
              </a:rPr>
              <a:t>De Minimis </a:t>
            </a:r>
            <a:r>
              <a:rPr lang="en-US">
                <a:latin typeface="Arial" panose="020B0604020202020204" pitchFamily="34" charset="0"/>
                <a:cs typeface="Arial" panose="020B0604020202020204" pitchFamily="34" charset="0"/>
              </a:rPr>
              <a:t>Oil Volumes.</a:t>
            </a:r>
          </a:p>
        </p:txBody>
      </p:sp>
      <p:sp>
        <p:nvSpPr>
          <p:cNvPr id="4" name="Slide Number Placeholder 3">
            <a:extLst>
              <a:ext uri="{FF2B5EF4-FFF2-40B4-BE49-F238E27FC236}">
                <a16:creationId xmlns:a16="http://schemas.microsoft.com/office/drawing/2014/main" id="{C8903B4F-EA78-F880-E820-B9BAF8FF5F13}"/>
              </a:ext>
            </a:extLst>
          </p:cNvPr>
          <p:cNvSpPr>
            <a:spLocks noGrp="1"/>
          </p:cNvSpPr>
          <p:nvPr>
            <p:ph type="sldNum" sz="quarter" idx="12"/>
          </p:nvPr>
        </p:nvSpPr>
        <p:spPr/>
        <p:txBody>
          <a:bodyPr/>
          <a:lstStyle/>
          <a:p>
            <a:fld id="{2E2BD219-DB46-47F4-BD9B-9ADE2CE2B455}" type="slidenum">
              <a:rPr lang="en-US" smtClean="0"/>
              <a:t>24</a:t>
            </a:fld>
            <a:endParaRPr lang="en-US"/>
          </a:p>
        </p:txBody>
      </p:sp>
    </p:spTree>
    <p:extLst>
      <p:ext uri="{BB962C8B-B14F-4D97-AF65-F5344CB8AC3E}">
        <p14:creationId xmlns:p14="http://schemas.microsoft.com/office/powerpoint/2010/main" val="3800176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A05-FB85-7412-9851-7509CEE6540E}"/>
              </a:ext>
            </a:extLst>
          </p:cNvPr>
          <p:cNvSpPr>
            <a:spLocks noGrp="1"/>
          </p:cNvSpPr>
          <p:nvPr>
            <p:ph type="title"/>
          </p:nvPr>
        </p:nvSpPr>
        <p:spPr/>
        <p:txBody>
          <a:bodyPr/>
          <a:lstStyle/>
          <a:p>
            <a:r>
              <a:rPr lang="en-US"/>
              <a:t>What are SOME Of the MOST Important proposed revisions?</a:t>
            </a:r>
          </a:p>
        </p:txBody>
      </p:sp>
      <p:sp>
        <p:nvSpPr>
          <p:cNvPr id="3" name="Content Placeholder 2">
            <a:extLst>
              <a:ext uri="{FF2B5EF4-FFF2-40B4-BE49-F238E27FC236}">
                <a16:creationId xmlns:a16="http://schemas.microsoft.com/office/drawing/2014/main" id="{F45C621E-2295-AC56-8BAA-C24146A64E66}"/>
              </a:ext>
            </a:extLst>
          </p:cNvPr>
          <p:cNvSpPr>
            <a:spLocks noGrp="1"/>
          </p:cNvSpPr>
          <p:nvPr>
            <p:ph idx="1"/>
          </p:nvPr>
        </p:nvSpPr>
        <p:spPr>
          <a:xfrm>
            <a:off x="735169" y="1518150"/>
            <a:ext cx="10070206" cy="4944064"/>
          </a:xfrm>
        </p:spPr>
        <p:txBody>
          <a:bodyPr>
            <a:normAutofit lnSpcReduction="10000"/>
          </a:bodyPr>
          <a:lstStyle/>
          <a:p>
            <a:r>
              <a:rPr lang="en-US" sz="2600">
                <a:latin typeface="Arial" panose="020B0604020202020204" pitchFamily="34" charset="0"/>
                <a:cs typeface="Arial" panose="020B0604020202020204" pitchFamily="34" charset="0"/>
              </a:rPr>
              <a:t>Streamline </a:t>
            </a:r>
            <a:r>
              <a:rPr lang="en-US" sz="2600" i="1">
                <a:latin typeface="Arial" panose="020B0604020202020204" pitchFamily="34" charset="0"/>
                <a:cs typeface="Arial" panose="020B0604020202020204" pitchFamily="34" charset="0"/>
              </a:rPr>
              <a:t>de minimis </a:t>
            </a:r>
            <a:r>
              <a:rPr lang="en-US" sz="2600">
                <a:latin typeface="Arial" panose="020B0604020202020204" pitchFamily="34" charset="0"/>
                <a:cs typeface="Arial" panose="020B0604020202020204" pitchFamily="34" charset="0"/>
              </a:rPr>
              <a:t>provisions.</a:t>
            </a:r>
          </a:p>
          <a:p>
            <a:r>
              <a:rPr lang="en-US" sz="2600">
                <a:latin typeface="Arial" panose="020B0604020202020204" pitchFamily="34" charset="0"/>
                <a:cs typeface="Arial" panose="020B0604020202020204" pitchFamily="34" charset="0"/>
              </a:rPr>
              <a:t>Improve incorporation of lessons learned.</a:t>
            </a:r>
          </a:p>
          <a:p>
            <a:r>
              <a:rPr lang="en-US" sz="2600">
                <a:latin typeface="Arial" panose="020B0604020202020204" pitchFamily="34" charset="0"/>
                <a:cs typeface="Arial" panose="020B0604020202020204" pitchFamily="34" charset="0"/>
              </a:rPr>
              <a:t>Align applicability to include offshore renewable energy facilities.</a:t>
            </a:r>
          </a:p>
          <a:p>
            <a:r>
              <a:rPr lang="en-US" sz="2600">
                <a:latin typeface="Arial" panose="020B0604020202020204" pitchFamily="34" charset="0"/>
                <a:cs typeface="Arial" panose="020B0604020202020204" pitchFamily="34" charset="0"/>
              </a:rPr>
              <a:t>Adopt new system metrics and calculators to better estimate oil removal capabilities of response equipment.</a:t>
            </a:r>
          </a:p>
          <a:p>
            <a:r>
              <a:rPr lang="en-US" sz="2600">
                <a:latin typeface="Arial" panose="020B0604020202020204" pitchFamily="34" charset="0"/>
                <a:cs typeface="Arial" panose="020B0604020202020204" pitchFamily="34" charset="0"/>
              </a:rPr>
              <a:t>Establish capability thresholds and response times for oil spill surveillance and tracking, mechanical recovery, dispersants, and in situ burning.</a:t>
            </a:r>
          </a:p>
          <a:p>
            <a:r>
              <a:rPr lang="en-US" sz="2600">
                <a:latin typeface="Arial" panose="020B0604020202020204" pitchFamily="34" charset="0"/>
                <a:cs typeface="Arial" panose="020B0604020202020204" pitchFamily="34" charset="0"/>
              </a:rPr>
              <a:t>Improve the quality of spill modeling for worst case discharge scenarios.</a:t>
            </a:r>
          </a:p>
          <a:p>
            <a:r>
              <a:rPr lang="en-US" sz="2600">
                <a:latin typeface="Arial" panose="020B0604020202020204" pitchFamily="34" charset="0"/>
                <a:cs typeface="Arial" panose="020B0604020202020204" pitchFamily="34" charset="0"/>
              </a:rPr>
              <a:t>Incorporate Incident Command System (ICS) requirements.</a:t>
            </a:r>
          </a:p>
          <a:p>
            <a:r>
              <a:rPr lang="en-US" sz="2600">
                <a:latin typeface="Arial" panose="020B0604020202020204" pitchFamily="34" charset="0"/>
                <a:cs typeface="Arial" panose="020B0604020202020204" pitchFamily="34" charset="0"/>
              </a:rPr>
              <a:t>Add enforcement provisions.</a:t>
            </a:r>
          </a:p>
        </p:txBody>
      </p:sp>
      <p:sp>
        <p:nvSpPr>
          <p:cNvPr id="4" name="Slide Number Placeholder 3">
            <a:extLst>
              <a:ext uri="{FF2B5EF4-FFF2-40B4-BE49-F238E27FC236}">
                <a16:creationId xmlns:a16="http://schemas.microsoft.com/office/drawing/2014/main" id="{C8903B4F-EA78-F880-E820-B9BAF8FF5F13}"/>
              </a:ext>
            </a:extLst>
          </p:cNvPr>
          <p:cNvSpPr>
            <a:spLocks noGrp="1"/>
          </p:cNvSpPr>
          <p:nvPr>
            <p:ph type="sldNum" sz="quarter" idx="12"/>
          </p:nvPr>
        </p:nvSpPr>
        <p:spPr/>
        <p:txBody>
          <a:bodyPr/>
          <a:lstStyle/>
          <a:p>
            <a:fld id="{2E2BD219-DB46-47F4-BD9B-9ADE2CE2B455}" type="slidenum">
              <a:rPr lang="en-US" smtClean="0"/>
              <a:t>25</a:t>
            </a:fld>
            <a:endParaRPr lang="en-US"/>
          </a:p>
        </p:txBody>
      </p:sp>
    </p:spTree>
    <p:extLst>
      <p:ext uri="{BB962C8B-B14F-4D97-AF65-F5344CB8AC3E}">
        <p14:creationId xmlns:p14="http://schemas.microsoft.com/office/powerpoint/2010/main" val="62548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A05-FB85-7412-9851-7509CEE6540E}"/>
              </a:ext>
            </a:extLst>
          </p:cNvPr>
          <p:cNvSpPr>
            <a:spLocks noGrp="1"/>
          </p:cNvSpPr>
          <p:nvPr>
            <p:ph type="title"/>
          </p:nvPr>
        </p:nvSpPr>
        <p:spPr>
          <a:xfrm>
            <a:off x="602231" y="523712"/>
            <a:ext cx="10515600" cy="1325563"/>
          </a:xfrm>
        </p:spPr>
        <p:txBody>
          <a:bodyPr/>
          <a:lstStyle/>
          <a:p>
            <a:r>
              <a:rPr lang="en-US"/>
              <a:t>Are there potential economic impacts?</a:t>
            </a:r>
          </a:p>
        </p:txBody>
      </p:sp>
      <p:sp>
        <p:nvSpPr>
          <p:cNvPr id="3" name="Content Placeholder 2">
            <a:extLst>
              <a:ext uri="{FF2B5EF4-FFF2-40B4-BE49-F238E27FC236}">
                <a16:creationId xmlns:a16="http://schemas.microsoft.com/office/drawing/2014/main" id="{F45C621E-2295-AC56-8BAA-C24146A64E66}"/>
              </a:ext>
            </a:extLst>
          </p:cNvPr>
          <p:cNvSpPr>
            <a:spLocks noGrp="1"/>
          </p:cNvSpPr>
          <p:nvPr>
            <p:ph idx="1"/>
          </p:nvPr>
        </p:nvSpPr>
        <p:spPr>
          <a:xfrm>
            <a:off x="585786" y="1803432"/>
            <a:ext cx="10211873" cy="1325563"/>
          </a:xfrm>
        </p:spPr>
        <p:txBody>
          <a:bodyPr>
            <a:normAutofit/>
          </a:bodyPr>
          <a:lstStyle/>
          <a:p>
            <a:r>
              <a:rPr lang="en-US">
                <a:latin typeface="Arial" panose="020B0604020202020204" pitchFamily="34" charset="0"/>
                <a:cs typeface="Arial" panose="020B0604020202020204" pitchFamily="34" charset="0"/>
              </a:rPr>
              <a:t>Yes, but BSEE does not expect proposed rulemaking to have an economically significant impact on any affected parties.</a:t>
            </a:r>
          </a:p>
        </p:txBody>
      </p:sp>
      <p:sp>
        <p:nvSpPr>
          <p:cNvPr id="4" name="Slide Number Placeholder 3">
            <a:extLst>
              <a:ext uri="{FF2B5EF4-FFF2-40B4-BE49-F238E27FC236}">
                <a16:creationId xmlns:a16="http://schemas.microsoft.com/office/drawing/2014/main" id="{C8903B4F-EA78-F880-E820-B9BAF8FF5F13}"/>
              </a:ext>
            </a:extLst>
          </p:cNvPr>
          <p:cNvSpPr>
            <a:spLocks noGrp="1"/>
          </p:cNvSpPr>
          <p:nvPr>
            <p:ph type="sldNum" sz="quarter" idx="12"/>
          </p:nvPr>
        </p:nvSpPr>
        <p:spPr/>
        <p:txBody>
          <a:bodyPr/>
          <a:lstStyle/>
          <a:p>
            <a:fld id="{2E2BD219-DB46-47F4-BD9B-9ADE2CE2B455}" type="slidenum">
              <a:rPr lang="en-US" smtClean="0"/>
              <a:t>26</a:t>
            </a:fld>
            <a:endParaRPr lang="en-US"/>
          </a:p>
        </p:txBody>
      </p:sp>
      <p:sp>
        <p:nvSpPr>
          <p:cNvPr id="5" name="Title 1">
            <a:extLst>
              <a:ext uri="{FF2B5EF4-FFF2-40B4-BE49-F238E27FC236}">
                <a16:creationId xmlns:a16="http://schemas.microsoft.com/office/drawing/2014/main" id="{C39FFB6E-0588-5C47-E8CF-DC4F533D5F9A}"/>
              </a:ext>
            </a:extLst>
          </p:cNvPr>
          <p:cNvSpPr txBox="1">
            <a:spLocks/>
          </p:cNvSpPr>
          <p:nvPr/>
        </p:nvSpPr>
        <p:spPr>
          <a:xfrm>
            <a:off x="433923" y="32033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30000">
                <a:solidFill>
                  <a:srgbClr val="2F528F"/>
                </a:solidFill>
                <a:latin typeface="Perpetua Titling MT" panose="02020502060505020804" pitchFamily="18" charset="0"/>
                <a:ea typeface="+mj-ea"/>
                <a:cs typeface="+mj-cs"/>
              </a:defRPr>
            </a:lvl1pPr>
          </a:lstStyle>
          <a:p>
            <a:r>
              <a:rPr lang="en-US"/>
              <a:t>Are there potential Environmental impacts?</a:t>
            </a:r>
          </a:p>
        </p:txBody>
      </p:sp>
      <p:sp>
        <p:nvSpPr>
          <p:cNvPr id="6" name="Content Placeholder 2">
            <a:extLst>
              <a:ext uri="{FF2B5EF4-FFF2-40B4-BE49-F238E27FC236}">
                <a16:creationId xmlns:a16="http://schemas.microsoft.com/office/drawing/2014/main" id="{3D529702-1428-26E4-A8C6-5D6212F57239}"/>
              </a:ext>
            </a:extLst>
          </p:cNvPr>
          <p:cNvSpPr txBox="1">
            <a:spLocks/>
          </p:cNvSpPr>
          <p:nvPr/>
        </p:nvSpPr>
        <p:spPr>
          <a:xfrm>
            <a:off x="602231" y="4483023"/>
            <a:ext cx="10211873" cy="99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528F"/>
                </a:solidFill>
                <a:latin typeface="Perpetua" panose="02020502060401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528F"/>
                </a:solidFill>
                <a:latin typeface="Perpetua" panose="02020502060401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528F"/>
                </a:solidFill>
                <a:latin typeface="Perpetua" panose="02020502060401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528F"/>
                </a:solidFill>
                <a:latin typeface="Perpetua" panose="02020502060401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528F"/>
                </a:solidFill>
                <a:latin typeface="Perpetua" panose="02020502060401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 Environmental impacts from proposed rulemaking are expected to be negligible.  </a:t>
            </a:r>
          </a:p>
        </p:txBody>
      </p:sp>
    </p:spTree>
    <p:extLst>
      <p:ext uri="{BB962C8B-B14F-4D97-AF65-F5344CB8AC3E}">
        <p14:creationId xmlns:p14="http://schemas.microsoft.com/office/powerpoint/2010/main" val="323969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2634-67D1-7521-8DEA-EF7AFF5F4509}"/>
              </a:ext>
            </a:extLst>
          </p:cNvPr>
          <p:cNvSpPr>
            <a:spLocks noGrp="1"/>
          </p:cNvSpPr>
          <p:nvPr>
            <p:ph type="title"/>
          </p:nvPr>
        </p:nvSpPr>
        <p:spPr>
          <a:xfrm>
            <a:off x="382588" y="1636297"/>
            <a:ext cx="10698496" cy="421104"/>
          </a:xfrm>
        </p:spPr>
        <p:txBody>
          <a:bodyPr>
            <a:normAutofit fontScale="90000"/>
          </a:bodyPr>
          <a:lstStyle/>
          <a:p>
            <a:r>
              <a:rPr lang="en-US"/>
              <a:t>Oil Spill Response Preparedness Proposed Rule</a:t>
            </a: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C5283DD4-212F-21C7-40D8-90C91F403363}"/>
              </a:ext>
            </a:extLst>
          </p:cNvPr>
          <p:cNvSpPr>
            <a:spLocks noGrp="1"/>
          </p:cNvSpPr>
          <p:nvPr>
            <p:ph type="body" idx="1"/>
          </p:nvPr>
        </p:nvSpPr>
        <p:spPr>
          <a:xfrm>
            <a:off x="1507608" y="2605088"/>
            <a:ext cx="7983522" cy="823912"/>
          </a:xfrm>
        </p:spPr>
        <p:txBody>
          <a:bodyPr>
            <a:normAutofit/>
          </a:bodyPr>
          <a:lstStyle/>
          <a:p>
            <a:pPr algn="ctr"/>
            <a:r>
              <a:rPr lang="en-US" sz="3600" b="0"/>
              <a:t>Tribal Discussion for Oil Spill Response</a:t>
            </a:r>
          </a:p>
        </p:txBody>
      </p:sp>
      <p:sp>
        <p:nvSpPr>
          <p:cNvPr id="4" name="Slide Number Placeholder 4">
            <a:extLst>
              <a:ext uri="{FF2B5EF4-FFF2-40B4-BE49-F238E27FC236}">
                <a16:creationId xmlns:a16="http://schemas.microsoft.com/office/drawing/2014/main" id="{1060CE1C-1A7A-8193-08B0-DE418C268C5E}"/>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27</a:t>
            </a:fld>
            <a:endParaRPr lang="en-US"/>
          </a:p>
        </p:txBody>
      </p:sp>
    </p:spTree>
    <p:extLst>
      <p:ext uri="{BB962C8B-B14F-4D97-AF65-F5344CB8AC3E}">
        <p14:creationId xmlns:p14="http://schemas.microsoft.com/office/powerpoint/2010/main" val="172312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2634-67D1-7521-8DEA-EF7AFF5F4509}"/>
              </a:ext>
            </a:extLst>
          </p:cNvPr>
          <p:cNvSpPr>
            <a:spLocks noGrp="1"/>
          </p:cNvSpPr>
          <p:nvPr>
            <p:ph type="title"/>
          </p:nvPr>
        </p:nvSpPr>
        <p:spPr>
          <a:xfrm>
            <a:off x="403707" y="400693"/>
            <a:ext cx="10515600" cy="1397284"/>
          </a:xfrm>
        </p:spPr>
        <p:txBody>
          <a:bodyPr>
            <a:normAutofit fontScale="90000"/>
          </a:bodyPr>
          <a:lstStyle/>
          <a:p>
            <a:pPr algn="ctr"/>
            <a:br>
              <a:rPr lang="en-US">
                <a:latin typeface="Perpetua Titling MT"/>
              </a:rPr>
            </a:br>
            <a:br>
              <a:rPr lang="en-US"/>
            </a:br>
            <a:br>
              <a:rPr lang="en-US"/>
            </a:br>
            <a:br>
              <a:rPr lang="en-US"/>
            </a:br>
            <a:br>
              <a:rPr lang="en-US">
                <a:latin typeface="Perpetua Titling MT"/>
              </a:rPr>
            </a:br>
            <a:r>
              <a:rPr lang="en-US">
                <a:latin typeface="Perpetua Titling MT"/>
              </a:rPr>
              <a:t>Open Discussion</a:t>
            </a: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C5283DD4-212F-21C7-40D8-90C91F403363}"/>
              </a:ext>
            </a:extLst>
          </p:cNvPr>
          <p:cNvSpPr>
            <a:spLocks noGrp="1"/>
          </p:cNvSpPr>
          <p:nvPr>
            <p:ph type="body" idx="1"/>
          </p:nvPr>
        </p:nvSpPr>
        <p:spPr>
          <a:xfrm>
            <a:off x="758870" y="2917282"/>
            <a:ext cx="10088518" cy="3940718"/>
          </a:xfrm>
        </p:spPr>
        <p:txBody>
          <a:bodyPr>
            <a:noAutofit/>
          </a:bodyPr>
          <a:lstStyle/>
          <a:p>
            <a:pPr marL="342900" indent="-342900">
              <a:buFont typeface="Arial" panose="020B0604020202020204" pitchFamily="34" charset="0"/>
              <a:buChar char="•"/>
            </a:pPr>
            <a:r>
              <a:rPr lang="en-US" b="0">
                <a:latin typeface="Arial" panose="020B0604020202020204" pitchFamily="34" charset="0"/>
                <a:cs typeface="Arial" panose="020B0604020202020204" pitchFamily="34" charset="0"/>
              </a:rPr>
              <a:t>Does your Tribe have any cultural, historical, and present day needs on or related to the Outer Continental Shelf that you would like to discuss? </a:t>
            </a:r>
            <a:br>
              <a:rPr lang="en-US" b="0">
                <a:latin typeface="Arial" panose="020B0604020202020204" pitchFamily="34" charset="0"/>
                <a:cs typeface="Arial" panose="020B0604020202020204" pitchFamily="34" charset="0"/>
              </a:rPr>
            </a:br>
            <a:endParaRPr lang="en-US" b="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0">
                <a:latin typeface="Arial" panose="020B0604020202020204" pitchFamily="34" charset="0"/>
                <a:cs typeface="Arial" panose="020B0604020202020204" pitchFamily="34" charset="0"/>
              </a:rPr>
              <a:t>Do you have any questions or concerns beyond the topics already discussed today that you would like to bring up?</a:t>
            </a:r>
            <a:br>
              <a:rPr lang="en-US" b="0">
                <a:latin typeface="Arial" panose="020B0604020202020204" pitchFamily="34" charset="0"/>
                <a:cs typeface="Arial" panose="020B0604020202020204" pitchFamily="34" charset="0"/>
              </a:rPr>
            </a:br>
            <a:endParaRPr lang="en-US" b="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0">
                <a:latin typeface="Arial" panose="020B0604020202020204" pitchFamily="34" charset="0"/>
                <a:cs typeface="Arial" panose="020B0604020202020204" pitchFamily="34" charset="0"/>
              </a:rPr>
              <a:t>Can you please recommend conferences or meetings that would be appropriate for Tribal Liaisons to attend that can help BSEE understand your issues or needs?</a:t>
            </a:r>
          </a:p>
          <a:p>
            <a:pPr marL="342900" indent="-342900">
              <a:buFont typeface="Arial" panose="020B0604020202020204" pitchFamily="34" charset="0"/>
              <a:buChar char="•"/>
            </a:pPr>
            <a:endParaRPr lang="en-US" b="0"/>
          </a:p>
          <a:p>
            <a:pPr marL="342900" indent="-342900">
              <a:buFont typeface="Arial" panose="020B0604020202020204" pitchFamily="34" charset="0"/>
              <a:buChar char="•"/>
            </a:pPr>
            <a:endParaRPr lang="en-US" b="0"/>
          </a:p>
        </p:txBody>
      </p:sp>
      <p:sp>
        <p:nvSpPr>
          <p:cNvPr id="4" name="Slide Number Placeholder 4">
            <a:extLst>
              <a:ext uri="{FF2B5EF4-FFF2-40B4-BE49-F238E27FC236}">
                <a16:creationId xmlns:a16="http://schemas.microsoft.com/office/drawing/2014/main" id="{208D24A7-9E28-D8E3-C053-8B35D19A1D3B}"/>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28</a:t>
            </a:fld>
            <a:endParaRPr lang="en-US"/>
          </a:p>
        </p:txBody>
      </p:sp>
    </p:spTree>
    <p:extLst>
      <p:ext uri="{BB962C8B-B14F-4D97-AF65-F5344CB8AC3E}">
        <p14:creationId xmlns:p14="http://schemas.microsoft.com/office/powerpoint/2010/main" val="3662372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4BE2-C197-BB97-F7D3-9D4DFCD6123F}"/>
              </a:ext>
            </a:extLst>
          </p:cNvPr>
          <p:cNvSpPr>
            <a:spLocks noGrp="1"/>
          </p:cNvSpPr>
          <p:nvPr>
            <p:ph type="title"/>
          </p:nvPr>
        </p:nvSpPr>
        <p:spPr>
          <a:xfrm>
            <a:off x="2358708" y="2818765"/>
            <a:ext cx="6988492" cy="1325563"/>
          </a:xfrm>
        </p:spPr>
        <p:txBody>
          <a:bodyPr/>
          <a:lstStyle/>
          <a:p>
            <a:r>
              <a:rPr lang="en-US"/>
              <a:t>Director’s Closing Comments</a:t>
            </a:r>
          </a:p>
        </p:txBody>
      </p:sp>
      <p:sp>
        <p:nvSpPr>
          <p:cNvPr id="7" name="Slide Number Placeholder 6">
            <a:extLst>
              <a:ext uri="{FF2B5EF4-FFF2-40B4-BE49-F238E27FC236}">
                <a16:creationId xmlns:a16="http://schemas.microsoft.com/office/drawing/2014/main" id="{4E39B081-5BFB-DBA5-A852-7C785AF1D99F}"/>
              </a:ext>
            </a:extLst>
          </p:cNvPr>
          <p:cNvSpPr>
            <a:spLocks noGrp="1"/>
          </p:cNvSpPr>
          <p:nvPr>
            <p:ph type="sldNum" sz="quarter" idx="12"/>
          </p:nvPr>
        </p:nvSpPr>
        <p:spPr/>
        <p:txBody>
          <a:bodyPr/>
          <a:lstStyle/>
          <a:p>
            <a:fld id="{2E2BD219-DB46-47F4-BD9B-9ADE2CE2B455}" type="slidenum">
              <a:rPr lang="en-US" smtClean="0"/>
              <a:t>29</a:t>
            </a:fld>
            <a:endParaRPr lang="en-US"/>
          </a:p>
        </p:txBody>
      </p:sp>
    </p:spTree>
    <p:extLst>
      <p:ext uri="{BB962C8B-B14F-4D97-AF65-F5344CB8AC3E}">
        <p14:creationId xmlns:p14="http://schemas.microsoft.com/office/powerpoint/2010/main" val="269000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3367D3E-0B74-1349-6094-14473A20D644}"/>
              </a:ext>
            </a:extLst>
          </p:cNvPr>
          <p:cNvSpPr txBox="1"/>
          <p:nvPr/>
        </p:nvSpPr>
        <p:spPr>
          <a:xfrm>
            <a:off x="5848350" y="4233863"/>
            <a:ext cx="5162550" cy="25717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a:p>
        </p:txBody>
      </p:sp>
      <p:sp>
        <p:nvSpPr>
          <p:cNvPr id="12" name="Title 11">
            <a:extLst>
              <a:ext uri="{FF2B5EF4-FFF2-40B4-BE49-F238E27FC236}">
                <a16:creationId xmlns:a16="http://schemas.microsoft.com/office/drawing/2014/main" id="{12F67689-1DCB-431B-AA2F-C9909F8B9F2F}"/>
              </a:ext>
            </a:extLst>
          </p:cNvPr>
          <p:cNvSpPr>
            <a:spLocks noGrp="1"/>
          </p:cNvSpPr>
          <p:nvPr>
            <p:ph type="title"/>
          </p:nvPr>
        </p:nvSpPr>
        <p:spPr>
          <a:xfrm>
            <a:off x="333409" y="345586"/>
            <a:ext cx="5762591" cy="702589"/>
          </a:xfrm>
        </p:spPr>
        <p:txBody>
          <a:bodyPr>
            <a:noAutofit/>
          </a:bodyPr>
          <a:lstStyle/>
          <a:p>
            <a:r>
              <a:rPr lang="en-US" sz="4400"/>
              <a:t>How to navigate zoom</a:t>
            </a:r>
          </a:p>
        </p:txBody>
      </p:sp>
      <p:sp>
        <p:nvSpPr>
          <p:cNvPr id="5" name="Text Placeholder 13">
            <a:extLst>
              <a:ext uri="{FF2B5EF4-FFF2-40B4-BE49-F238E27FC236}">
                <a16:creationId xmlns:a16="http://schemas.microsoft.com/office/drawing/2014/main" id="{0E04E531-9C83-4CB0-AA21-8CFFA7E0499F}"/>
              </a:ext>
            </a:extLst>
          </p:cNvPr>
          <p:cNvSpPr txBox="1">
            <a:spLocks/>
          </p:cNvSpPr>
          <p:nvPr/>
        </p:nvSpPr>
        <p:spPr>
          <a:xfrm>
            <a:off x="566738" y="1636847"/>
            <a:ext cx="9818413" cy="28372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rgbClr val="2F528F"/>
                </a:solidFill>
                <a:latin typeface="Perpetua" panose="02020502060401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rgbClr val="2F528F"/>
                </a:solidFill>
                <a:latin typeface="Perpetua" panose="02020502060401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baseline="0">
                <a:solidFill>
                  <a:srgbClr val="2F528F"/>
                </a:solidFill>
                <a:latin typeface="Perpetua" panose="02020502060401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rgbClr val="2F528F"/>
                </a:solidFill>
                <a:latin typeface="Perpetua" panose="02020502060401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baseline="0">
                <a:solidFill>
                  <a:srgbClr val="2F528F"/>
                </a:solidFill>
                <a:latin typeface="Perpetua" panose="020205020604010203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en-US" sz="2000" b="1">
                <a:latin typeface="Arial"/>
                <a:cs typeface="Arial"/>
              </a:rPr>
              <a:t>Meeting Controls Toolbar</a:t>
            </a:r>
          </a:p>
          <a:p>
            <a:pPr>
              <a:lnSpc>
                <a:spcPct val="100000"/>
              </a:lnSpc>
              <a:spcBef>
                <a:spcPts val="0"/>
              </a:spcBef>
              <a:spcAft>
                <a:spcPts val="600"/>
              </a:spcAft>
            </a:pPr>
            <a:r>
              <a:rPr lang="en-US" sz="2000" b="1">
                <a:solidFill>
                  <a:schemeClr val="tx1"/>
                </a:solidFill>
                <a:latin typeface="Arial"/>
                <a:cs typeface="Arial"/>
              </a:rPr>
              <a:t>Mute: </a:t>
            </a:r>
            <a:r>
              <a:rPr lang="en-US" sz="2000">
                <a:solidFill>
                  <a:schemeClr val="tx1"/>
                </a:solidFill>
                <a:latin typeface="Arial"/>
                <a:cs typeface="Arial"/>
              </a:rPr>
              <a:t>Click Mute/Unmute on the meeting controls toolbar to control your microphone. </a:t>
            </a:r>
            <a:endParaRPr lang="en-US" sz="200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US" sz="2000" b="1">
                <a:solidFill>
                  <a:schemeClr val="tx1"/>
                </a:solidFill>
                <a:latin typeface="Arial"/>
                <a:cs typeface="Arial"/>
              </a:rPr>
              <a:t>Start  Video:</a:t>
            </a:r>
            <a:r>
              <a:rPr lang="en-US" sz="2000">
                <a:solidFill>
                  <a:schemeClr val="tx1"/>
                </a:solidFill>
                <a:latin typeface="Arial"/>
                <a:cs typeface="Arial"/>
              </a:rPr>
              <a:t> Click Start Video/Stop Video to show yourself.</a:t>
            </a:r>
          </a:p>
          <a:p>
            <a:pPr>
              <a:lnSpc>
                <a:spcPct val="100000"/>
              </a:lnSpc>
              <a:spcBef>
                <a:spcPts val="0"/>
              </a:spcBef>
              <a:spcAft>
                <a:spcPts val="600"/>
              </a:spcAft>
            </a:pPr>
            <a:r>
              <a:rPr lang="en-US" sz="2000" b="1">
                <a:solidFill>
                  <a:schemeClr val="tx1"/>
                </a:solidFill>
                <a:latin typeface="Arial"/>
                <a:cs typeface="Arial"/>
              </a:rPr>
              <a:t>Participants:</a:t>
            </a:r>
            <a:r>
              <a:rPr lang="en-US" sz="2000">
                <a:solidFill>
                  <a:schemeClr val="tx1"/>
                </a:solidFill>
                <a:latin typeface="Arial"/>
                <a:cs typeface="Arial"/>
              </a:rPr>
              <a:t> Click to see who is on the meeting. </a:t>
            </a:r>
          </a:p>
          <a:p>
            <a:pPr>
              <a:lnSpc>
                <a:spcPct val="100000"/>
              </a:lnSpc>
              <a:spcBef>
                <a:spcPts val="0"/>
              </a:spcBef>
              <a:spcAft>
                <a:spcPts val="600"/>
              </a:spcAft>
            </a:pPr>
            <a:r>
              <a:rPr lang="en-US" sz="2000" b="1">
                <a:solidFill>
                  <a:schemeClr val="tx1"/>
                </a:solidFill>
                <a:latin typeface="Arial"/>
                <a:cs typeface="Arial"/>
              </a:rPr>
              <a:t>Chat:</a:t>
            </a:r>
            <a:r>
              <a:rPr lang="en-US" sz="2000">
                <a:solidFill>
                  <a:schemeClr val="tx1"/>
                </a:solidFill>
                <a:latin typeface="Arial"/>
                <a:cs typeface="Arial"/>
              </a:rPr>
              <a:t> Click the text input box, then enter your message. Press Enter or click the send icon to send your message.</a:t>
            </a:r>
            <a:endParaRPr lang="en-US">
              <a:solidFill>
                <a:schemeClr val="tx1"/>
              </a:solidFill>
            </a:endParaRPr>
          </a:p>
        </p:txBody>
      </p:sp>
      <p:grpSp>
        <p:nvGrpSpPr>
          <p:cNvPr id="15" name="Group 14">
            <a:extLst>
              <a:ext uri="{FF2B5EF4-FFF2-40B4-BE49-F238E27FC236}">
                <a16:creationId xmlns:a16="http://schemas.microsoft.com/office/drawing/2014/main" id="{71041087-CE6E-FC3B-CF06-967CEC68AF45}"/>
              </a:ext>
            </a:extLst>
          </p:cNvPr>
          <p:cNvGrpSpPr/>
          <p:nvPr/>
        </p:nvGrpSpPr>
        <p:grpSpPr>
          <a:xfrm>
            <a:off x="519114" y="888548"/>
            <a:ext cx="9725946" cy="702589"/>
            <a:chOff x="219678" y="1174653"/>
            <a:chExt cx="10247668" cy="702589"/>
          </a:xfrm>
        </p:grpSpPr>
        <p:pic>
          <p:nvPicPr>
            <p:cNvPr id="1028" name="Picture 4">
              <a:extLst>
                <a:ext uri="{FF2B5EF4-FFF2-40B4-BE49-F238E27FC236}">
                  <a16:creationId xmlns:a16="http://schemas.microsoft.com/office/drawing/2014/main" id="{2CED75D3-D1C9-0F0D-F985-6E3B6B5073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157"/>
            <a:stretch/>
          </p:blipFill>
          <p:spPr bwMode="auto">
            <a:xfrm>
              <a:off x="219678" y="1174653"/>
              <a:ext cx="10247668" cy="7025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4798A2-2905-ABA4-81F4-F67411F6C2A8}"/>
                </a:ext>
              </a:extLst>
            </p:cNvPr>
            <p:cNvPicPr>
              <a:picLocks noChangeAspect="1"/>
            </p:cNvPicPr>
            <p:nvPr/>
          </p:nvPicPr>
          <p:blipFill rotWithShape="1">
            <a:blip r:embed="rId4"/>
            <a:srcRect l="-2" t="14904" r="3197"/>
            <a:stretch/>
          </p:blipFill>
          <p:spPr>
            <a:xfrm>
              <a:off x="7162775" y="1280160"/>
              <a:ext cx="554761" cy="597081"/>
            </a:xfrm>
            <a:prstGeom prst="rect">
              <a:avLst/>
            </a:prstGeom>
          </p:spPr>
        </p:pic>
      </p:grpSp>
      <p:sp>
        <p:nvSpPr>
          <p:cNvPr id="3" name="Slide Number Placeholder 4">
            <a:extLst>
              <a:ext uri="{FF2B5EF4-FFF2-40B4-BE49-F238E27FC236}">
                <a16:creationId xmlns:a16="http://schemas.microsoft.com/office/drawing/2014/main" id="{202588A1-8F4D-7D47-8717-C101881DA6C6}"/>
              </a:ext>
            </a:extLst>
          </p:cNvPr>
          <p:cNvSpPr>
            <a:spLocks noGrp="1"/>
          </p:cNvSpPr>
          <p:nvPr>
            <p:ph type="sldNum" sz="quarter" idx="12"/>
          </p:nvPr>
        </p:nvSpPr>
        <p:spPr>
          <a:xfrm>
            <a:off x="10615612" y="6289675"/>
            <a:ext cx="971550" cy="406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BD219-DB46-47F4-BD9B-9ADE2CE2B455}" type="slidenum">
              <a:rPr kumimoji="0" lang="en-US" sz="2000" b="0" i="0" u="none" strike="noStrike" kern="1200" cap="none" spc="0" normalizeH="0" baseline="0" noProof="0" smtClean="0">
                <a:ln>
                  <a:noFill/>
                </a:ln>
                <a:solidFill>
                  <a:prstClr val="white"/>
                </a:solidFill>
                <a:effectLst/>
                <a:uLnTx/>
                <a:uFillTx/>
                <a:latin typeface="Perpetua" panose="02020502060401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a:ln>
                <a:noFill/>
              </a:ln>
              <a:solidFill>
                <a:prstClr val="white"/>
              </a:solidFill>
              <a:effectLst/>
              <a:uLnTx/>
              <a:uFillTx/>
              <a:latin typeface="Perpetua" panose="02020502060401020303" pitchFamily="18" charset="0"/>
              <a:ea typeface="+mn-ea"/>
              <a:cs typeface="+mn-cs"/>
            </a:endParaRPr>
          </a:p>
        </p:txBody>
      </p:sp>
      <p:grpSp>
        <p:nvGrpSpPr>
          <p:cNvPr id="4" name="Group 3">
            <a:extLst>
              <a:ext uri="{FF2B5EF4-FFF2-40B4-BE49-F238E27FC236}">
                <a16:creationId xmlns:a16="http://schemas.microsoft.com/office/drawing/2014/main" id="{D1D3AF85-F82E-11AF-01F0-D78A4B624C48}"/>
              </a:ext>
            </a:extLst>
          </p:cNvPr>
          <p:cNvGrpSpPr/>
          <p:nvPr/>
        </p:nvGrpSpPr>
        <p:grpSpPr>
          <a:xfrm>
            <a:off x="207557" y="4342736"/>
            <a:ext cx="4169712" cy="2152256"/>
            <a:chOff x="130009" y="3672677"/>
            <a:chExt cx="3944296" cy="2034219"/>
          </a:xfrm>
        </p:grpSpPr>
        <p:sp>
          <p:nvSpPr>
            <p:cNvPr id="6" name="Text Placeholder 13">
              <a:extLst>
                <a:ext uri="{FF2B5EF4-FFF2-40B4-BE49-F238E27FC236}">
                  <a16:creationId xmlns:a16="http://schemas.microsoft.com/office/drawing/2014/main" id="{7EBFDFAB-6B85-4E82-9831-B2C8B09F2645}"/>
                </a:ext>
              </a:extLst>
            </p:cNvPr>
            <p:cNvSpPr txBox="1">
              <a:spLocks/>
            </p:cNvSpPr>
            <p:nvPr/>
          </p:nvSpPr>
          <p:spPr>
            <a:xfrm>
              <a:off x="130009" y="5176669"/>
              <a:ext cx="3944296" cy="5302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rgbClr val="2F528F"/>
                  </a:solidFill>
                  <a:latin typeface="Perpetua" panose="02020502060401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rgbClr val="2F528F"/>
                  </a:solidFill>
                  <a:latin typeface="Perpetua" panose="02020502060401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baseline="0">
                  <a:solidFill>
                    <a:srgbClr val="2F528F"/>
                  </a:solidFill>
                  <a:latin typeface="Perpetua" panose="02020502060401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rgbClr val="2F528F"/>
                  </a:solidFill>
                  <a:latin typeface="Perpetua" panose="02020502060401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baseline="0">
                  <a:solidFill>
                    <a:srgbClr val="2F528F"/>
                  </a:solidFill>
                  <a:latin typeface="Perpetua" panose="020205020604010203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a:solidFill>
                    <a:schemeClr val="tx1"/>
                  </a:solidFill>
                  <a:latin typeface="Arial"/>
                  <a:cs typeface="Arial"/>
                </a:rPr>
                <a:t>Raise your hand if you have a question </a:t>
              </a:r>
              <a:endParaRPr lang="en-US" sz="18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a:cs typeface="Arial"/>
                </a:rPr>
                <a:t>(</a:t>
              </a:r>
              <a:r>
                <a:rPr lang="en-US" sz="1400" i="1">
                  <a:solidFill>
                    <a:schemeClr val="tx1"/>
                  </a:solidFill>
                  <a:latin typeface="Arial"/>
                  <a:cs typeface="Arial"/>
                </a:rPr>
                <a:t>Please identify yourself before speaking)</a:t>
              </a:r>
              <a:endParaRPr lang="en-US" sz="1400">
                <a:solidFill>
                  <a:schemeClr val="tx1"/>
                </a:solidFill>
                <a:latin typeface="Arial"/>
                <a:cs typeface="Arial"/>
              </a:endParaRPr>
            </a:p>
            <a:p>
              <a:pPr marL="342900" indent="-342900">
                <a:buFont typeface="Arial" panose="020B0604020202020204" pitchFamily="34" charset="0"/>
                <a:buChar char="•"/>
              </a:pPr>
              <a:endParaRPr lang="en-US" sz="200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a:solidFill>
                  <a:schemeClr val="tx1"/>
                </a:solidFill>
              </a:endParaRPr>
            </a:p>
          </p:txBody>
        </p:sp>
        <p:pic>
          <p:nvPicPr>
            <p:cNvPr id="8" name="Picture 8" descr="How to Raise a Hand In Zoom">
              <a:extLst>
                <a:ext uri="{FF2B5EF4-FFF2-40B4-BE49-F238E27FC236}">
                  <a16:creationId xmlns:a16="http://schemas.microsoft.com/office/drawing/2014/main" id="{B637FC16-B555-C436-BC94-E85FA5D718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52" r="3414"/>
            <a:stretch/>
          </p:blipFill>
          <p:spPr bwMode="auto">
            <a:xfrm>
              <a:off x="227128" y="3672677"/>
              <a:ext cx="2767584" cy="14709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15EEA6B-821A-36C9-AF77-7FAF29C9477C}"/>
                </a:ext>
              </a:extLst>
            </p:cNvPr>
            <p:cNvCxnSpPr>
              <a:cxnSpLocks/>
            </p:cNvCxnSpPr>
            <p:nvPr/>
          </p:nvCxnSpPr>
          <p:spPr>
            <a:xfrm flipH="1" flipV="1">
              <a:off x="1965445" y="4791593"/>
              <a:ext cx="617191" cy="634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26BC0B7A-B295-7307-EAD6-3E63C0EE8A9A}"/>
              </a:ext>
            </a:extLst>
          </p:cNvPr>
          <p:cNvPicPr>
            <a:picLocks noChangeAspect="1"/>
          </p:cNvPicPr>
          <p:nvPr/>
        </p:nvPicPr>
        <p:blipFill>
          <a:blip r:embed="rId6"/>
          <a:stretch>
            <a:fillRect/>
          </a:stretch>
        </p:blipFill>
        <p:spPr>
          <a:xfrm>
            <a:off x="6272212" y="4868562"/>
            <a:ext cx="1893237" cy="1786476"/>
          </a:xfrm>
          <a:prstGeom prst="rect">
            <a:avLst/>
          </a:prstGeom>
        </p:spPr>
      </p:pic>
      <p:pic>
        <p:nvPicPr>
          <p:cNvPr id="16" name="Picture 15">
            <a:extLst>
              <a:ext uri="{FF2B5EF4-FFF2-40B4-BE49-F238E27FC236}">
                <a16:creationId xmlns:a16="http://schemas.microsoft.com/office/drawing/2014/main" id="{2209023E-B4E9-6066-0EBE-BB969D73FF43}"/>
              </a:ext>
            </a:extLst>
          </p:cNvPr>
          <p:cNvPicPr>
            <a:picLocks noChangeAspect="1"/>
          </p:cNvPicPr>
          <p:nvPr/>
        </p:nvPicPr>
        <p:blipFill>
          <a:blip r:embed="rId7"/>
          <a:stretch>
            <a:fillRect/>
          </a:stretch>
        </p:blipFill>
        <p:spPr>
          <a:xfrm>
            <a:off x="8230615" y="4831195"/>
            <a:ext cx="2319830" cy="1752599"/>
          </a:xfrm>
          <a:prstGeom prst="rect">
            <a:avLst/>
          </a:prstGeom>
        </p:spPr>
      </p:pic>
      <p:sp>
        <p:nvSpPr>
          <p:cNvPr id="17" name="TextBox 16">
            <a:extLst>
              <a:ext uri="{FF2B5EF4-FFF2-40B4-BE49-F238E27FC236}">
                <a16:creationId xmlns:a16="http://schemas.microsoft.com/office/drawing/2014/main" id="{583A064C-465A-3185-3B28-94D133160154}"/>
              </a:ext>
            </a:extLst>
          </p:cNvPr>
          <p:cNvSpPr txBox="1"/>
          <p:nvPr/>
        </p:nvSpPr>
        <p:spPr>
          <a:xfrm>
            <a:off x="6168496" y="4342736"/>
            <a:ext cx="4523845" cy="369332"/>
          </a:xfrm>
          <a:prstGeom prst="rect">
            <a:avLst/>
          </a:prstGeom>
          <a:noFill/>
        </p:spPr>
        <p:txBody>
          <a:bodyPr wrap="square" lIns="91440" tIns="45720" rIns="91440" bIns="45720" rtlCol="0" anchor="t">
            <a:spAutoFit/>
          </a:bodyPr>
          <a:lstStyle/>
          <a:p>
            <a:r>
              <a:rPr lang="en-US"/>
              <a:t>Please add you name to your profile</a:t>
            </a:r>
            <a:endParaRPr lang="en-US">
              <a:cs typeface="Calibri"/>
            </a:endParaRPr>
          </a:p>
        </p:txBody>
      </p:sp>
    </p:spTree>
    <p:extLst>
      <p:ext uri="{BB962C8B-B14F-4D97-AF65-F5344CB8AC3E}">
        <p14:creationId xmlns:p14="http://schemas.microsoft.com/office/powerpoint/2010/main" val="467211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4CEB3A-12BF-4FDF-90D6-3129ADA303C7}"/>
              </a:ext>
            </a:extLst>
          </p:cNvPr>
          <p:cNvSpPr>
            <a:spLocks noGrp="1"/>
          </p:cNvSpPr>
          <p:nvPr>
            <p:ph type="sldNum" sz="quarter" idx="12"/>
          </p:nvPr>
        </p:nvSpPr>
        <p:spPr/>
        <p:txBody>
          <a:bodyPr/>
          <a:lstStyle/>
          <a:p>
            <a:fld id="{2E2BD219-DB46-47F4-BD9B-9ADE2CE2B455}" type="slidenum">
              <a:rPr lang="en-US" smtClean="0"/>
              <a:t>30</a:t>
            </a:fld>
            <a:endParaRPr lang="en-US"/>
          </a:p>
        </p:txBody>
      </p:sp>
      <p:sp>
        <p:nvSpPr>
          <p:cNvPr id="6" name="TextBox 5">
            <a:extLst>
              <a:ext uri="{FF2B5EF4-FFF2-40B4-BE49-F238E27FC236}">
                <a16:creationId xmlns:a16="http://schemas.microsoft.com/office/drawing/2014/main" id="{CEFAA45E-9059-16AC-6A08-0767E5CB4EB3}"/>
              </a:ext>
            </a:extLst>
          </p:cNvPr>
          <p:cNvSpPr txBox="1"/>
          <p:nvPr/>
        </p:nvSpPr>
        <p:spPr>
          <a:xfrm>
            <a:off x="7962900" y="683794"/>
            <a:ext cx="274320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2"/>
                </a:solidFill>
                <a:latin typeface="Calibri Light"/>
                <a:cs typeface="Calibri Light"/>
              </a:rPr>
              <a:t>BSEE Website: </a:t>
            </a:r>
            <a:r>
              <a:rPr lang="en-US" sz="2000" b="1">
                <a:solidFill>
                  <a:schemeClr val="tx2"/>
                </a:solidFill>
                <a:latin typeface="Calibri Light"/>
                <a:cs typeface="Calibri Light"/>
                <a:hlinkClick r:id="rId3">
                  <a:extLst>
                    <a:ext uri="{A12FA001-AC4F-418D-AE19-62706E023703}">
                      <ahyp:hlinkClr xmlns:ahyp="http://schemas.microsoft.com/office/drawing/2018/hyperlinkcolor" val="tx"/>
                    </a:ext>
                  </a:extLst>
                </a:hlinkClick>
              </a:rPr>
              <a:t>www.bsee.gov</a:t>
            </a:r>
            <a:endParaRPr lang="en-US" sz="2000" b="1">
              <a:solidFill>
                <a:schemeClr val="tx2"/>
              </a:solidFill>
              <a:latin typeface="Calibri Light"/>
              <a:cs typeface="Calibri Light"/>
            </a:endParaRPr>
          </a:p>
          <a:p>
            <a:endParaRPr lang="en-US" sz="2000" b="1">
              <a:latin typeface="Calibri Light"/>
              <a:cs typeface="Calibri Light"/>
            </a:endParaRPr>
          </a:p>
          <a:p>
            <a:endParaRPr lang="en-US" sz="2000" b="1">
              <a:latin typeface="Calibri Light"/>
              <a:cs typeface="Calibri Light"/>
            </a:endParaRPr>
          </a:p>
          <a:p>
            <a:r>
              <a:rPr lang="en-US" sz="2000" b="1">
                <a:solidFill>
                  <a:schemeClr val="tx2"/>
                </a:solidFill>
                <a:latin typeface="Calibri Light"/>
                <a:cs typeface="Calibri Light"/>
                <a:hlinkClick r:id="rId4">
                  <a:extLst>
                    <a:ext uri="{A12FA001-AC4F-418D-AE19-62706E023703}">
                      <ahyp:hlinkClr xmlns:ahyp="http://schemas.microsoft.com/office/drawing/2018/hyperlinkcolor" val="tx"/>
                    </a:ext>
                  </a:extLst>
                </a:hlinkClick>
              </a:rPr>
              <a:t>@BSEEgov</a:t>
            </a:r>
          </a:p>
          <a:p>
            <a:r>
              <a:rPr lang="en-US" sz="2000" b="1">
                <a:solidFill>
                  <a:schemeClr val="tx2"/>
                </a:solidFill>
                <a:latin typeface="Calibri Light"/>
                <a:cs typeface="Calibri Light"/>
              </a:rPr>
              <a:t>		               </a:t>
            </a:r>
          </a:p>
          <a:p>
            <a:r>
              <a:rPr lang="en-US" sz="2000" b="1" err="1">
                <a:solidFill>
                  <a:schemeClr val="tx2"/>
                </a:solidFill>
                <a:latin typeface="Calibri Light"/>
                <a:cs typeface="Calibri Light"/>
                <a:hlinkClick r:id="rId5">
                  <a:extLst>
                    <a:ext uri="{A12FA001-AC4F-418D-AE19-62706E023703}">
                      <ahyp:hlinkClr xmlns:ahyp="http://schemas.microsoft.com/office/drawing/2018/hyperlinkcolor" val="tx"/>
                    </a:ext>
                  </a:extLst>
                </a:hlinkClick>
              </a:rPr>
              <a:t>BSEEgov</a:t>
            </a:r>
            <a:endParaRPr lang="en-US" sz="2000" b="1">
              <a:solidFill>
                <a:schemeClr val="tx2"/>
              </a:solidFill>
              <a:latin typeface="Calibri Light"/>
              <a:cs typeface="Calibri Light"/>
              <a:hlinkClick r:id="rId5">
                <a:extLst>
                  <a:ext uri="{A12FA001-AC4F-418D-AE19-62706E023703}">
                    <ahyp:hlinkClr xmlns:ahyp="http://schemas.microsoft.com/office/drawing/2018/hyperlinkcolor" val="tx"/>
                  </a:ext>
                </a:extLst>
              </a:hlinkClick>
            </a:endParaRPr>
          </a:p>
          <a:p>
            <a:r>
              <a:rPr lang="en-US" sz="2000" b="1">
                <a:solidFill>
                  <a:schemeClr val="tx2"/>
                </a:solidFill>
                <a:latin typeface="Calibri Light"/>
                <a:cs typeface="Calibri Light"/>
              </a:rPr>
              <a:t>		            </a:t>
            </a:r>
          </a:p>
          <a:p>
            <a:endParaRPr lang="en-US" sz="2000" b="1">
              <a:solidFill>
                <a:schemeClr val="tx2"/>
              </a:solidFill>
              <a:latin typeface="Calibri Light"/>
              <a:cs typeface="Calibri Light"/>
            </a:endParaRPr>
          </a:p>
          <a:p>
            <a:r>
              <a:rPr lang="en-US" sz="2000" b="1">
                <a:solidFill>
                  <a:schemeClr val="tx2"/>
                </a:solidFill>
                <a:latin typeface="Calibri Light"/>
                <a:cs typeface="Calibri Light"/>
                <a:hlinkClick r:id="rId6">
                  <a:extLst>
                    <a:ext uri="{A12FA001-AC4F-418D-AE19-62706E023703}">
                      <ahyp:hlinkClr xmlns:ahyp="http://schemas.microsoft.com/office/drawing/2018/hyperlinkcolor" val="tx"/>
                    </a:ext>
                  </a:extLst>
                </a:hlinkClick>
              </a:rPr>
              <a:t>Bureau of Safety and Environmental Enforcement</a:t>
            </a:r>
          </a:p>
          <a:p>
            <a:endParaRPr lang="en-US" sz="2000" b="1">
              <a:latin typeface="Calibri Light"/>
              <a:cs typeface="Calibri Light"/>
            </a:endParaRPr>
          </a:p>
          <a:p>
            <a:endParaRPr lang="en-US" sz="2000" b="1">
              <a:solidFill>
                <a:schemeClr val="tx2"/>
              </a:solidFill>
              <a:latin typeface="Calibri Light"/>
              <a:cs typeface="Calibri Light"/>
            </a:endParaRPr>
          </a:p>
          <a:p>
            <a:r>
              <a:rPr lang="en-US" sz="2000" b="1" err="1">
                <a:solidFill>
                  <a:schemeClr val="tx2"/>
                </a:solidFill>
                <a:latin typeface="Calibri Light"/>
                <a:cs typeface="Calibri Light"/>
                <a:hlinkClick r:id="rId7">
                  <a:extLst>
                    <a:ext uri="{A12FA001-AC4F-418D-AE19-62706E023703}">
                      <ahyp:hlinkClr xmlns:ahyp="http://schemas.microsoft.com/office/drawing/2018/hyperlinkcolor" val="tx"/>
                    </a:ext>
                  </a:extLst>
                </a:hlinkClick>
              </a:rPr>
              <a:t>BSEEgov</a:t>
            </a:r>
            <a:endParaRPr lang="en-US">
              <a:solidFill>
                <a:schemeClr val="tx2"/>
              </a:solidFill>
            </a:endParaRPr>
          </a:p>
        </p:txBody>
      </p:sp>
      <p:sp>
        <p:nvSpPr>
          <p:cNvPr id="7" name="Footer Placeholder 4">
            <a:extLst>
              <a:ext uri="{FF2B5EF4-FFF2-40B4-BE49-F238E27FC236}">
                <a16:creationId xmlns:a16="http://schemas.microsoft.com/office/drawing/2014/main" id="{92C03817-51A6-481B-B261-068B482798B8}"/>
              </a:ext>
            </a:extLst>
          </p:cNvPr>
          <p:cNvSpPr txBox="1">
            <a:spLocks/>
          </p:cNvSpPr>
          <p:nvPr/>
        </p:nvSpPr>
        <p:spPr>
          <a:xfrm>
            <a:off x="1310108" y="6174206"/>
            <a:ext cx="7820025" cy="821933"/>
          </a:xfrm>
          <a:prstGeom prst="rect">
            <a:avLst/>
          </a:prstGeom>
          <a:ln>
            <a:solidFill>
              <a:schemeClr val="bg1"/>
            </a:solidFill>
          </a:ln>
        </p:spPr>
        <p:txBody>
          <a:bodyPr vert="horz" lIns="91440" tIns="45720" rIns="91440" bIns="45720" rtlCol="0">
            <a:normAutofit fontScale="85000" lnSpcReduction="10000"/>
          </a:bodyPr>
          <a:lstStyle>
            <a:lvl1pPr marL="0" marR="0" indent="0" algn="ctr" defTabSz="914400" rtl="0" eaLnBrk="1" fontAlgn="auto" latinLnBrk="0" hangingPunct="1">
              <a:lnSpc>
                <a:spcPts val="2400"/>
              </a:lnSpc>
              <a:spcBef>
                <a:spcPts val="0"/>
              </a:spcBef>
              <a:spcAft>
                <a:spcPts val="0"/>
              </a:spcAft>
              <a:buClrTx/>
              <a:buSzPct val="125000"/>
              <a:buFontTx/>
              <a:buNone/>
              <a:tabLst/>
              <a:defRPr sz="2000" b="1" i="1" kern="1200" baseline="0">
                <a:solidFill>
                  <a:schemeClr val="accent1">
                    <a:lumMod val="75000"/>
                  </a:schemeClr>
                </a:solidFill>
                <a:latin typeface="Perpetua" panose="02020502060401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528F"/>
                </a:solidFill>
                <a:latin typeface="Perpetua" panose="02020502060401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528F"/>
                </a:solidFill>
                <a:latin typeface="Perpetua" panose="02020502060401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528F"/>
                </a:solidFill>
                <a:latin typeface="Perpetua" panose="02020502060401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528F"/>
                </a:solidFill>
                <a:latin typeface="Perpetua" panose="02020502060401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a:t>Bureau of Safety and Environmental Enforcement</a:t>
            </a:r>
          </a:p>
          <a:p>
            <a:r>
              <a:rPr lang="en-US"/>
              <a:t>Promoting Safety, Protecting the Environment and Conserving Offshore Resources</a:t>
            </a:r>
          </a:p>
        </p:txBody>
      </p:sp>
      <p:sp>
        <p:nvSpPr>
          <p:cNvPr id="4" name="TextBox 3">
            <a:extLst>
              <a:ext uri="{FF2B5EF4-FFF2-40B4-BE49-F238E27FC236}">
                <a16:creationId xmlns:a16="http://schemas.microsoft.com/office/drawing/2014/main" id="{0AEB4360-9330-430F-9712-B7EAAE4F7B4C}"/>
              </a:ext>
            </a:extLst>
          </p:cNvPr>
          <p:cNvSpPr txBox="1"/>
          <p:nvPr/>
        </p:nvSpPr>
        <p:spPr>
          <a:xfrm>
            <a:off x="103246" y="1100203"/>
            <a:ext cx="7060018" cy="6690550"/>
          </a:xfrm>
          <a:prstGeom prst="rect">
            <a:avLst/>
          </a:prstGeom>
          <a:noFill/>
        </p:spPr>
        <p:txBody>
          <a:bodyPr wrap="square" lIns="91440" tIns="45720" rIns="91440" bIns="45720" rtlCol="0" anchor="t">
            <a:spAutoFit/>
          </a:bodyPr>
          <a:lstStyle/>
          <a:p>
            <a:pPr>
              <a:lnSpc>
                <a:spcPct val="114999"/>
              </a:lnSpc>
            </a:pPr>
            <a:endParaRPr lang="en-US">
              <a:latin typeface="Perpetua" panose="02020502060401020303" pitchFamily="18" charset="0"/>
            </a:endParaRPr>
          </a:p>
          <a:p>
            <a:pPr>
              <a:lnSpc>
                <a:spcPct val="114999"/>
              </a:lnSpc>
            </a:pPr>
            <a:r>
              <a:rPr lang="en-US" dirty="0">
                <a:latin typeface="Perpetua"/>
              </a:rPr>
              <a:t>David Fish, Environmental Compliance Division Chief David.fish@bsee.gov </a:t>
            </a:r>
            <a:endParaRPr lang="en-US" dirty="0">
              <a:latin typeface="Perpetua" panose="02020502060401020303" pitchFamily="18" charset="0"/>
              <a:ea typeface="+mn-lt"/>
              <a:cs typeface="+mn-lt"/>
            </a:endParaRPr>
          </a:p>
          <a:p>
            <a:pPr>
              <a:lnSpc>
                <a:spcPct val="114999"/>
              </a:lnSpc>
            </a:pPr>
            <a:endParaRPr lang="en-US">
              <a:latin typeface="Perpetua"/>
            </a:endParaRPr>
          </a:p>
          <a:p>
            <a:pPr>
              <a:lnSpc>
                <a:spcPct val="114999"/>
              </a:lnSpc>
            </a:pPr>
            <a:r>
              <a:rPr lang="en-US" dirty="0">
                <a:latin typeface="Perpetua"/>
              </a:rPr>
              <a:t>Michaela Nob</a:t>
            </a:r>
            <a:r>
              <a:rPr lang="en-US" dirty="0">
                <a:solidFill>
                  <a:schemeClr val="tx1">
                    <a:lumMod val="75000"/>
                    <a:lumOff val="25000"/>
                  </a:schemeClr>
                </a:solidFill>
                <a:latin typeface="Perpetua"/>
              </a:rPr>
              <a:t>le, Regulatory Energy and Regulatory Compliance Program Director michaela.noble@bsee.gov</a:t>
            </a:r>
            <a:endParaRPr lang="en-US" dirty="0">
              <a:solidFill>
                <a:schemeClr val="tx1">
                  <a:lumMod val="75000"/>
                  <a:lumOff val="25000"/>
                </a:schemeClr>
              </a:solidFill>
            </a:endParaRPr>
          </a:p>
          <a:p>
            <a:endParaRPr lang="en-US">
              <a:latin typeface="Perpetua"/>
            </a:endParaRPr>
          </a:p>
          <a:p>
            <a:r>
              <a:rPr lang="en-US" dirty="0">
                <a:latin typeface="Perpetua"/>
              </a:rPr>
              <a:t>Kirk Malstrom, Branch Chief Regulations and Standards kirk.malstrom@bsee.gov</a:t>
            </a:r>
            <a:endParaRPr lang="en-US" dirty="0">
              <a:ea typeface="+mn-lt"/>
              <a:cs typeface="+mn-lt"/>
            </a:endParaRPr>
          </a:p>
          <a:p>
            <a:pPr>
              <a:lnSpc>
                <a:spcPct val="114999"/>
              </a:lnSpc>
            </a:pPr>
            <a:endParaRPr lang="en-US">
              <a:latin typeface="Perpetua"/>
            </a:endParaRPr>
          </a:p>
          <a:p>
            <a:pPr>
              <a:lnSpc>
                <a:spcPct val="114999"/>
              </a:lnSpc>
            </a:pPr>
            <a:r>
              <a:rPr lang="en-US" dirty="0" err="1">
                <a:latin typeface="Perpetua"/>
              </a:rPr>
              <a:t>Bronia</a:t>
            </a:r>
            <a:r>
              <a:rPr lang="en-US" dirty="0">
                <a:latin typeface="Perpetua"/>
              </a:rPr>
              <a:t> Ashford - Tribal Liaison Officer bronia.ashford@bsee.gov</a:t>
            </a:r>
            <a:endParaRPr lang="en-US" dirty="0">
              <a:latin typeface="Perpetua"/>
              <a:ea typeface="+mn-lt"/>
              <a:cs typeface="+mn-lt"/>
            </a:endParaRPr>
          </a:p>
          <a:p>
            <a:pPr>
              <a:lnSpc>
                <a:spcPct val="114999"/>
              </a:lnSpc>
            </a:pPr>
            <a:endParaRPr lang="en-US">
              <a:latin typeface="Perpetua"/>
            </a:endParaRPr>
          </a:p>
          <a:p>
            <a:pPr>
              <a:lnSpc>
                <a:spcPct val="114999"/>
              </a:lnSpc>
            </a:pPr>
            <a:r>
              <a:rPr lang="en-US" dirty="0">
                <a:latin typeface="Perpetua"/>
              </a:rPr>
              <a:t>W. Shawn Arnold - Federal Preservation Officer william.arnold@bsee.gov</a:t>
            </a:r>
          </a:p>
          <a:p>
            <a:pPr>
              <a:lnSpc>
                <a:spcPct val="114999"/>
              </a:lnSpc>
            </a:pPr>
            <a:endParaRPr lang="en-US">
              <a:latin typeface="Perpetua" panose="02020502060401020303" pitchFamily="18" charset="0"/>
              <a:ea typeface="+mn-lt"/>
              <a:cs typeface="+mn-lt"/>
            </a:endParaRPr>
          </a:p>
          <a:p>
            <a:pPr>
              <a:lnSpc>
                <a:spcPct val="114999"/>
              </a:lnSpc>
            </a:pPr>
            <a:r>
              <a:rPr lang="en-US" dirty="0">
                <a:latin typeface="Perpetua"/>
                <a:ea typeface="+mn-lt"/>
                <a:cs typeface="+mn-lt"/>
              </a:rPr>
              <a:t>John Caplis, Oil Spill Preparedness Division </a:t>
            </a:r>
            <a:r>
              <a:rPr lang="en-US">
                <a:latin typeface="Perpetua"/>
                <a:ea typeface="+mn-lt"/>
                <a:cs typeface="+mn-lt"/>
              </a:rPr>
              <a:t>john.caplis@bsee.gov</a:t>
            </a:r>
            <a:endParaRPr lang="en-US">
              <a:latin typeface="Perpetua" panose="02020502060401020303" pitchFamily="18" charset="0"/>
              <a:ea typeface="+mn-lt"/>
              <a:cs typeface="+mn-lt"/>
            </a:endParaRPr>
          </a:p>
          <a:p>
            <a:pPr>
              <a:lnSpc>
                <a:spcPct val="114999"/>
              </a:lnSpc>
            </a:pPr>
            <a:endParaRPr lang="en-US" dirty="0">
              <a:latin typeface="Perpetua"/>
              <a:ea typeface="+mn-lt"/>
              <a:cs typeface="+mn-lt"/>
            </a:endParaRPr>
          </a:p>
          <a:p>
            <a:pPr>
              <a:lnSpc>
                <a:spcPct val="114999"/>
              </a:lnSpc>
            </a:pPr>
            <a:r>
              <a:rPr lang="en-US" dirty="0">
                <a:latin typeface="Perpetua"/>
                <a:ea typeface="+mn-lt"/>
                <a:cs typeface="+mn-lt"/>
              </a:rPr>
              <a:t>National Tribal Engagement Program, tribalengagement@bsee.gov</a:t>
            </a:r>
          </a:p>
          <a:p>
            <a:pPr>
              <a:lnSpc>
                <a:spcPct val="114999"/>
              </a:lnSpc>
            </a:pPr>
            <a:endParaRPr lang="en-US">
              <a:latin typeface="Perpetua"/>
              <a:ea typeface="+mn-lt"/>
              <a:cs typeface="+mn-lt"/>
            </a:endParaRPr>
          </a:p>
          <a:p>
            <a:pPr>
              <a:lnSpc>
                <a:spcPct val="114999"/>
              </a:lnSpc>
            </a:pPr>
            <a:endParaRPr lang="en-US" dirty="0">
              <a:solidFill>
                <a:srgbClr val="000000"/>
              </a:solidFill>
              <a:latin typeface="Perpetua" panose="02020502060401020303" pitchFamily="18" charset="0"/>
              <a:cs typeface="Calibri" panose="020F0502020204030204"/>
            </a:endParaRPr>
          </a:p>
          <a:p>
            <a:pPr marL="0" marR="0" lvl="0" indent="0" algn="l" defTabSz="914400">
              <a:spcAft>
                <a:spcPts val="0"/>
              </a:spcAft>
              <a:buClrTx/>
              <a:buSzTx/>
              <a:buFontTx/>
              <a:buNone/>
              <a:tabLst/>
              <a:defRPr/>
            </a:pPr>
            <a:endParaRPr lang="en-US" sz="1700" b="0" i="0" u="none" strike="noStrike" kern="1200" cap="none" spc="0" normalizeH="0" baseline="0" noProof="0">
              <a:ln>
                <a:noFill/>
              </a:ln>
              <a:solidFill>
                <a:srgbClr val="12498A"/>
              </a:solidFill>
              <a:effectLst/>
              <a:uLnTx/>
              <a:uFillTx/>
              <a:latin typeface="Perpetua" panose="02020502060401020303" pitchFamily="18" charset="0"/>
            </a:endParaRPr>
          </a:p>
          <a:p>
            <a:pPr>
              <a:lnSpc>
                <a:spcPct val="90000"/>
              </a:lnSpc>
              <a:spcBef>
                <a:spcPts val="1000"/>
              </a:spcBef>
            </a:pPr>
            <a:endParaRPr lang="en-US" sz="1700">
              <a:solidFill>
                <a:srgbClr val="2F528F"/>
              </a:solidFill>
              <a:latin typeface="Perpetua" panose="02020502060401020303" pitchFamily="18" charset="0"/>
            </a:endParaRPr>
          </a:p>
          <a:p>
            <a:pPr>
              <a:lnSpc>
                <a:spcPct val="90000"/>
              </a:lnSpc>
              <a:spcBef>
                <a:spcPts val="1000"/>
              </a:spcBef>
              <a:buFont typeface="Arial" panose="020B0604020202020204" pitchFamily="34" charset="0"/>
            </a:pPr>
            <a:endParaRPr lang="en-US" sz="1700">
              <a:solidFill>
                <a:srgbClr val="2F528F"/>
              </a:solidFill>
              <a:latin typeface="Perpetua" panose="02020502060401020303" pitchFamily="18" charset="0"/>
            </a:endParaRPr>
          </a:p>
          <a:p>
            <a:endParaRPr lang="en-US">
              <a:solidFill>
                <a:srgbClr val="12498A"/>
              </a:solidFill>
              <a:latin typeface="Perpetua" panose="02020502060401020303" pitchFamily="18" charset="0"/>
            </a:endParaRPr>
          </a:p>
        </p:txBody>
      </p:sp>
      <p:sp>
        <p:nvSpPr>
          <p:cNvPr id="9" name="Title 1">
            <a:extLst>
              <a:ext uri="{FF2B5EF4-FFF2-40B4-BE49-F238E27FC236}">
                <a16:creationId xmlns:a16="http://schemas.microsoft.com/office/drawing/2014/main" id="{BBE7EE61-87FE-FAFA-3041-C30EAF22E512}"/>
              </a:ext>
            </a:extLst>
          </p:cNvPr>
          <p:cNvSpPr>
            <a:spLocks noGrp="1"/>
          </p:cNvSpPr>
          <p:nvPr>
            <p:ph type="title"/>
          </p:nvPr>
        </p:nvSpPr>
        <p:spPr>
          <a:xfrm>
            <a:off x="137051" y="340551"/>
            <a:ext cx="6494977" cy="868140"/>
          </a:xfrm>
        </p:spPr>
        <p:txBody>
          <a:bodyPr>
            <a:normAutofit/>
          </a:bodyPr>
          <a:lstStyle/>
          <a:p>
            <a:r>
              <a:rPr lang="en-US" sz="4400"/>
              <a:t>Contact information</a:t>
            </a:r>
          </a:p>
        </p:txBody>
      </p:sp>
    </p:spTree>
    <p:extLst>
      <p:ext uri="{BB962C8B-B14F-4D97-AF65-F5344CB8AC3E}">
        <p14:creationId xmlns:p14="http://schemas.microsoft.com/office/powerpoint/2010/main" val="121274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0D58-15E5-4B9B-A445-B3A453B38E5A}"/>
              </a:ext>
            </a:extLst>
          </p:cNvPr>
          <p:cNvSpPr>
            <a:spLocks noGrp="1"/>
          </p:cNvSpPr>
          <p:nvPr>
            <p:ph type="title"/>
          </p:nvPr>
        </p:nvSpPr>
        <p:spPr>
          <a:xfrm>
            <a:off x="739740" y="265034"/>
            <a:ext cx="9896409" cy="1291990"/>
          </a:xfrm>
        </p:spPr>
        <p:txBody>
          <a:bodyPr/>
          <a:lstStyle/>
          <a:p>
            <a:r>
              <a:rPr lang="en-US"/>
              <a:t>Agenda</a:t>
            </a:r>
          </a:p>
        </p:txBody>
      </p:sp>
      <p:sp>
        <p:nvSpPr>
          <p:cNvPr id="4" name="Content Placeholder 3">
            <a:extLst>
              <a:ext uri="{FF2B5EF4-FFF2-40B4-BE49-F238E27FC236}">
                <a16:creationId xmlns:a16="http://schemas.microsoft.com/office/drawing/2014/main" id="{45807914-C7CD-46A4-B9F1-5B1CB28D7E3B}"/>
              </a:ext>
            </a:extLst>
          </p:cNvPr>
          <p:cNvSpPr>
            <a:spLocks noGrp="1"/>
          </p:cNvSpPr>
          <p:nvPr>
            <p:ph sz="half" idx="2"/>
          </p:nvPr>
        </p:nvSpPr>
        <p:spPr>
          <a:xfrm>
            <a:off x="184935" y="1275428"/>
            <a:ext cx="10130319" cy="5176743"/>
          </a:xfrm>
        </p:spPr>
        <p:txBody>
          <a:bodyPr vert="horz" lIns="91440" tIns="45720" rIns="91440" bIns="45720" numCol="2" rtlCol="0" anchor="t">
            <a:noAutofit/>
          </a:bodyPr>
          <a:lstStyle/>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Director Sligh Welcome and Opening Remarks</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a:solidFill>
                <a:srgbClr val="12498A"/>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Tribal Member Introductions</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a:solidFill>
                <a:srgbClr val="12498A"/>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National Tribal Engagement Program (NTEP) Staff Introductions and Program Expansion</a:t>
            </a:r>
            <a:endParaRPr lang="en-US" sz="2000" dirty="0">
              <a:solidFill>
                <a:srgbClr val="12498A"/>
              </a:solidFill>
              <a:effectLst/>
              <a:latin typeface="Arial"/>
              <a:ea typeface="Calibri" panose="020F0502020204030204" pitchFamily="34" charset="0"/>
              <a:cs typeface="Arial"/>
            </a:endParaRPr>
          </a:p>
          <a:p>
            <a:pPr marL="914400" marR="0" lvl="1" indent="-457200">
              <a:lnSpc>
                <a:spcPct val="150000"/>
              </a:lnSpc>
              <a:spcBef>
                <a:spcPts val="0"/>
              </a:spcBef>
              <a:buFont typeface="+mj-lt"/>
              <a:buAutoNum type="alphaLcPeriod"/>
            </a:pPr>
            <a:r>
              <a:rPr lang="en-US" sz="2000" i="1" dirty="0">
                <a:solidFill>
                  <a:srgbClr val="12498A"/>
                </a:solidFill>
                <a:effectLst/>
                <a:latin typeface="Arial"/>
                <a:ea typeface="Times New Roman" panose="02020603050405020304" pitchFamily="18" charset="0"/>
                <a:cs typeface="Arial"/>
              </a:rPr>
              <a:t>Tribal Questions for NTEP Staff</a:t>
            </a:r>
            <a:br>
              <a:rPr lang="en-US" sz="2000" i="1" dirty="0">
                <a:effectLst/>
                <a:latin typeface="Arial" panose="020B0604020202020204" pitchFamily="34" charset="0"/>
                <a:ea typeface="Times New Roman" panose="02020603050405020304" pitchFamily="18" charset="0"/>
                <a:cs typeface="Arial" panose="020B0604020202020204" pitchFamily="34" charset="0"/>
              </a:rPr>
            </a:br>
            <a:endParaRPr lang="en-US" sz="2000" i="1">
              <a:solidFill>
                <a:srgbClr val="12498A"/>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Renewable Energy and BSEE’s New Authorities</a:t>
            </a:r>
            <a:endParaRPr lang="en-US" sz="2000" dirty="0">
              <a:solidFill>
                <a:srgbClr val="12498A"/>
              </a:solidFill>
              <a:effectLst/>
              <a:latin typeface="Arial"/>
              <a:ea typeface="Calibri" panose="020F0502020204030204" pitchFamily="34" charset="0"/>
              <a:cs typeface="Arial"/>
            </a:endParaRPr>
          </a:p>
          <a:p>
            <a:pPr marL="914400" marR="0" lvl="1" indent="-457200">
              <a:lnSpc>
                <a:spcPct val="100000"/>
              </a:lnSpc>
              <a:spcBef>
                <a:spcPts val="0"/>
              </a:spcBef>
              <a:buFont typeface="+mj-lt"/>
              <a:buAutoNum type="alphaLcPeriod"/>
            </a:pPr>
            <a:r>
              <a:rPr lang="en-US" sz="2000" i="1" dirty="0">
                <a:solidFill>
                  <a:srgbClr val="12498A"/>
                </a:solidFill>
                <a:effectLst/>
                <a:latin typeface="Arial"/>
                <a:ea typeface="Times New Roman" panose="02020603050405020304" pitchFamily="18" charset="0"/>
                <a:cs typeface="Arial"/>
              </a:rPr>
              <a:t>Tribal Discussion for Renewable Energy</a:t>
            </a:r>
            <a:br>
              <a:rPr lang="en-US" sz="2000" i="1" dirty="0">
                <a:effectLst/>
                <a:latin typeface="Arial" panose="020B0604020202020204" pitchFamily="34" charset="0"/>
                <a:ea typeface="Times New Roman" panose="02020603050405020304" pitchFamily="18" charset="0"/>
                <a:cs typeface="Arial" panose="020B0604020202020204" pitchFamily="34" charset="0"/>
              </a:rPr>
            </a:br>
            <a:r>
              <a:rPr lang="en-US" sz="2000" i="1" dirty="0">
                <a:solidFill>
                  <a:srgbClr val="12498A"/>
                </a:solidFill>
                <a:effectLst/>
                <a:latin typeface="Arial"/>
                <a:ea typeface="Times New Roman" panose="02020603050405020304" pitchFamily="18" charset="0"/>
                <a:cs typeface="Arial"/>
              </a:rPr>
              <a:t>************</a:t>
            </a:r>
            <a:r>
              <a:rPr lang="en-US" sz="2000" dirty="0">
                <a:solidFill>
                  <a:srgbClr val="12498A"/>
                </a:solidFill>
                <a:effectLst/>
                <a:latin typeface="Arial"/>
                <a:ea typeface="Times New Roman" panose="02020603050405020304" pitchFamily="18" charset="0"/>
                <a:cs typeface="Arial"/>
              </a:rPr>
              <a:t>Break************ </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a:solidFill>
                <a:srgbClr val="12498A"/>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Carbon Sequestration Proposed Rule</a:t>
            </a:r>
            <a:endParaRPr lang="en-US" sz="2000" dirty="0">
              <a:solidFill>
                <a:srgbClr val="12498A"/>
              </a:solidFill>
              <a:effectLst/>
              <a:latin typeface="Arial"/>
              <a:ea typeface="Calibri" panose="020F0502020204030204" pitchFamily="34" charset="0"/>
              <a:cs typeface="Arial"/>
            </a:endParaRPr>
          </a:p>
          <a:p>
            <a:pPr marL="914400" marR="0" lvl="1" indent="-457200">
              <a:lnSpc>
                <a:spcPct val="100000"/>
              </a:lnSpc>
              <a:spcBef>
                <a:spcPts val="0"/>
              </a:spcBef>
              <a:buFont typeface="+mj-lt"/>
              <a:buAutoNum type="alphaLcPeriod"/>
            </a:pPr>
            <a:r>
              <a:rPr lang="en-US" sz="2000" i="1" dirty="0">
                <a:solidFill>
                  <a:srgbClr val="12498A"/>
                </a:solidFill>
                <a:effectLst/>
                <a:latin typeface="Arial"/>
                <a:ea typeface="Times New Roman" panose="02020603050405020304" pitchFamily="18" charset="0"/>
                <a:cs typeface="Arial"/>
              </a:rPr>
              <a:t>Tribal Discussion for Carbon Sequestration</a:t>
            </a:r>
            <a:br>
              <a:rPr lang="en-US" sz="2000" i="1" dirty="0">
                <a:effectLst/>
                <a:latin typeface="Arial" panose="020B0604020202020204" pitchFamily="34" charset="0"/>
                <a:ea typeface="Times New Roman" panose="02020603050405020304" pitchFamily="18" charset="0"/>
                <a:cs typeface="Arial" panose="020B0604020202020204" pitchFamily="34" charset="0"/>
              </a:rPr>
            </a:br>
            <a:endParaRPr lang="en-US" sz="2000" i="1">
              <a:solidFill>
                <a:srgbClr val="12498A"/>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Oil Spill Response Preparedness Proposed Rule</a:t>
            </a:r>
            <a:endParaRPr lang="en-US" sz="2000" dirty="0">
              <a:solidFill>
                <a:srgbClr val="12498A"/>
              </a:solidFill>
              <a:effectLst/>
              <a:latin typeface="Arial"/>
              <a:ea typeface="Calibri" panose="020F0502020204030204" pitchFamily="34" charset="0"/>
              <a:cs typeface="Arial"/>
            </a:endParaRPr>
          </a:p>
          <a:p>
            <a:pPr marL="914400" marR="0" lvl="1" indent="-457200">
              <a:lnSpc>
                <a:spcPct val="100000"/>
              </a:lnSpc>
              <a:spcBef>
                <a:spcPts val="0"/>
              </a:spcBef>
              <a:buFont typeface="+mj-lt"/>
              <a:buAutoNum type="alphaLcPeriod"/>
            </a:pPr>
            <a:r>
              <a:rPr lang="en-US" sz="2000" i="1" dirty="0">
                <a:solidFill>
                  <a:srgbClr val="12498A"/>
                </a:solidFill>
                <a:effectLst/>
                <a:latin typeface="Arial"/>
                <a:ea typeface="Times New Roman" panose="02020603050405020304" pitchFamily="18" charset="0"/>
                <a:cs typeface="Arial"/>
              </a:rPr>
              <a:t>Tribal Discussion for Oil Spill Response</a:t>
            </a:r>
            <a:br>
              <a:rPr lang="en-US" sz="2000" i="1" dirty="0">
                <a:effectLst/>
                <a:latin typeface="Arial" panose="020B0604020202020204" pitchFamily="34" charset="0"/>
                <a:ea typeface="Times New Roman" panose="02020603050405020304" pitchFamily="18" charset="0"/>
                <a:cs typeface="Arial" panose="020B0604020202020204" pitchFamily="34" charset="0"/>
              </a:rPr>
            </a:br>
            <a:endParaRPr lang="en-US" sz="2000" i="1">
              <a:solidFill>
                <a:srgbClr val="12498A"/>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Proposed Questions to Tribal Nations for Open Discussion</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a:solidFill>
                <a:srgbClr val="12498A"/>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r>
              <a:rPr lang="en-US" sz="2000" dirty="0">
                <a:solidFill>
                  <a:srgbClr val="12498A"/>
                </a:solidFill>
                <a:effectLst/>
                <a:latin typeface="Arial"/>
                <a:ea typeface="Times New Roman" panose="02020603050405020304" pitchFamily="18" charset="0"/>
                <a:cs typeface="Arial"/>
              </a:rPr>
              <a:t>Director Sligh Closing Remarks</a:t>
            </a:r>
            <a:endParaRPr lang="en-US" sz="2000" dirty="0">
              <a:solidFill>
                <a:srgbClr val="12498A"/>
              </a:solidFill>
              <a:effectLst/>
              <a:latin typeface="Arial"/>
              <a:ea typeface="Calibri" panose="020F0502020204030204" pitchFamily="34" charset="0"/>
              <a:cs typeface="Arial"/>
            </a:endParaRPr>
          </a:p>
        </p:txBody>
      </p:sp>
      <p:sp>
        <p:nvSpPr>
          <p:cNvPr id="3" name="Slide Number Placeholder 4">
            <a:extLst>
              <a:ext uri="{FF2B5EF4-FFF2-40B4-BE49-F238E27FC236}">
                <a16:creationId xmlns:a16="http://schemas.microsoft.com/office/drawing/2014/main" id="{94164A5B-C33A-F990-EB0D-5042661739CD}"/>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4</a:t>
            </a:fld>
            <a:endParaRPr lang="en-US"/>
          </a:p>
        </p:txBody>
      </p:sp>
    </p:spTree>
    <p:extLst>
      <p:ext uri="{BB962C8B-B14F-4D97-AF65-F5344CB8AC3E}">
        <p14:creationId xmlns:p14="http://schemas.microsoft.com/office/powerpoint/2010/main" val="11897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0D58-15E5-4B9B-A445-B3A453B38E5A}"/>
              </a:ext>
            </a:extLst>
          </p:cNvPr>
          <p:cNvSpPr>
            <a:spLocks noGrp="1"/>
          </p:cNvSpPr>
          <p:nvPr>
            <p:ph type="title"/>
          </p:nvPr>
        </p:nvSpPr>
        <p:spPr>
          <a:xfrm>
            <a:off x="1229975" y="1943240"/>
            <a:ext cx="8578849" cy="3664479"/>
          </a:xfrm>
        </p:spPr>
        <p:txBody>
          <a:bodyPr/>
          <a:lstStyle/>
          <a:p>
            <a:r>
              <a:rPr lang="en-US">
                <a:latin typeface="Perpetua Titling MT"/>
              </a:rPr>
              <a:t>Director SLIGH's Opening Remarks</a:t>
            </a:r>
            <a:endParaRPr lang="en-US"/>
          </a:p>
        </p:txBody>
      </p:sp>
      <p:sp>
        <p:nvSpPr>
          <p:cNvPr id="3" name="Slide Number Placeholder 4">
            <a:extLst>
              <a:ext uri="{FF2B5EF4-FFF2-40B4-BE49-F238E27FC236}">
                <a16:creationId xmlns:a16="http://schemas.microsoft.com/office/drawing/2014/main" id="{82F7D915-AD30-58A4-4CA3-28536783C073}"/>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5</a:t>
            </a:fld>
            <a:endParaRPr lang="en-US"/>
          </a:p>
        </p:txBody>
      </p:sp>
      <p:sp>
        <p:nvSpPr>
          <p:cNvPr id="6" name="Title 1">
            <a:extLst>
              <a:ext uri="{FF2B5EF4-FFF2-40B4-BE49-F238E27FC236}">
                <a16:creationId xmlns:a16="http://schemas.microsoft.com/office/drawing/2014/main" id="{8C53B693-47BD-70F2-3210-46168413D9A3}"/>
              </a:ext>
            </a:extLst>
          </p:cNvPr>
          <p:cNvSpPr txBox="1">
            <a:spLocks/>
          </p:cNvSpPr>
          <p:nvPr/>
        </p:nvSpPr>
        <p:spPr>
          <a:xfrm>
            <a:off x="573726" y="604286"/>
            <a:ext cx="10527661" cy="12919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30000">
                <a:solidFill>
                  <a:srgbClr val="2F528F"/>
                </a:solidFill>
                <a:latin typeface="Perpetua Titling MT" panose="02020502060505020804" pitchFamily="18" charset="0"/>
                <a:ea typeface="+mj-ea"/>
                <a:cs typeface="+mj-cs"/>
              </a:defRPr>
            </a:lvl1pPr>
          </a:lstStyle>
          <a:p>
            <a:r>
              <a:rPr lang="en-US">
                <a:latin typeface="Perpetua Titling MT"/>
              </a:rPr>
              <a:t>WELCOME</a:t>
            </a:r>
            <a:endParaRPr lang="en-US"/>
          </a:p>
        </p:txBody>
      </p:sp>
    </p:spTree>
    <p:extLst>
      <p:ext uri="{BB962C8B-B14F-4D97-AF65-F5344CB8AC3E}">
        <p14:creationId xmlns:p14="http://schemas.microsoft.com/office/powerpoint/2010/main" val="25028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B9AC332-DB26-C528-D8AA-D8306D58D152}"/>
              </a:ext>
            </a:extLst>
          </p:cNvPr>
          <p:cNvSpPr>
            <a:spLocks noGrp="1"/>
          </p:cNvSpPr>
          <p:nvPr>
            <p:ph type="sldNum" sz="quarter" idx="12"/>
          </p:nvPr>
        </p:nvSpPr>
        <p:spPr/>
        <p:txBody>
          <a:bodyPr/>
          <a:lstStyle/>
          <a:p>
            <a:fld id="{2E2BD219-DB46-47F4-BD9B-9ADE2CE2B455}" type="slidenum">
              <a:rPr lang="en-US" smtClean="0"/>
              <a:t>6</a:t>
            </a:fld>
            <a:endParaRPr lang="en-US"/>
          </a:p>
        </p:txBody>
      </p:sp>
      <p:sp>
        <p:nvSpPr>
          <p:cNvPr id="8" name="Title 1">
            <a:extLst>
              <a:ext uri="{FF2B5EF4-FFF2-40B4-BE49-F238E27FC236}">
                <a16:creationId xmlns:a16="http://schemas.microsoft.com/office/drawing/2014/main" id="{8742F195-BCF8-CA39-3144-DDE1C8E59815}"/>
              </a:ext>
            </a:extLst>
          </p:cNvPr>
          <p:cNvSpPr>
            <a:spLocks noGrp="1"/>
          </p:cNvSpPr>
          <p:nvPr/>
        </p:nvSpPr>
        <p:spPr>
          <a:xfrm>
            <a:off x="618595" y="225425"/>
            <a:ext cx="10486846" cy="1534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30000">
                <a:solidFill>
                  <a:srgbClr val="2F528F"/>
                </a:solidFill>
                <a:latin typeface="Perpetua Titling MT" panose="02020502060505020804" pitchFamily="18" charset="0"/>
                <a:ea typeface="+mj-ea"/>
                <a:cs typeface="+mj-cs"/>
              </a:defRPr>
            </a:lvl1pPr>
          </a:lstStyle>
          <a:p>
            <a:r>
              <a:rPr lang="en-US" dirty="0">
                <a:latin typeface="Perpetua Titling MT"/>
              </a:rPr>
              <a:t>Tribal member Introductions </a:t>
            </a:r>
            <a:endParaRPr lang="en-US" dirty="0"/>
          </a:p>
        </p:txBody>
      </p:sp>
      <p:sp>
        <p:nvSpPr>
          <p:cNvPr id="2" name="TextBox 1">
            <a:extLst>
              <a:ext uri="{FF2B5EF4-FFF2-40B4-BE49-F238E27FC236}">
                <a16:creationId xmlns:a16="http://schemas.microsoft.com/office/drawing/2014/main" id="{19AB1C42-0013-091B-AC36-5AD9FF59FAE3}"/>
              </a:ext>
            </a:extLst>
          </p:cNvPr>
          <p:cNvSpPr txBox="1"/>
          <p:nvPr/>
        </p:nvSpPr>
        <p:spPr>
          <a:xfrm>
            <a:off x="2533750" y="2824688"/>
            <a:ext cx="66565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u="sng" dirty="0">
                <a:solidFill>
                  <a:schemeClr val="tx2"/>
                </a:solidFill>
                <a:latin typeface="Perpetua"/>
                <a:cs typeface="Calibri"/>
              </a:rPr>
              <a:t>Please say your Name, Tribe and Title</a:t>
            </a:r>
            <a:endParaRPr lang="en-US" dirty="0"/>
          </a:p>
          <a:p>
            <a:pPr algn="ctr"/>
            <a:r>
              <a:rPr lang="en-US" sz="2400" u="sng" dirty="0">
                <a:solidFill>
                  <a:schemeClr val="tx2"/>
                </a:solidFill>
                <a:latin typeface="Perpetua"/>
                <a:cs typeface="Calibri"/>
              </a:rPr>
              <a:t>If your Tribe is not listed please raise your hand at the end to introduce yourself. </a:t>
            </a:r>
          </a:p>
        </p:txBody>
      </p:sp>
    </p:spTree>
    <p:extLst>
      <p:ext uri="{BB962C8B-B14F-4D97-AF65-F5344CB8AC3E}">
        <p14:creationId xmlns:p14="http://schemas.microsoft.com/office/powerpoint/2010/main" val="349619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BF44-A2AA-5ED4-3B3C-97CABF530EC5}"/>
              </a:ext>
            </a:extLst>
          </p:cNvPr>
          <p:cNvSpPr>
            <a:spLocks noGrp="1"/>
          </p:cNvSpPr>
          <p:nvPr>
            <p:ph type="title"/>
          </p:nvPr>
        </p:nvSpPr>
        <p:spPr>
          <a:xfrm>
            <a:off x="129925" y="689243"/>
            <a:ext cx="10515600" cy="1325563"/>
          </a:xfrm>
        </p:spPr>
        <p:txBody>
          <a:bodyPr>
            <a:normAutofit/>
          </a:bodyPr>
          <a:lstStyle/>
          <a:p>
            <a:r>
              <a:rPr lang="en-US" sz="4400">
                <a:solidFill>
                  <a:schemeClr val="accent1">
                    <a:lumMod val="75000"/>
                  </a:schemeClr>
                </a:solidFill>
                <a:effectLst/>
                <a:ea typeface="Times New Roman" panose="02020603050405020304" pitchFamily="18" charset="0"/>
              </a:rPr>
              <a:t>National Tribal Engagement Program (</a:t>
            </a:r>
            <a:r>
              <a:rPr lang="en-US" sz="4000">
                <a:solidFill>
                  <a:schemeClr val="accent1">
                    <a:lumMod val="75000"/>
                  </a:schemeClr>
                </a:solidFill>
                <a:effectLst/>
                <a:ea typeface="Times New Roman" panose="02020603050405020304" pitchFamily="18" charset="0"/>
              </a:rPr>
              <a:t>NTEP</a:t>
            </a:r>
            <a:r>
              <a:rPr lang="en-US" sz="4400">
                <a:solidFill>
                  <a:schemeClr val="accent1">
                    <a:lumMod val="75000"/>
                  </a:schemeClr>
                </a:solidFill>
                <a:effectLst/>
                <a:ea typeface="Times New Roman" panose="02020603050405020304" pitchFamily="18" charset="0"/>
              </a:rPr>
              <a:t>)</a:t>
            </a:r>
            <a:br>
              <a:rPr lang="en-US" sz="4400">
                <a:solidFill>
                  <a:schemeClr val="accent1">
                    <a:lumMod val="75000"/>
                  </a:schemeClr>
                </a:solidFill>
                <a:effectLst/>
                <a:ea typeface="Calibri" panose="020F0502020204030204" pitchFamily="34" charset="0"/>
              </a:rPr>
            </a:br>
            <a:endParaRPr lang="en-US">
              <a:solidFill>
                <a:schemeClr val="accent1">
                  <a:lumMod val="75000"/>
                </a:schemeClr>
              </a:solidFill>
            </a:endParaRPr>
          </a:p>
        </p:txBody>
      </p:sp>
      <p:sp>
        <p:nvSpPr>
          <p:cNvPr id="4" name="Slide Number Placeholder 4">
            <a:extLst>
              <a:ext uri="{FF2B5EF4-FFF2-40B4-BE49-F238E27FC236}">
                <a16:creationId xmlns:a16="http://schemas.microsoft.com/office/drawing/2014/main" id="{C68F4953-CB60-44E3-E00D-1C4741FE7750}"/>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7</a:t>
            </a:fld>
            <a:endParaRPr lang="en-US"/>
          </a:p>
        </p:txBody>
      </p:sp>
      <p:sp>
        <p:nvSpPr>
          <p:cNvPr id="5" name="Content Placeholder 3">
            <a:extLst>
              <a:ext uri="{FF2B5EF4-FFF2-40B4-BE49-F238E27FC236}">
                <a16:creationId xmlns:a16="http://schemas.microsoft.com/office/drawing/2014/main" id="{B19127AD-5593-BA62-EF1D-E7F2DEDBBFFA}"/>
              </a:ext>
            </a:extLst>
          </p:cNvPr>
          <p:cNvSpPr>
            <a:spLocks noGrp="1"/>
          </p:cNvSpPr>
          <p:nvPr>
            <p:ph sz="half" idx="2"/>
          </p:nvPr>
        </p:nvSpPr>
        <p:spPr>
          <a:xfrm>
            <a:off x="1294967" y="1347419"/>
            <a:ext cx="8749689" cy="3402881"/>
          </a:xfrm>
        </p:spPr>
        <p:txBody>
          <a:bodyPr vert="horz" lIns="91440" tIns="45720" rIns="91440" bIns="45720" rtlCol="0" anchor="t">
            <a:noAutofit/>
          </a:bodyPr>
          <a:lstStyle/>
          <a:p>
            <a:pPr marL="0" indent="0" algn="ctr">
              <a:lnSpc>
                <a:spcPct val="115000"/>
              </a:lnSpc>
              <a:spcBef>
                <a:spcPts val="0"/>
              </a:spcBef>
              <a:buNone/>
            </a:pPr>
            <a:r>
              <a:rPr lang="en-US" sz="2600">
                <a:solidFill>
                  <a:schemeClr val="tx1"/>
                </a:solidFill>
                <a:latin typeface="Arial"/>
                <a:ea typeface="Calibri" panose="020F0502020204030204" pitchFamily="34" charset="0"/>
                <a:cs typeface="Arial"/>
              </a:rPr>
              <a:t>David Fish, Environmental Compliance Division Chief</a:t>
            </a:r>
          </a:p>
          <a:p>
            <a:pPr marL="0" indent="0" algn="ctr">
              <a:lnSpc>
                <a:spcPct val="114999"/>
              </a:lnSpc>
              <a:spcBef>
                <a:spcPts val="0"/>
              </a:spcBef>
              <a:buNone/>
            </a:pPr>
            <a:endParaRPr lang="en-US" sz="2600">
              <a:solidFill>
                <a:schemeClr val="tx1"/>
              </a:solidFill>
              <a:latin typeface="Arial"/>
              <a:ea typeface="Calibri" panose="020F0502020204030204" pitchFamily="34" charset="0"/>
              <a:cs typeface="Arial"/>
            </a:endParaRPr>
          </a:p>
          <a:p>
            <a:pPr marL="0" marR="0" lvl="0" indent="0" algn="ctr">
              <a:lnSpc>
                <a:spcPct val="114999"/>
              </a:lnSpc>
              <a:spcBef>
                <a:spcPts val="0"/>
              </a:spcBef>
              <a:buNone/>
            </a:pPr>
            <a:r>
              <a:rPr lang="en-US" sz="2600" err="1">
                <a:solidFill>
                  <a:schemeClr val="tx1"/>
                </a:solidFill>
                <a:effectLst/>
                <a:latin typeface="Arial"/>
                <a:ea typeface="Calibri" panose="020F0502020204030204" pitchFamily="34" charset="0"/>
                <a:cs typeface="Arial"/>
              </a:rPr>
              <a:t>Bronia</a:t>
            </a:r>
            <a:r>
              <a:rPr lang="en-US" sz="2600">
                <a:solidFill>
                  <a:schemeClr val="tx1"/>
                </a:solidFill>
                <a:effectLst/>
                <a:latin typeface="Arial"/>
                <a:ea typeface="Calibri" panose="020F0502020204030204" pitchFamily="34" charset="0"/>
                <a:cs typeface="Arial"/>
              </a:rPr>
              <a:t> Ashford - Tribal Liaison Officer</a:t>
            </a:r>
            <a:endParaRPr lang="en-US">
              <a:solidFill>
                <a:schemeClr val="tx1"/>
              </a:solidFill>
              <a:latin typeface="Arial"/>
              <a:cs typeface="Arial"/>
            </a:endParaRPr>
          </a:p>
          <a:p>
            <a:pPr marL="0" marR="0" lvl="0" indent="0" algn="ctr">
              <a:lnSpc>
                <a:spcPct val="115000"/>
              </a:lnSpc>
              <a:spcBef>
                <a:spcPts val="0"/>
              </a:spcBef>
              <a:buNone/>
            </a:pPr>
            <a:r>
              <a:rPr lang="en-US" sz="2600">
                <a:solidFill>
                  <a:schemeClr val="tx1"/>
                </a:solidFill>
                <a:effectLst/>
                <a:latin typeface="Arial"/>
                <a:ea typeface="Calibri" panose="020F0502020204030204" pitchFamily="34" charset="0"/>
                <a:cs typeface="Arial"/>
              </a:rPr>
              <a:t>Jack Lorrigan - Alaska Regional Tribal Liaison</a:t>
            </a:r>
          </a:p>
          <a:p>
            <a:pPr marL="0" indent="0" algn="ctr">
              <a:lnSpc>
                <a:spcPct val="115000"/>
              </a:lnSpc>
              <a:spcBef>
                <a:spcPts val="0"/>
              </a:spcBef>
              <a:buNone/>
            </a:pPr>
            <a:r>
              <a:rPr lang="en-US" sz="2600">
                <a:solidFill>
                  <a:schemeClr val="tx1"/>
                </a:solidFill>
                <a:effectLst/>
                <a:latin typeface="Arial"/>
                <a:ea typeface="Calibri" panose="020F0502020204030204" pitchFamily="34" charset="0"/>
                <a:cs typeface="Arial"/>
              </a:rPr>
              <a:t>Doug Jones - Gulf of Mexico Regional Tribal Liaison</a:t>
            </a:r>
            <a:r>
              <a:rPr lang="en-US" sz="2600">
                <a:solidFill>
                  <a:schemeClr val="tx1"/>
                </a:solidFill>
                <a:latin typeface="Arial"/>
                <a:ea typeface="Calibri" panose="020F0502020204030204" pitchFamily="34" charset="0"/>
                <a:cs typeface="Arial"/>
              </a:rPr>
              <a:t> </a:t>
            </a:r>
          </a:p>
          <a:p>
            <a:pPr marL="0" indent="0" algn="ctr">
              <a:lnSpc>
                <a:spcPct val="115000"/>
              </a:lnSpc>
              <a:spcBef>
                <a:spcPts val="0"/>
              </a:spcBef>
              <a:buNone/>
            </a:pPr>
            <a:r>
              <a:rPr lang="en-US" sz="2600">
                <a:solidFill>
                  <a:schemeClr val="tx1"/>
                </a:solidFill>
                <a:effectLst/>
                <a:latin typeface="Arial"/>
                <a:ea typeface="Calibri" panose="020F0502020204030204" pitchFamily="34" charset="0"/>
                <a:cs typeface="Arial"/>
              </a:rPr>
              <a:t>Sara </a:t>
            </a:r>
            <a:r>
              <a:rPr lang="en-US" sz="2600" err="1">
                <a:solidFill>
                  <a:schemeClr val="tx1"/>
                </a:solidFill>
                <a:effectLst/>
                <a:latin typeface="Arial"/>
                <a:ea typeface="Calibri" panose="020F0502020204030204" pitchFamily="34" charset="0"/>
                <a:cs typeface="Arial"/>
              </a:rPr>
              <a:t>Guiltinan</a:t>
            </a:r>
            <a:r>
              <a:rPr lang="en-US" sz="2600">
                <a:solidFill>
                  <a:schemeClr val="tx1"/>
                </a:solidFill>
                <a:effectLst/>
                <a:latin typeface="Arial"/>
                <a:ea typeface="Calibri" panose="020F0502020204030204" pitchFamily="34" charset="0"/>
                <a:cs typeface="Arial"/>
              </a:rPr>
              <a:t> </a:t>
            </a:r>
            <a:r>
              <a:rPr lang="en-US" sz="2600">
                <a:solidFill>
                  <a:schemeClr val="tx1"/>
                </a:solidFill>
                <a:latin typeface="Arial"/>
                <a:ea typeface="Calibri" panose="020F0502020204030204" pitchFamily="34" charset="0"/>
                <a:cs typeface="Arial"/>
              </a:rPr>
              <a:t>– Pacific Regional</a:t>
            </a:r>
            <a:r>
              <a:rPr lang="en-US" sz="2600">
                <a:solidFill>
                  <a:schemeClr val="tx1"/>
                </a:solidFill>
                <a:effectLst/>
                <a:latin typeface="Arial"/>
                <a:ea typeface="Calibri" panose="020F0502020204030204" pitchFamily="34" charset="0"/>
                <a:cs typeface="Arial"/>
              </a:rPr>
              <a:t> Tribal Liaison</a:t>
            </a:r>
            <a:r>
              <a:rPr lang="en-US" sz="2600">
                <a:solidFill>
                  <a:schemeClr val="tx1"/>
                </a:solidFill>
                <a:latin typeface="Arial"/>
                <a:ea typeface="Calibri" panose="020F0502020204030204" pitchFamily="34" charset="0"/>
                <a:cs typeface="Arial"/>
              </a:rPr>
              <a:t> </a:t>
            </a:r>
            <a:endParaRPr lang="en-US" sz="2600">
              <a:solidFill>
                <a:schemeClr val="tx1"/>
              </a:solidFill>
              <a:effectLst/>
              <a:latin typeface="Arial"/>
              <a:ea typeface="Calibri" panose="020F0502020204030204" pitchFamily="34" charset="0"/>
              <a:cs typeface="Arial"/>
            </a:endParaRPr>
          </a:p>
          <a:p>
            <a:pPr marL="0" indent="0" algn="ctr">
              <a:lnSpc>
                <a:spcPct val="115000"/>
              </a:lnSpc>
              <a:spcBef>
                <a:spcPts val="0"/>
              </a:spcBef>
              <a:buNone/>
            </a:pPr>
            <a:r>
              <a:rPr lang="en-US" sz="2600">
                <a:solidFill>
                  <a:schemeClr val="tx1"/>
                </a:solidFill>
                <a:latin typeface="Arial"/>
                <a:ea typeface="Calibri" panose="020F0502020204030204" pitchFamily="34" charset="0"/>
                <a:cs typeface="Arial"/>
              </a:rPr>
              <a:t> </a:t>
            </a:r>
            <a:r>
              <a:rPr lang="en-US" sz="2600">
                <a:solidFill>
                  <a:schemeClr val="tx1"/>
                </a:solidFill>
                <a:effectLst/>
                <a:latin typeface="Arial"/>
                <a:ea typeface="Calibri" panose="020F0502020204030204" pitchFamily="34" charset="0"/>
                <a:cs typeface="Arial"/>
              </a:rPr>
              <a:t>Jennifer </a:t>
            </a:r>
            <a:r>
              <a:rPr lang="en-US" sz="2600">
                <a:solidFill>
                  <a:schemeClr val="tx1"/>
                </a:solidFill>
                <a:latin typeface="Arial"/>
                <a:ea typeface="Calibri" panose="020F0502020204030204" pitchFamily="34" charset="0"/>
                <a:cs typeface="Arial"/>
              </a:rPr>
              <a:t>"Gigi" Modrich</a:t>
            </a:r>
            <a:r>
              <a:rPr lang="en-US" sz="2600">
                <a:solidFill>
                  <a:schemeClr val="tx1"/>
                </a:solidFill>
                <a:effectLst/>
                <a:latin typeface="Arial"/>
                <a:ea typeface="Calibri" panose="020F0502020204030204" pitchFamily="34" charset="0"/>
                <a:cs typeface="Arial"/>
              </a:rPr>
              <a:t> - Eastern Seaboard Regional Tribal Liaison</a:t>
            </a:r>
          </a:p>
          <a:p>
            <a:pPr marL="0" indent="0" algn="ctr">
              <a:lnSpc>
                <a:spcPct val="115000"/>
              </a:lnSpc>
              <a:spcBef>
                <a:spcPts val="0"/>
              </a:spcBef>
              <a:buNone/>
            </a:pPr>
            <a:endParaRPr lang="en-US" sz="2600">
              <a:solidFill>
                <a:schemeClr val="tx1"/>
              </a:solidFill>
              <a:latin typeface="Arial"/>
              <a:ea typeface="Calibri" panose="020F0502020204030204" pitchFamily="34" charset="0"/>
              <a:cs typeface="Arial"/>
            </a:endParaRPr>
          </a:p>
          <a:p>
            <a:pPr marL="0" indent="0" algn="ctr">
              <a:lnSpc>
                <a:spcPct val="114999"/>
              </a:lnSpc>
              <a:spcBef>
                <a:spcPts val="0"/>
              </a:spcBef>
              <a:buNone/>
            </a:pPr>
            <a:r>
              <a:rPr lang="en-US" sz="2600">
                <a:solidFill>
                  <a:schemeClr val="tx1"/>
                </a:solidFill>
                <a:latin typeface="Arial"/>
                <a:ea typeface="Calibri" panose="020F0502020204030204" pitchFamily="34" charset="0"/>
                <a:cs typeface="Arial"/>
              </a:rPr>
              <a:t>W. Shawn Arnold - Federal Preservation Officer </a:t>
            </a:r>
            <a:endParaRPr lang="en-US">
              <a:solidFill>
                <a:schemeClr val="tx1"/>
              </a:solidFill>
            </a:endParaRPr>
          </a:p>
          <a:p>
            <a:pPr marL="0" indent="0" algn="ctr">
              <a:lnSpc>
                <a:spcPct val="115000"/>
              </a:lnSpc>
              <a:spcBef>
                <a:spcPts val="0"/>
              </a:spcBef>
              <a:buNone/>
            </a:pPr>
            <a:r>
              <a:rPr lang="en-US" sz="2600">
                <a:solidFill>
                  <a:schemeClr val="tx1"/>
                </a:solidFill>
                <a:latin typeface="Perpetua"/>
                <a:ea typeface="Calibri" panose="020F0502020204030204" pitchFamily="34" charset="0"/>
              </a:rPr>
              <a:t>  </a:t>
            </a:r>
            <a:endParaRPr lang="en-US" sz="260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20213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BF44-A2AA-5ED4-3B3C-97CABF530EC5}"/>
              </a:ext>
            </a:extLst>
          </p:cNvPr>
          <p:cNvSpPr>
            <a:spLocks noGrp="1"/>
          </p:cNvSpPr>
          <p:nvPr>
            <p:ph type="title"/>
          </p:nvPr>
        </p:nvSpPr>
        <p:spPr>
          <a:xfrm>
            <a:off x="129925" y="689243"/>
            <a:ext cx="10515600" cy="1325563"/>
          </a:xfrm>
        </p:spPr>
        <p:txBody>
          <a:bodyPr>
            <a:normAutofit/>
          </a:bodyPr>
          <a:lstStyle/>
          <a:p>
            <a:r>
              <a:rPr lang="en-US" sz="4400">
                <a:solidFill>
                  <a:schemeClr val="accent1">
                    <a:lumMod val="75000"/>
                  </a:schemeClr>
                </a:solidFill>
                <a:effectLst/>
                <a:ea typeface="Times New Roman" panose="02020603050405020304" pitchFamily="18" charset="0"/>
              </a:rPr>
              <a:t>National Tribal Engagement Program (</a:t>
            </a:r>
            <a:r>
              <a:rPr lang="en-US" sz="4000">
                <a:solidFill>
                  <a:schemeClr val="accent1">
                    <a:lumMod val="75000"/>
                  </a:schemeClr>
                </a:solidFill>
                <a:effectLst/>
                <a:ea typeface="Times New Roman" panose="02020603050405020304" pitchFamily="18" charset="0"/>
              </a:rPr>
              <a:t>NTEP</a:t>
            </a:r>
            <a:r>
              <a:rPr lang="en-US" sz="4400">
                <a:solidFill>
                  <a:schemeClr val="accent1">
                    <a:lumMod val="75000"/>
                  </a:schemeClr>
                </a:solidFill>
                <a:effectLst/>
                <a:ea typeface="Times New Roman" panose="02020603050405020304" pitchFamily="18" charset="0"/>
              </a:rPr>
              <a:t>)</a:t>
            </a:r>
            <a:br>
              <a:rPr lang="en-US" sz="4400">
                <a:solidFill>
                  <a:schemeClr val="accent1">
                    <a:lumMod val="75000"/>
                  </a:schemeClr>
                </a:solidFill>
                <a:effectLst/>
                <a:ea typeface="Calibri" panose="020F0502020204030204" pitchFamily="34" charset="0"/>
              </a:rPr>
            </a:br>
            <a:endParaRPr lang="en-US">
              <a:solidFill>
                <a:schemeClr val="accent1">
                  <a:lumMod val="75000"/>
                </a:schemeClr>
              </a:solidFill>
            </a:endParaRPr>
          </a:p>
        </p:txBody>
      </p:sp>
      <p:sp>
        <p:nvSpPr>
          <p:cNvPr id="3" name="Text Placeholder 2">
            <a:extLst>
              <a:ext uri="{FF2B5EF4-FFF2-40B4-BE49-F238E27FC236}">
                <a16:creationId xmlns:a16="http://schemas.microsoft.com/office/drawing/2014/main" id="{38A2DF1A-61DD-3010-36E9-6F395C23E685}"/>
              </a:ext>
            </a:extLst>
          </p:cNvPr>
          <p:cNvSpPr>
            <a:spLocks noGrp="1"/>
          </p:cNvSpPr>
          <p:nvPr>
            <p:ph type="body" idx="1"/>
          </p:nvPr>
        </p:nvSpPr>
        <p:spPr>
          <a:xfrm>
            <a:off x="2910207" y="2808459"/>
            <a:ext cx="5786109" cy="1684654"/>
          </a:xfrm>
        </p:spPr>
        <p:txBody>
          <a:bodyPr>
            <a:noAutofit/>
          </a:bodyPr>
          <a:lstStyle/>
          <a:p>
            <a:pPr marL="457200" indent="-457200">
              <a:buFont typeface="Arial" panose="020B0604020202020204" pitchFamily="34" charset="0"/>
              <a:buChar char="•"/>
            </a:pPr>
            <a:endParaRPr lang="en-US" sz="2600" i="1">
              <a:solidFill>
                <a:schemeClr val="accent1">
                  <a:lumMod val="75000"/>
                </a:schemeClr>
              </a:solidFill>
              <a:effectLst/>
              <a:ea typeface="Times New Roman" panose="02020603050405020304" pitchFamily="18" charset="0"/>
            </a:endParaRPr>
          </a:p>
          <a:p>
            <a:pPr algn="ctr"/>
            <a:endParaRPr lang="en-US" sz="2600" i="1">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600" i="1">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Tribal Questions for NTEP Staff</a:t>
            </a:r>
          </a:p>
          <a:p>
            <a:endParaRPr lang="en-US" sz="2600" i="1">
              <a:solidFill>
                <a:schemeClr val="accent1">
                  <a:lumMod val="75000"/>
                </a:schemeClr>
              </a:solidFill>
            </a:endParaRPr>
          </a:p>
        </p:txBody>
      </p:sp>
      <p:sp>
        <p:nvSpPr>
          <p:cNvPr id="4" name="Slide Number Placeholder 4">
            <a:extLst>
              <a:ext uri="{FF2B5EF4-FFF2-40B4-BE49-F238E27FC236}">
                <a16:creationId xmlns:a16="http://schemas.microsoft.com/office/drawing/2014/main" id="{C68F4953-CB60-44E3-E00D-1C4741FE7750}"/>
              </a:ext>
            </a:extLst>
          </p:cNvPr>
          <p:cNvSpPr>
            <a:spLocks noGrp="1"/>
          </p:cNvSpPr>
          <p:nvPr>
            <p:ph type="sldNum" sz="quarter" idx="12"/>
          </p:nvPr>
        </p:nvSpPr>
        <p:spPr>
          <a:xfrm>
            <a:off x="10615612" y="6289675"/>
            <a:ext cx="971550" cy="406400"/>
          </a:xfrm>
        </p:spPr>
        <p:txBody>
          <a:bodyPr/>
          <a:lstStyle/>
          <a:p>
            <a:fld id="{2E2BD219-DB46-47F4-BD9B-9ADE2CE2B455}" type="slidenum">
              <a:rPr lang="en-US" smtClean="0"/>
              <a:t>8</a:t>
            </a:fld>
            <a:endParaRPr lang="en-US"/>
          </a:p>
        </p:txBody>
      </p:sp>
    </p:spTree>
    <p:extLst>
      <p:ext uri="{BB962C8B-B14F-4D97-AF65-F5344CB8AC3E}">
        <p14:creationId xmlns:p14="http://schemas.microsoft.com/office/powerpoint/2010/main" val="403411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2123-39AA-4730-B745-716F17FC8016}"/>
              </a:ext>
            </a:extLst>
          </p:cNvPr>
          <p:cNvSpPr>
            <a:spLocks noGrp="1"/>
          </p:cNvSpPr>
          <p:nvPr>
            <p:ph type="ctrTitle"/>
          </p:nvPr>
        </p:nvSpPr>
        <p:spPr>
          <a:xfrm>
            <a:off x="452705" y="1411605"/>
            <a:ext cx="7335105" cy="3661038"/>
          </a:xfrm>
        </p:spPr>
        <p:txBody>
          <a:bodyPr>
            <a:normAutofit/>
          </a:bodyPr>
          <a:lstStyle/>
          <a:p>
            <a:pPr algn="ctr"/>
            <a:r>
              <a:rPr lang="en-US" altLang="en-US" sz="3200" b="1" u="none">
                <a:solidFill>
                  <a:schemeClr val="accent1">
                    <a:lumMod val="75000"/>
                  </a:schemeClr>
                </a:solidFill>
              </a:rPr>
              <a:t>AA003</a:t>
            </a:r>
            <a:br>
              <a:rPr lang="en-US" altLang="en-US" sz="3200" b="1" u="none">
                <a:solidFill>
                  <a:schemeClr val="accent1">
                    <a:lumMod val="75000"/>
                  </a:schemeClr>
                </a:solidFill>
              </a:rPr>
            </a:br>
            <a:r>
              <a:rPr lang="en-US" sz="3200" b="1" u="none">
                <a:solidFill>
                  <a:schemeClr val="accent1">
                    <a:lumMod val="75000"/>
                  </a:schemeClr>
                </a:solidFill>
              </a:rPr>
              <a:t>Reorganization of Title 30—Renewable Energy and Alternate Uses of Existing Facilities </a:t>
            </a:r>
            <a:br>
              <a:rPr lang="en-US" sz="3200" b="1" u="none">
                <a:solidFill>
                  <a:schemeClr val="accent1">
                    <a:lumMod val="75000"/>
                  </a:schemeClr>
                </a:solidFill>
              </a:rPr>
            </a:br>
            <a:r>
              <a:rPr lang="en-US" sz="3200" b="1" u="none">
                <a:solidFill>
                  <a:schemeClr val="accent1">
                    <a:lumMod val="75000"/>
                  </a:schemeClr>
                </a:solidFill>
              </a:rPr>
              <a:t>on the </a:t>
            </a:r>
            <a:br>
              <a:rPr lang="en-US" sz="3200" b="1" u="none">
                <a:solidFill>
                  <a:schemeClr val="accent1">
                    <a:lumMod val="75000"/>
                  </a:schemeClr>
                </a:solidFill>
              </a:rPr>
            </a:br>
            <a:r>
              <a:rPr lang="en-US" sz="3200" b="1" u="none">
                <a:solidFill>
                  <a:schemeClr val="accent1">
                    <a:lumMod val="75000"/>
                  </a:schemeClr>
                </a:solidFill>
              </a:rPr>
              <a:t>Outer Continental Shelf</a:t>
            </a:r>
            <a:endParaRPr lang="en-US" sz="3200">
              <a:solidFill>
                <a:schemeClr val="accent1">
                  <a:lumMod val="75000"/>
                </a:schemeClr>
              </a:solidFill>
            </a:endParaRPr>
          </a:p>
        </p:txBody>
      </p:sp>
      <p:sp>
        <p:nvSpPr>
          <p:cNvPr id="5" name="Slide Number Placeholder 4">
            <a:extLst>
              <a:ext uri="{FF2B5EF4-FFF2-40B4-BE49-F238E27FC236}">
                <a16:creationId xmlns:a16="http://schemas.microsoft.com/office/drawing/2014/main" id="{B216A218-69D3-4AB9-8468-17359D82B9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BD219-DB46-47F4-BD9B-9ADE2CE2B455}" type="slidenum">
              <a:rPr kumimoji="0" lang="en-US" sz="2000" b="0" i="0" u="none" strike="noStrike" kern="1200" cap="none" spc="0" normalizeH="0" baseline="0" noProof="0" smtClean="0">
                <a:ln>
                  <a:noFill/>
                </a:ln>
                <a:solidFill>
                  <a:prstClr val="white"/>
                </a:solidFill>
                <a:effectLst/>
                <a:uLnTx/>
                <a:uFillTx/>
                <a:latin typeface="Perpetua" panose="02020502060401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a:ln>
                <a:noFill/>
              </a:ln>
              <a:solidFill>
                <a:prstClr val="white"/>
              </a:solidFill>
              <a:effectLst/>
              <a:uLnTx/>
              <a:uFillTx/>
              <a:latin typeface="Perpetua" panose="02020502060401020303" pitchFamily="18" charset="0"/>
              <a:ea typeface="+mn-ea"/>
              <a:cs typeface="+mn-cs"/>
            </a:endParaRPr>
          </a:p>
        </p:txBody>
      </p:sp>
      <p:pic>
        <p:nvPicPr>
          <p:cNvPr id="7" name="Picture 6" descr="Logo&#10;&#10;Description automatically generated with medium confidence">
            <a:extLst>
              <a:ext uri="{FF2B5EF4-FFF2-40B4-BE49-F238E27FC236}">
                <a16:creationId xmlns:a16="http://schemas.microsoft.com/office/drawing/2014/main" id="{C43BED92-F48A-4A64-A171-223555A6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051" y="1081317"/>
            <a:ext cx="2891491" cy="1389418"/>
          </a:xfrm>
          <a:prstGeom prst="rect">
            <a:avLst/>
          </a:prstGeom>
        </p:spPr>
      </p:pic>
      <p:sp>
        <p:nvSpPr>
          <p:cNvPr id="9" name="TextBox 8">
            <a:extLst>
              <a:ext uri="{FF2B5EF4-FFF2-40B4-BE49-F238E27FC236}">
                <a16:creationId xmlns:a16="http://schemas.microsoft.com/office/drawing/2014/main" id="{F7759AAA-D826-4DAE-91CF-CB3269C346E8}"/>
              </a:ext>
            </a:extLst>
          </p:cNvPr>
          <p:cNvSpPr txBox="1"/>
          <p:nvPr/>
        </p:nvSpPr>
        <p:spPr>
          <a:xfrm>
            <a:off x="452706" y="5482015"/>
            <a:ext cx="6138808" cy="830997"/>
          </a:xfrm>
          <a:prstGeom prst="rect">
            <a:avLst/>
          </a:prstGeom>
          <a:noFill/>
        </p:spPr>
        <p:txBody>
          <a:bodyPr wrap="square" lIns="91440" tIns="45720" rIns="91440" bIns="45720" anchor="t">
            <a:spAutoFit/>
          </a:bodyPr>
          <a:lstStyle/>
          <a:p>
            <a:r>
              <a:rPr lang="en-US" sz="2400">
                <a:solidFill>
                  <a:schemeClr val="accent1">
                    <a:lumMod val="75000"/>
                  </a:schemeClr>
                </a:solidFill>
                <a:latin typeface="Perpetua"/>
              </a:rPr>
              <a:t>Presenter:  Michaela Noble, </a:t>
            </a:r>
            <a:r>
              <a:rPr lang="en-US" sz="2400">
                <a:solidFill>
                  <a:srgbClr val="2A4B86"/>
                </a:solidFill>
                <a:latin typeface="Perpetua"/>
                <a:ea typeface="+mn-lt"/>
                <a:cs typeface="+mn-lt"/>
              </a:rPr>
              <a:t>Regulatory Energy and Regulatory Compliance Program Director</a:t>
            </a:r>
            <a:endParaRPr lang="en-US" sz="2400">
              <a:solidFill>
                <a:srgbClr val="2A4B86"/>
              </a:solidFill>
              <a:latin typeface="Perpetua"/>
            </a:endParaRPr>
          </a:p>
        </p:txBody>
      </p:sp>
      <p:sp>
        <p:nvSpPr>
          <p:cNvPr id="3" name="Title 1">
            <a:extLst>
              <a:ext uri="{FF2B5EF4-FFF2-40B4-BE49-F238E27FC236}">
                <a16:creationId xmlns:a16="http://schemas.microsoft.com/office/drawing/2014/main" id="{AF059B60-D382-5872-7C8E-5D8AE736C2C5}"/>
              </a:ext>
            </a:extLst>
          </p:cNvPr>
          <p:cNvSpPr txBox="1">
            <a:spLocks/>
          </p:cNvSpPr>
          <p:nvPr/>
        </p:nvSpPr>
        <p:spPr>
          <a:xfrm>
            <a:off x="266232" y="211388"/>
            <a:ext cx="102138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baseline="30000">
                <a:solidFill>
                  <a:srgbClr val="1D3259"/>
                </a:solidFill>
                <a:latin typeface="Perpetua Titling MT" panose="02020502060505020804" pitchFamily="18" charset="0"/>
                <a:ea typeface="+mj-ea"/>
                <a:cs typeface="+mj-cs"/>
              </a:defRPr>
            </a:lvl1pPr>
          </a:lstStyle>
          <a:p>
            <a:r>
              <a:rPr lang="en-US" sz="4800"/>
              <a:t>Renewable Energy and BSEE’s New Authorities</a:t>
            </a:r>
          </a:p>
        </p:txBody>
      </p:sp>
    </p:spTree>
    <p:extLst>
      <p:ext uri="{BB962C8B-B14F-4D97-AF65-F5344CB8AC3E}">
        <p14:creationId xmlns:p14="http://schemas.microsoft.com/office/powerpoint/2010/main" val="32514637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EE Presentation Template 2023" id="{5A97D570-F02D-4BA7-AA36-4C4AE1A69BA8}" vid="{0A944418-5654-4D40-B1AF-422F7123B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aa3f2d-47b8-4a75-a8f5-1c0f60bcb387">
      <Terms xmlns="http://schemas.microsoft.com/office/infopath/2007/PartnerControls"/>
    </lcf76f155ced4ddcb4097134ff3c332f>
    <TaxCatchAll xmlns="31062a0d-ede8-4112-b4bb-00a9c1bc8e16" xsi:nil="true"/>
    <SharedWithUsers xmlns="d36856fe-d4a9-4f0b-87a7-8fa063632c32">
      <UserInfo>
        <DisplayName>Fish, David S</DisplayName>
        <AccountId>19</AccountId>
        <AccountType/>
      </UserInfo>
      <UserInfo>
        <DisplayName>Chacon, Monica C</DisplayName>
        <AccountId>13</AccountId>
        <AccountType/>
      </UserInfo>
      <UserInfo>
        <DisplayName>Marshall, Karla K</DisplayName>
        <AccountId>384</AccountId>
        <AccountType/>
      </UserInfo>
      <UserInfo>
        <DisplayName>Malstrom, Kirk</DisplayName>
        <AccountId>871</AccountId>
        <AccountType/>
      </UserInfo>
      <UserInfo>
        <DisplayName>Caplis, John R</DisplayName>
        <AccountId>1304</AccountId>
        <AccountType/>
      </UserInfo>
      <UserInfo>
        <DisplayName>Lorrigan, Jack C</DisplayName>
        <AccountId>406</AccountId>
        <AccountType/>
      </UserInfo>
      <UserInfo>
        <DisplayName>Arnold, William (Shawn)</DisplayName>
        <AccountId>844</AccountId>
        <AccountType/>
      </UserInfo>
      <UserInfo>
        <DisplayName>Carlile, Siobhan S</DisplayName>
        <AccountId>955</AccountId>
        <AccountType/>
      </UserInfo>
      <UserInfo>
        <DisplayName>Modrich, Jennifer A</DisplayName>
        <AccountId>1403</AccountId>
        <AccountType/>
      </UserInfo>
      <UserInfo>
        <DisplayName>Guiltinan, Sara V</DisplayName>
        <AccountId>1404</AccountId>
        <AccountType/>
      </UserInfo>
      <UserInfo>
        <DisplayName>Jones, Douglas S</DisplayName>
        <AccountId>769</AccountId>
        <AccountType/>
      </UserInfo>
      <UserInfo>
        <DisplayName>Noble, Michaela E</DisplayName>
        <AccountId>1206</AccountId>
        <AccountType/>
      </UserInfo>
      <UserInfo>
        <DisplayName>Garrison, Amanda T</DisplayName>
        <AccountId>900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5" ma:contentTypeDescription="Create a new document." ma:contentTypeScope="" ma:versionID="2d473ca210ecf91ca214b479ff50584e">
  <xsd:schema xmlns:xsd="http://www.w3.org/2001/XMLSchema" xmlns:xs="http://www.w3.org/2001/XMLSchema" xmlns:p="http://schemas.microsoft.com/office/2006/metadata/properties" xmlns:ns2="d36856fe-d4a9-4f0b-87a7-8fa063632c32" xmlns:ns3="16aa3f2d-47b8-4a75-a8f5-1c0f60bcb387" xmlns:ns4="31062a0d-ede8-4112-b4bb-00a9c1bc8e16" targetNamespace="http://schemas.microsoft.com/office/2006/metadata/properties" ma:root="true" ma:fieldsID="d077251ee4afef2ccc1d8e9469ec51b7" ns2:_="" ns3:_="" ns4:_="">
    <xsd:import namespace="d36856fe-d4a9-4f0b-87a7-8fa063632c32"/>
    <xsd:import namespace="16aa3f2d-47b8-4a75-a8f5-1c0f60bcb387"/>
    <xsd:import namespace="31062a0d-ede8-4112-b4bb-00a9c1bc8e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4:TaxCatchAll"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2e299e4-c97a-4f2b-8534-3f0c8edac73c}" ma:internalName="TaxCatchAll" ma:showField="CatchAllData" ma:web="d36856fe-d4a9-4f0b-87a7-8fa063632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490603-8295-4688-AA90-D020544128FD}">
  <ds:schemaRefs>
    <ds:schemaRef ds:uri="16aa3f2d-47b8-4a75-a8f5-1c0f60bcb387"/>
    <ds:schemaRef ds:uri="31062a0d-ede8-4112-b4bb-00a9c1bc8e16"/>
    <ds:schemaRef ds:uri="d36856fe-d4a9-4f0b-87a7-8fa063632c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92E302-48D7-415A-99EF-918501898583}">
  <ds:schemaRefs>
    <ds:schemaRef ds:uri="http://schemas.microsoft.com/sharepoint/v3/contenttype/forms"/>
  </ds:schemaRefs>
</ds:datastoreItem>
</file>

<file path=customXml/itemProps3.xml><?xml version="1.0" encoding="utf-8"?>
<ds:datastoreItem xmlns:ds="http://schemas.openxmlformats.org/officeDocument/2006/customXml" ds:itemID="{39C988D6-8B80-4CF0-A909-7E1448848275}">
  <ds:schemaRefs>
    <ds:schemaRef ds:uri="16aa3f2d-47b8-4a75-a8f5-1c0f60bcb387"/>
    <ds:schemaRef ds:uri="31062a0d-ede8-4112-b4bb-00a9c1bc8e16"/>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2164</Words>
  <Application>Microsoft Office PowerPoint</Application>
  <PresentationFormat>Widescreen</PresentationFormat>
  <Paragraphs>294</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Perpetua</vt:lpstr>
      <vt:lpstr>Perpetua Titling MT</vt:lpstr>
      <vt:lpstr>1_Office Theme</vt:lpstr>
      <vt:lpstr>Director’s Tribal Roundtable</vt:lpstr>
      <vt:lpstr>Welcome </vt:lpstr>
      <vt:lpstr>How to navigate zoom</vt:lpstr>
      <vt:lpstr>Agenda</vt:lpstr>
      <vt:lpstr>Director SLIGH's Opening Remarks</vt:lpstr>
      <vt:lpstr>PowerPoint Presentation</vt:lpstr>
      <vt:lpstr>National Tribal Engagement Program (NTEP) </vt:lpstr>
      <vt:lpstr>National Tribal Engagement Program (NTEP) </vt:lpstr>
      <vt:lpstr>AA003 Reorganization of Title 30—Renewable Energy and Alternate Uses of Existing Facilities  on the  Outer Continental Shelf</vt:lpstr>
      <vt:lpstr>Background</vt:lpstr>
      <vt:lpstr>BOEM/BSEE Key offshore wind  authorities</vt:lpstr>
      <vt:lpstr>Overview of BOEM's and BSEE's Roles for Offshore Wind</vt:lpstr>
      <vt:lpstr>Renewable Energy and BSEE’s New Authorities  </vt:lpstr>
      <vt:lpstr>Break</vt:lpstr>
      <vt:lpstr>AA04 – Carbon Sequestration Rulemaking </vt:lpstr>
      <vt:lpstr>Background</vt:lpstr>
      <vt:lpstr>Rulemaking Overview</vt:lpstr>
      <vt:lpstr>Rulemaking overview (cont.)</vt:lpstr>
      <vt:lpstr>Overview of the Carbon Sequestration program    </vt:lpstr>
      <vt:lpstr>Carbon Sequestration Proposed Rule    </vt:lpstr>
      <vt:lpstr> Update to Oil Spill Response Plan Regulations for offshore facilities</vt:lpstr>
      <vt:lpstr>Relationship Between Oil Spill Plans</vt:lpstr>
      <vt:lpstr>WHY are the regulations being revised?</vt:lpstr>
      <vt:lpstr>What actions are proposed for the rule?</vt:lpstr>
      <vt:lpstr>What are SOME Of the MOST Important proposed revisions?</vt:lpstr>
      <vt:lpstr>Are there potential economic impacts?</vt:lpstr>
      <vt:lpstr>Oil Spill Response Preparedness Proposed Rule    </vt:lpstr>
      <vt:lpstr>     Open Discussion    </vt:lpstr>
      <vt:lpstr>Director’s Closing 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Perpetua Tiling title</dc:title>
  <dc:creator>Marshall, Karla K</dc:creator>
  <cp:lastModifiedBy>Grieco, Stefany L</cp:lastModifiedBy>
  <cp:revision>59</cp:revision>
  <dcterms:created xsi:type="dcterms:W3CDTF">2022-12-09T21:01:58Z</dcterms:created>
  <dcterms:modified xsi:type="dcterms:W3CDTF">2023-06-26T23:52:42Z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0x01010076B730AABDB1BD4D9A9535349D5EF5B7</vt:lpwstr>
  </property>
  <property fmtid="{D5CDD505-2E9C-101B-9397-08002B2CF9AE}" pid="3" name="MediaServiceImageTags">
    <vt:lpwstr/>
  </property>
</Properties>
</file>