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683" r:id="rId2"/>
    <p:sldId id="693" r:id="rId3"/>
    <p:sldId id="708" r:id="rId4"/>
    <p:sldId id="694" r:id="rId5"/>
    <p:sldId id="695" r:id="rId6"/>
    <p:sldId id="685" r:id="rId7"/>
    <p:sldId id="704" r:id="rId8"/>
    <p:sldId id="689" r:id="rId9"/>
    <p:sldId id="690" r:id="rId10"/>
    <p:sldId id="706" r:id="rId11"/>
    <p:sldId id="686" r:id="rId12"/>
    <p:sldId id="705" r:id="rId13"/>
    <p:sldId id="687" r:id="rId14"/>
    <p:sldId id="688" r:id="rId15"/>
    <p:sldId id="691" r:id="rId16"/>
    <p:sldId id="709" r:id="rId17"/>
    <p:sldId id="692" r:id="rId18"/>
    <p:sldId id="696" r:id="rId19"/>
    <p:sldId id="707" r:id="rId20"/>
    <p:sldId id="697" r:id="rId21"/>
    <p:sldId id="710" r:id="rId22"/>
    <p:sldId id="698" r:id="rId23"/>
    <p:sldId id="711" r:id="rId24"/>
    <p:sldId id="699" r:id="rId25"/>
    <p:sldId id="712" r:id="rId26"/>
    <p:sldId id="701" r:id="rId27"/>
    <p:sldId id="714" r:id="rId28"/>
    <p:sldId id="700" r:id="rId29"/>
    <p:sldId id="713" r:id="rId30"/>
    <p:sldId id="702" r:id="rId31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2E12"/>
    <a:srgbClr val="FF3300"/>
    <a:srgbClr val="F7D117"/>
    <a:srgbClr val="000080"/>
    <a:srgbClr val="FF9900"/>
    <a:srgbClr val="FFFFFF"/>
    <a:srgbClr val="FFFF00"/>
    <a:srgbClr val="66FFFF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82" autoAdjust="0"/>
    <p:restoredTop sz="81407" autoAdjust="0"/>
  </p:normalViewPr>
  <p:slideViewPr>
    <p:cSldViewPr>
      <p:cViewPr varScale="1">
        <p:scale>
          <a:sx n="109" d="100"/>
          <a:sy n="109" d="100"/>
        </p:scale>
        <p:origin x="-6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460" y="-90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uic-na-v502\benjamin.anger$\Cached\My%20Documents\projects\contact%20angle\KMC_overvi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uic-na-v502\benjamin.anger$\Cached\My%20Documents\projects\contact%20angle\KMC_overvi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T1/T2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Sheet1!$B$2:$B$19</c:f>
              <c:numCache>
                <c:formatCode>General</c:formatCode>
                <c:ptCount val="18"/>
                <c:pt idx="0">
                  <c:v>5882.3</c:v>
                </c:pt>
                <c:pt idx="1">
                  <c:v>5886.3</c:v>
                </c:pt>
                <c:pt idx="2">
                  <c:v>5892.3</c:v>
                </c:pt>
                <c:pt idx="3">
                  <c:v>5895.3</c:v>
                </c:pt>
                <c:pt idx="4">
                  <c:v>5908.9</c:v>
                </c:pt>
                <c:pt idx="5">
                  <c:v>5912.6</c:v>
                </c:pt>
                <c:pt idx="6">
                  <c:v>5930.2</c:v>
                </c:pt>
                <c:pt idx="7">
                  <c:v>5934.7</c:v>
                </c:pt>
                <c:pt idx="8">
                  <c:v>5941</c:v>
                </c:pt>
                <c:pt idx="9">
                  <c:v>5953</c:v>
                </c:pt>
                <c:pt idx="10">
                  <c:v>5962</c:v>
                </c:pt>
                <c:pt idx="11">
                  <c:v>5968.1</c:v>
                </c:pt>
                <c:pt idx="12">
                  <c:v>6460.8</c:v>
                </c:pt>
                <c:pt idx="13">
                  <c:v>6472.5</c:v>
                </c:pt>
                <c:pt idx="14">
                  <c:v>6481.5</c:v>
                </c:pt>
                <c:pt idx="15">
                  <c:v>6492.5</c:v>
                </c:pt>
                <c:pt idx="16">
                  <c:v>6500.5</c:v>
                </c:pt>
                <c:pt idx="17">
                  <c:v>6521.3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1.75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1.75</c:v>
                </c:pt>
                <c:pt idx="5">
                  <c:v>3.5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2</c:v>
                </c:pt>
                <c:pt idx="10">
                  <c:v>2.25</c:v>
                </c:pt>
                <c:pt idx="11">
                  <c:v>2.25</c:v>
                </c:pt>
                <c:pt idx="12">
                  <c:v>1.75</c:v>
                </c:pt>
                <c:pt idx="13">
                  <c:v>2</c:v>
                </c:pt>
                <c:pt idx="14">
                  <c:v>1.75</c:v>
                </c:pt>
                <c:pt idx="15">
                  <c:v>2</c:v>
                </c:pt>
                <c:pt idx="16">
                  <c:v>2</c:v>
                </c:pt>
                <c:pt idx="17">
                  <c:v>1.75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688448"/>
        <c:axId val="249689984"/>
      </c:scatterChart>
      <c:valAx>
        <c:axId val="24968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9689984"/>
        <c:crosses val="autoZero"/>
        <c:crossBetween val="midCat"/>
      </c:valAx>
      <c:valAx>
        <c:axId val="24968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6884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T2 main peak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Sheet1!$B$2:$B$19</c:f>
              <c:numCache>
                <c:formatCode>General</c:formatCode>
                <c:ptCount val="18"/>
                <c:pt idx="0">
                  <c:v>5882.3</c:v>
                </c:pt>
                <c:pt idx="1">
                  <c:v>5886.3</c:v>
                </c:pt>
                <c:pt idx="2">
                  <c:v>5892.3</c:v>
                </c:pt>
                <c:pt idx="3">
                  <c:v>5895.3</c:v>
                </c:pt>
                <c:pt idx="4">
                  <c:v>5908.9</c:v>
                </c:pt>
                <c:pt idx="5">
                  <c:v>5912.6</c:v>
                </c:pt>
                <c:pt idx="6">
                  <c:v>5930.2</c:v>
                </c:pt>
                <c:pt idx="7">
                  <c:v>5934.7</c:v>
                </c:pt>
                <c:pt idx="8">
                  <c:v>5941</c:v>
                </c:pt>
                <c:pt idx="9">
                  <c:v>5953</c:v>
                </c:pt>
                <c:pt idx="10">
                  <c:v>5962</c:v>
                </c:pt>
                <c:pt idx="11">
                  <c:v>5968.1</c:v>
                </c:pt>
                <c:pt idx="12">
                  <c:v>6460.8</c:v>
                </c:pt>
                <c:pt idx="13">
                  <c:v>6472.5</c:v>
                </c:pt>
                <c:pt idx="14">
                  <c:v>6481.5</c:v>
                </c:pt>
                <c:pt idx="15">
                  <c:v>6492.5</c:v>
                </c:pt>
                <c:pt idx="16">
                  <c:v>6500.5</c:v>
                </c:pt>
                <c:pt idx="17">
                  <c:v>6521.3</c:v>
                </c:pt>
              </c:numCache>
            </c:numRef>
          </c:xVal>
          <c:yVal>
            <c:numRef>
              <c:f>Sheet1!$D$2:$D$18</c:f>
              <c:numCache>
                <c:formatCode>General</c:formatCode>
                <c:ptCount val="17"/>
                <c:pt idx="0">
                  <c:v>112.202</c:v>
                </c:pt>
                <c:pt idx="1">
                  <c:v>14.125</c:v>
                </c:pt>
                <c:pt idx="2">
                  <c:v>79.433000000000007</c:v>
                </c:pt>
                <c:pt idx="3">
                  <c:v>17.783000000000001</c:v>
                </c:pt>
                <c:pt idx="4">
                  <c:v>11.22</c:v>
                </c:pt>
                <c:pt idx="5">
                  <c:v>12.589</c:v>
                </c:pt>
                <c:pt idx="6">
                  <c:v>19.952999999999999</c:v>
                </c:pt>
                <c:pt idx="7">
                  <c:v>31.623000000000001</c:v>
                </c:pt>
                <c:pt idx="8">
                  <c:v>56.234000000000002</c:v>
                </c:pt>
                <c:pt idx="9">
                  <c:v>56.234000000000002</c:v>
                </c:pt>
                <c:pt idx="10">
                  <c:v>79.433000000000007</c:v>
                </c:pt>
                <c:pt idx="11">
                  <c:v>17.783000000000001</c:v>
                </c:pt>
                <c:pt idx="12">
                  <c:v>3.548</c:v>
                </c:pt>
                <c:pt idx="13">
                  <c:v>4.4669999999999996</c:v>
                </c:pt>
                <c:pt idx="14">
                  <c:v>4.4669999999999996</c:v>
                </c:pt>
                <c:pt idx="15">
                  <c:v>7.0789999999999997</c:v>
                </c:pt>
                <c:pt idx="16">
                  <c:v>7.9429999999999996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865728"/>
        <c:axId val="251871616"/>
      </c:scatterChart>
      <c:valAx>
        <c:axId val="2518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871616"/>
        <c:crosses val="autoZero"/>
        <c:crossBetween val="midCat"/>
      </c:valAx>
      <c:valAx>
        <c:axId val="25187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8657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18225" y="8857892"/>
            <a:ext cx="777224" cy="267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816" tIns="43179" rIns="84816" bIns="43179">
            <a:spAutoFit/>
          </a:bodyPr>
          <a:lstStyle/>
          <a:p>
            <a:pPr algn="ctr" defTabSz="842963">
              <a:lnSpc>
                <a:spcPct val="90000"/>
              </a:lnSpc>
              <a:defRPr/>
            </a:pPr>
            <a:r>
              <a:rPr lang="en-US" sz="1300" b="0">
                <a:latin typeface="Futura Medium"/>
              </a:rPr>
              <a:t>Page </a:t>
            </a:r>
            <a:fld id="{218CD22C-4E59-405E-AD86-1D017BFBF730}" type="slidenum">
              <a:rPr lang="en-US" sz="1300" b="0">
                <a:latin typeface="Futura Medium"/>
              </a:rPr>
              <a:pPr algn="ctr" defTabSz="842963">
                <a:lnSpc>
                  <a:spcPct val="90000"/>
                </a:lnSpc>
                <a:defRPr/>
              </a:pPr>
              <a:t>‹#›</a:t>
            </a:fld>
            <a:endParaRPr lang="en-US" sz="1300" b="0">
              <a:latin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016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18225" y="8857892"/>
            <a:ext cx="777224" cy="267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816" tIns="43179" rIns="84816" bIns="43179">
            <a:spAutoFit/>
          </a:bodyPr>
          <a:lstStyle/>
          <a:p>
            <a:pPr algn="ctr" defTabSz="842963">
              <a:lnSpc>
                <a:spcPct val="90000"/>
              </a:lnSpc>
              <a:defRPr/>
            </a:pPr>
            <a:r>
              <a:rPr lang="en-US" sz="1300" b="0">
                <a:latin typeface="Futura Medium"/>
              </a:rPr>
              <a:t>Page </a:t>
            </a:r>
            <a:fld id="{F17C1572-99DE-47C6-9138-1C5D6D56C1A8}" type="slidenum">
              <a:rPr lang="en-US" sz="1300" b="0">
                <a:latin typeface="Futura Medium"/>
              </a:rPr>
              <a:pPr algn="ctr" defTabSz="842963">
                <a:lnSpc>
                  <a:spcPct val="90000"/>
                </a:lnSpc>
                <a:defRPr/>
              </a:pPr>
              <a:t>‹#›</a:t>
            </a:fld>
            <a:endParaRPr lang="en-US" sz="1300" b="0">
              <a:latin typeface="Futura Medium"/>
            </a:endParaRP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63575"/>
            <a:ext cx="4738688" cy="3552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4824"/>
            <a:ext cx="5140742" cy="4184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7901" tIns="43179" rIns="87901" bIns="431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89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68313" y="226142"/>
            <a:ext cx="8208961" cy="6167226"/>
            <a:chOff x="468313" y="226142"/>
            <a:chExt cx="8208961" cy="6167226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 flipH="1">
              <a:off x="468313" y="1307018"/>
              <a:ext cx="7020000" cy="50863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mtClean="0">
                  <a:latin typeface="Futura Medium"/>
                </a:rPr>
                <a:t> </a:t>
              </a:r>
              <a:endParaRPr lang="en-GB" dirty="0">
                <a:latin typeface="Futura Medium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flipH="1">
              <a:off x="1548071" y="226142"/>
              <a:ext cx="7129203" cy="50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Futura Medium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 flipH="1">
              <a:off x="1548072" y="1307018"/>
              <a:ext cx="5942197" cy="396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Futura Medium"/>
              </a:endParaRPr>
            </a:p>
          </p:txBody>
        </p:sp>
        <p:pic>
          <p:nvPicPr>
            <p:cNvPr id="23" name="Picture 22" descr="Shell-2010-Pecten-RGBpc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68313" y="290934"/>
              <a:ext cx="720000" cy="667868"/>
            </a:xfrm>
            <a:prstGeom prst="rect">
              <a:avLst/>
            </a:prstGeom>
            <a:noFill/>
          </p:spPr>
        </p:pic>
      </p:grpSp>
      <p:sp>
        <p:nvSpPr>
          <p:cNvPr id="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7782" y="1400847"/>
            <a:ext cx="5694536" cy="1206000"/>
          </a:xfrm>
          <a:noFill/>
        </p:spPr>
        <p:txBody>
          <a:bodyPr lIns="0" tIns="0" rIns="0"/>
          <a:lstStyle>
            <a:lvl1pPr>
              <a:defRPr kern="1200" cap="all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7782" y="2851200"/>
            <a:ext cx="2700000" cy="1620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578064" y="5402511"/>
            <a:ext cx="5857896" cy="196455"/>
          </a:xfrm>
        </p:spPr>
        <p:txBody>
          <a:bodyPr anchor="t" anchorCtr="0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smtClean="0"/>
              <a:t>Click to insert Author’s Name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578064" y="5627540"/>
            <a:ext cx="5857896" cy="196455"/>
          </a:xfrm>
        </p:spPr>
        <p:txBody>
          <a:bodyPr anchor="t" anchorCtr="0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smtClean="0"/>
              <a:t>Click to insert Role in Organisation</a:t>
            </a:r>
            <a:endParaRPr lang="en-GB" dirty="0"/>
          </a:p>
        </p:txBody>
      </p:sp>
      <p:sp>
        <p:nvSpPr>
          <p:cNvPr id="24" name="Text Box 11" descr="Text Box 11"/>
          <p:cNvSpPr txBox="1">
            <a:spLocks noChangeArrowheads="1"/>
          </p:cNvSpPr>
          <p:nvPr userDrawn="1"/>
        </p:nvSpPr>
        <p:spPr bwMode="auto">
          <a:xfrm>
            <a:off x="468000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0799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Month 2010</a:t>
            </a:r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4400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  </a:t>
            </a:r>
            <a:endParaRPr lang="en-GB" dirty="0"/>
          </a:p>
        </p:txBody>
      </p:sp>
    </p:spTree>
  </p:cSld>
  <p:clrMapOvr>
    <a:masterClrMapping/>
  </p:clrMapOvr>
  <p:transition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 smtClean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rgbClr val="FCE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MY">
                <a:latin typeface="Futura Medium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rgbClr val="FAE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MY">
                <a:latin typeface="Futura Medium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MY">
                <a:latin typeface="Futura Medium"/>
              </a:endParaRPr>
            </a:p>
          </p:txBody>
        </p:sp>
      </p:grp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10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0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Shell-2010-Pecten-RGBpc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418626" y="2285524"/>
              <a:ext cx="2340000" cy="217057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906511" y="1312201"/>
            <a:ext cx="7770763" cy="5071137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Exploration</a:t>
            </a:r>
            <a:r>
              <a:rPr lang="en-GB" sz="8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and Production</a:t>
            </a: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 smtClean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Month 2010</a:t>
            </a:r>
            <a:endParaRPr lang="en-GB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 sz="1600"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 sz="1600"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 smtClean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7675" indent="-1714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69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9263" indent="-173038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54025" indent="-1841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3pPr>
            <a:lvl4pPr marL="635000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76225" indent="-27622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47675" indent="-1714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3pPr>
            <a:lvl4pPr marL="635000" indent="-174625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904072" y="6267688"/>
            <a:ext cx="3747304" cy="99509"/>
          </a:xfrm>
        </p:spPr>
        <p:txBody>
          <a:bodyPr wrap="square">
            <a:noAutofit/>
          </a:bodyPr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nl-NL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911225" y="4179607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Click to edit Unit of measure</a:t>
            </a:r>
            <a:endParaRPr lang="nl-NL" dirty="0"/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911225" y="3844644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CHART TITLE APPEARS HERE</a:t>
            </a:r>
            <a:endParaRPr lang="nl-NL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911225" y="4122457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911225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nl-NL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904071" y="5944860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911225" y="1654176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Click to edit Unit of measure</a:t>
            </a:r>
            <a:endParaRPr lang="nl-NL" dirty="0"/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911225" y="1319213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CHART TITLE APPEARS HERE</a:t>
            </a:r>
            <a:endParaRPr lang="nl-NL" dirty="0"/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911225" y="1597026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911225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nl-NL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904071" y="3419429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4965700" y="4179607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Click to edit Unit of measure</a:t>
            </a:r>
            <a:endParaRPr lang="nl-NL" dirty="0"/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4965700" y="3844644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CHART TITLE APPEARS HERE</a:t>
            </a:r>
            <a:endParaRPr lang="nl-NL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4965700" y="4122457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4965700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nl-NL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958546" y="5944860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4965700" y="1654176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Click to edit Unit of measure</a:t>
            </a:r>
            <a:endParaRPr lang="nl-NL" dirty="0"/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4965700" y="1319213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dirty="0" smtClean="0"/>
              <a:t>CHART TITLE APPEARS HERE</a:t>
            </a:r>
            <a:endParaRPr lang="nl-NL" dirty="0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4965700" y="1597026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4965700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nl-NL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4958546" y="3419429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5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>
                <a:latin typeface="Futura Medium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>
                <a:latin typeface="Futura Medium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>
                <a:latin typeface="Futura Medium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82070" y="3198783"/>
            <a:ext cx="5603468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1782070" y="2379407"/>
            <a:ext cx="5603468" cy="741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GB" dirty="0" smtClean="0"/>
              <a:t>0.0</a:t>
            </a:r>
            <a:endParaRPr lang="en-GB" dirty="0"/>
          </a:p>
        </p:txBody>
      </p:sp>
      <p:sp>
        <p:nvSpPr>
          <p:cNvPr id="12" name="Text Box 11" descr="Text Box 11"/>
          <p:cNvSpPr txBox="1">
            <a:spLocks noChangeArrowheads="1"/>
          </p:cNvSpPr>
          <p:nvPr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</a:t>
            </a:r>
            <a:r>
              <a:rPr lang="en-GB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Shell International Exploration</a:t>
            </a:r>
            <a:r>
              <a:rPr lang="en-GB" sz="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rPr>
              <a:t> and Production</a:t>
            </a:r>
            <a:endParaRPr lang="en-GB" sz="800" b="1" kern="1200" dirty="0" smtClean="0">
              <a:solidFill>
                <a:schemeClr val="tx1"/>
              </a:solidFill>
              <a:latin typeface="Arial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Month 2010</a:t>
            </a:r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Footer 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704" y="1310400"/>
            <a:ext cx="7747176" cy="507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53"/>
            <a:ext cx="7700963" cy="419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indent="-18415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25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173038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9013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KMC001 – Depth = 5882.3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\houic-na-v502\benjamin.anger$\Cached\My Documents\projects\contact angle\Matthias samples\NMR data\KMC001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0 PROJECT Folders\1 MC -Keith Love Well\Inventory\Plug Photos\KMC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53" y="817460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5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KMC007 – depth = 5930.2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3074" name="Picture 2" descr="\\houic-na-v502\benjamin.anger$\Cached\My Documents\projects\contact angle\KMC samples\KMC007\side1_1\sid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108629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houic-na-v502\benjamin.anger$\Cached\My Documents\projects\contact angle\KMC samples\KMC007\side1_2\side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0" y="1086292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houic-na-v502\benjamin.anger$\Cached\My Documents\projects\contact angle\KMC samples\KMC007\side1_3\side1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0" y="1086291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houic-na-v502\benjamin.anger$\Cached\My Documents\projects\contact angle\KMC samples\KMC007\side2_1\side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4062073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houic-na-v502\benjamin.anger$\Cached\My Documents\projects\contact angle\KMC samples\KMC007\side2_2\side2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42" y="4062071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houic-na-v502\benjamin.anger$\Cached\My Documents\projects\contact angle\KMC samples\KMC007\side2_3\side2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80" y="4062073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2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KMC003 – depth = 5934.7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\\houic-na-v502\benjamin.anger$\Cached\My Documents\projects\contact angle\Matthias samples\NMR data\KMC003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:\0 PROJECT Folders\1 MC -Keith Love Well\Inventory\Plug Photos\KMC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817460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KMC003 – depth = 5934.7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2050" name="Picture 2" descr="\\houic-na-v502\benjamin.anger$\Cached\My Documents\projects\contact angle\KMC samples\KMC003\side2_1\side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423550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houic-na-v502\benjamin.anger$\Cached\My Documents\projects\contact angle\KMC samples\KMC003\side2_2\side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00" y="423550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houic-na-v502\benjamin.anger$\Cached\My Documents\projects\contact angle\KMC samples\KMC003\side2_3\side2_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33" y="423550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83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KMC004 – depth = 5941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319857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\\houic-na-v502\benjamin.anger$\Cached\My Documents\projects\contact angle\Matthias samples\NMR data\KMC004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70" y="3655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:\0 PROJECT Folders\1 MC -Keith Love Well\Inventory\Plug Photos\KMC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70" y="855865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KMC005 – depth = 5953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40" y="740650"/>
            <a:ext cx="3657600" cy="20574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1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\\houic-na-v502\benjamin.anger$\Cached\My Documents\projects\contact angle\Matthias samples\NMR data\KMC005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:\0 PROJECT Folders\1 MC -Keith Love Well\Inventory\Plug Photos\KMC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817460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KMC008 – depth = 5962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\\houic-na-v502\benjamin.anger$\Cached\My Documents\projects\contact angle\Matthias samples\NMR data\KMC008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855865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KMC008 – depth = 5962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6146" name="Picture 2" descr="\\houic-na-v502\benjamin.anger$\Cached\My Documents\projects\contact angle\KMC samples\KMC008\side_2\sid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408188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KMC009 – depth = 5968.1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3214696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\\houic-na-v502\benjamin.anger$\Cached\My Documents\projects\contact angle\Matthias samples\NMR data\KMC009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367189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:\0 PROJECT Folders\1 MC -Keith Love Well\Inventory\Plug Photos\KMC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855865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KMC013 – depth = 6460.8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1" y="740650"/>
            <a:ext cx="3657600" cy="20574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319857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\\houic-na-v502\benjamin.anger$\Cached\My Documents\projects\contact angle\Matthias samples\NMR data\KMC013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3655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855865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KMC013 – depth = 6460.8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4098" name="Picture 2" descr="\\houic-na-v502\benjamin.anger$\Cached\My Documents\projects\contact angle\KMC samples\KMC013\side1_1\sid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116785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houic-na-v502\benjamin.anger$\Cached\My Documents\projects\contact angle\KMC samples\KMC013\side1_2\side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30" y="1168837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houic-na-v502\benjamin.anger$\Cached\My Documents\projects\contact angle\KMC samples\KMC013\side1_3\side1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0" y="1168837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houic-na-v502\benjamin.anger$\Cached\My Documents\projects\contact angle\KMC samples\KMC013\side2_1\side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408188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houic-na-v502\benjamin.anger$\Cached\My Documents\projects\contact angle\KMC samples\KMC013\side2_2\side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21" y="408188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houic-na-v502\benjamin.anger$\Cached\My Documents\projects\contact angle\KMC samples\KMC013\side2_3\side2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0" y="4081883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95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KMC010 – depth = 5886.3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2" y="3205626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houic-na-v502\benjamin.anger$\Cached\My Documents\projects\contact angle\Matthias samples\NMR data\KMC010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05" y="366282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0 PROJECT Folders\1 MC -Keith Love Well\Inventory\Plug Photos\KMC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05" y="817460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KMC014 – depth = 6472.5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\\houic-na-v502\benjamin.anger$\Cached\My Documents\projects\contact angle\Matthias samples\NMR data\KMC014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855865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KMC014 – depth = 6472.5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7170" name="Picture 2" descr="\\houic-na-v502\benjamin.anger$\Cached\My Documents\projects\contact angle\KMC samples\KMC014\side1_1\sid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1179577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houic-na-v502\benjamin.anger$\Cached\My Documents\projects\contact angle\KMC samples\KMC014\side1_2\side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25" y="1179576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houic-na-v502\benjamin.anger$\Cached\My Documents\projects\contact angle\KMC samples\KMC014\side1_3\side1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90" y="1179577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houic-na-v502\benjamin.anger$\Cached\My Documents\projects\contact angle\KMC samples\KMC014\side2_1\side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415869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houic-na-v502\benjamin.anger$\Cached\My Documents\projects\contact angle\KMC samples\KMC014\side2_2\side2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25" y="415869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houic-na-v502\benjamin.anger$\Cached\My Documents\projects\contact angle\KMC samples\KMC014\side2_3\side2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90" y="415869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7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KMC015 – depth = 6481.5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\\houic-na-v502\benjamin.anger$\Cached\My Documents\projects\contact angle\Matthias samples\NMR data\KMC015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855865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KMC015 – depth = 6481.5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8194" name="Picture 2" descr="\\houic-na-v502\benjamin.anger$\Cached\My Documents\projects\contact angle\KMC samples\KMC015\side1_1\sid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116419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houic-na-v502\benjamin.anger$\Cached\My Documents\projects\contact angle\KMC samples\KMC015\side1_2\side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70" y="116419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houic-na-v502\benjamin.anger$\Cached\My Documents\projects\contact angle\KMC samples\KMC015\side1_3\side1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24" y="116419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\\houic-na-v502\benjamin.anger$\Cached\My Documents\projects\contact angle\KMC samples\KMC015\side2_1\side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4043480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\\houic-na-v502\benjamin.anger$\Cached\My Documents\projects\contact angle\KMC samples\KMC015\side2_2\side2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70" y="4043401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57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KMC016 – depth = 6492.5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\\houic-na-v502\benjamin.anger$\Cached\My Documents\projects\contact angle\Matthias samples\NMR data\KMC016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855865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KMC016 – depth = 6492.5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9218" name="Picture 2" descr="\\houic-na-v502\benjamin.anger$\Cached\My Documents\projects\contact angle\KMC samples\KMC016\side2_1\side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408188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houic-na-v502\benjamin.anger$\Cached\My Documents\projects\contact angle\KMC samples\KMC016\side2_2\side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50" y="408188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houic-na-v502\benjamin.anger$\Cached\My Documents\projects\contact angle\KMC samples\KMC016\side2_3\side2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0" y="4081883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2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KMC018 – depth = 6500.5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\\houic-na-v502\benjamin.anger$\Cached\My Documents\projects\contact angle\Matthias samples\NMR data\KMC018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817460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KMC018 – depth = 6500.5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11266" name="Picture 2" descr="\\houic-na-v502\benjamin.anger$\Cached\My Documents\projects\contact angle\KMC samples\KMC018\side2_1\side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35" y="4120290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5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KMC017 – depth = 6521.3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9857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\\houic-na-v502\benjamin.anger$\Cached\My Documents\projects\contact angle\Matthias samples\NMR data\KMC017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655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817460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KMC017 – depth = 6521.3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10242" name="Picture 2" descr="\\houic-na-v502\benjamin.anger$\Cached\My Documents\projects\contact angle\KMC samples\KMC017\side1_1\sid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123991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houic-na-v502\benjamin.anger$\Cached\My Documents\projects\contact angle\KMC samples\KMC017\side1_2\side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80" y="1239914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houic-na-v502\benjamin.anger$\Cached\My Documents\projects\contact angle\KMC samples\KMC017\side2_2\side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80" y="4120290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0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KMC010 – depth = 5886.3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  <p:pic>
        <p:nvPicPr>
          <p:cNvPr id="5122" name="Picture 2" descr="\\houic-na-v502\benjamin.anger$\Cached\My Documents\projects\contact angle\KMC samples\KMC010\side2_2\side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60" y="415869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488980"/>
              </p:ext>
            </p:extLst>
          </p:nvPr>
        </p:nvGraphicFramePr>
        <p:xfrm>
          <a:off x="3765496" y="702246"/>
          <a:ext cx="4331788" cy="310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34279"/>
              </p:ext>
            </p:extLst>
          </p:nvPr>
        </p:nvGraphicFramePr>
        <p:xfrm>
          <a:off x="3995925" y="3813050"/>
          <a:ext cx="4493385" cy="291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94131"/>
              </p:ext>
            </p:extLst>
          </p:nvPr>
        </p:nvGraphicFramePr>
        <p:xfrm>
          <a:off x="509720" y="1000055"/>
          <a:ext cx="2679700" cy="36195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09600"/>
                <a:gridCol w="6223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KMC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Depth(ft)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T1/T2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T2 main peak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5882.3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112.202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5886.3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14.125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5892.3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79.433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5895.3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17.783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5908.9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5912.6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12.589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19.953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31.623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56.234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56.234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79.433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5968.1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17.783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6460.8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3.548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6472.5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6481.5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7.079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6500.5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7.943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6521.3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5.623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67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KMC011 – depth = 5892.3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884" y="740650"/>
            <a:ext cx="3657600" cy="2057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3211832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\\houic-na-v502\benjamin.anger$\Cached\My Documents\projects\contact angle\Matthias samples\NMR data\KMC011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36690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:\0 PROJECT Folders\1 MC -Keith Love Well\Inventory\Plug Photos\KMC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817460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KMC012 – depth = 5895.3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0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\\houic-na-v502\benjamin.anger$\Cached\My Documents\projects\contact angle\Matthias samples\NMR data\KMC012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:\0 PROJECT Folders\1 MC -Keith Love Well\Inventory\Plug Photos\KMC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906383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KMC002 – depth = 5908.9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5" y="740650"/>
            <a:ext cx="3657600" cy="20574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\\houic-na-v502\benjamin.anger$\Cached\My Documents\projects\contact angle\Matthias samples\NMR data\KMC002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:\0 PROJECT Folders\1 MC -Keith Love Well\Inventory\Plug Photos\KMC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877738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KMC002 – depth = 5908.9 </a:t>
            </a:r>
            <a:r>
              <a:rPr lang="en-US" dirty="0" err="1"/>
              <a:t>ft</a:t>
            </a:r>
            <a:endParaRPr lang="en-US" dirty="0"/>
          </a:p>
        </p:txBody>
      </p:sp>
      <p:pic>
        <p:nvPicPr>
          <p:cNvPr id="1026" name="Picture 2" descr="\\houic-na-v502\benjamin.anger$\Cached\My Documents\projects\contact angle\KMC samples\KMC002\side1_1\sid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5" y="100948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ouic-na-v502\benjamin.anger$\Cached\My Documents\projects\contact angle\KMC samples\KMC002\side1_3\side1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65" y="1009485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houic-na-v502\benjamin.anger$\Cached\My Documents\projects\contact angle\KMC samples\KMC002\side2_1\side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4335648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houic-na-v502\benjamin.anger$\Cached\My Documents\projects\contact angle\KMC samples\KMC002\side2_2\side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55" y="4335647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houic-na-v502\benjamin.anger$\Cached\My Documents\projects\contact angle\KMC samples\KMC002\side2_3\side2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61" y="4335648"/>
            <a:ext cx="2743200" cy="20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17460"/>
            <a:ext cx="596180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544215"/>
            <a:ext cx="808311" cy="345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170043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KMC006 – depth = 5912.6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0650"/>
            <a:ext cx="3657600" cy="20574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\\houic-na-v502\benjamin.anger$\Cached\My Documents\projects\contact angle\Matthias samples\NMR data\KMC006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:\0 PROJECT Folders\1 MC -Keith Love Well\Inventory\Plug Photos\KMC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817460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KMC007 – depth = 5930.2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021" y="740650"/>
            <a:ext cx="3657600" cy="20574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4" y="3200400"/>
            <a:ext cx="509480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\\houic-na-v502\benjamin.anger$\Cached\My Documents\projects\contact angle\Matthias samples\NMR data\KMC007_23MHz_T1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0 PROJECT Folders\1 MC -Keith Love Well\Inventory\Plug Photos\KMC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855865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l layouts with footer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24547</TotalTime>
  <Words>281</Words>
  <Application>Microsoft Office PowerPoint</Application>
  <PresentationFormat>On-screen Show (4:3)</PresentationFormat>
  <Paragraphs>130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Shell layouts with footer</vt:lpstr>
      <vt:lpstr>KMC001 – Depth = 5882.3 ft</vt:lpstr>
      <vt:lpstr>KMC010 – depth = 5886.3 ft</vt:lpstr>
      <vt:lpstr>KMC010 – depth = 5886.3 ft</vt:lpstr>
      <vt:lpstr>KMC011 – depth = 5892.3 ft</vt:lpstr>
      <vt:lpstr>KMC012 – depth = 5895.3 ft</vt:lpstr>
      <vt:lpstr>KMC002 – depth = 5908.9 ft</vt:lpstr>
      <vt:lpstr>KMC002 – depth = 5908.9 ft</vt:lpstr>
      <vt:lpstr>KMC006 – depth = 5912.6 ft</vt:lpstr>
      <vt:lpstr>KMC007 – depth = 5930.2 ft</vt:lpstr>
      <vt:lpstr>KMC007 – depth = 5930.2 ft</vt:lpstr>
      <vt:lpstr>KMC003 – depth = 5934.7 ft</vt:lpstr>
      <vt:lpstr>KMC003 – depth = 5934.7 ft</vt:lpstr>
      <vt:lpstr>KMC004 – depth = 5941 ft</vt:lpstr>
      <vt:lpstr>KMC005 – depth = 5953 ft</vt:lpstr>
      <vt:lpstr>KMC008 – depth = 5962 ft</vt:lpstr>
      <vt:lpstr>KMC008 – depth = 5962 ft</vt:lpstr>
      <vt:lpstr>KMC009 – depth = 5968.1 ft</vt:lpstr>
      <vt:lpstr>KMC013 – depth = 6460.8 ft</vt:lpstr>
      <vt:lpstr>KMC013 – depth = 6460.8 ft</vt:lpstr>
      <vt:lpstr>KMC014 – depth = 6472.5 ft</vt:lpstr>
      <vt:lpstr>KMC014 – depth = 6472.5 ft</vt:lpstr>
      <vt:lpstr>KMC015 – depth = 6481.5 ft</vt:lpstr>
      <vt:lpstr>KMC015 – depth = 6481.5 ft</vt:lpstr>
      <vt:lpstr>KMC016 – depth = 6492.5 ft</vt:lpstr>
      <vt:lpstr>KMC016 – depth = 6492.5 ft</vt:lpstr>
      <vt:lpstr>KMC018 – depth = 6500.5 ft</vt:lpstr>
      <vt:lpstr>KMC018 – depth = 6500.5 ft</vt:lpstr>
      <vt:lpstr>KMC017 – depth = 6521.3 ft</vt:lpstr>
      <vt:lpstr>KMC017 – depth = 6521.3 ft</vt:lpstr>
      <vt:lpstr>KMC data</vt:lpstr>
    </vt:vector>
  </TitlesOfParts>
  <Company>Shell Information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Shell</dc:creator>
  <cp:lastModifiedBy>Ben Anger</cp:lastModifiedBy>
  <cp:revision>1176</cp:revision>
  <cp:lastPrinted>2001-06-20T16:07:23Z</cp:lastPrinted>
  <dcterms:created xsi:type="dcterms:W3CDTF">2001-05-30T06:37:11Z</dcterms:created>
  <dcterms:modified xsi:type="dcterms:W3CDTF">2015-11-02T14:49:24Z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  <property fmtid="{D5CDD505-2E9C-101B-9397-08002B2CF9AE}" pid="4" name="TB4 template version">
    <vt:r8>4</vt:r8>
  </property>
  <property fmtid="{D5CDD505-2E9C-101B-9397-08002B2CF9AE}" pid="5" name="TB4 template type">
    <vt:lpwstr>onscreen</vt:lpwstr>
  </property>
</Properties>
</file>