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44" r:id="rId5"/>
    <p:sldId id="335" r:id="rId6"/>
    <p:sldId id="355" r:id="rId7"/>
    <p:sldId id="337" r:id="rId8"/>
    <p:sldId id="356" r:id="rId9"/>
    <p:sldId id="357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49494"/>
    <a:srgbClr val="0000CC"/>
    <a:srgbClr val="0099CC"/>
    <a:srgbClr val="FF9933"/>
    <a:srgbClr val="A0B1E3"/>
    <a:srgbClr val="99CCFF"/>
    <a:srgbClr val="3366CC"/>
    <a:srgbClr val="FFF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84148" autoAdjust="0"/>
  </p:normalViewPr>
  <p:slideViewPr>
    <p:cSldViewPr>
      <p:cViewPr varScale="1">
        <p:scale>
          <a:sx n="40" d="100"/>
          <a:sy n="40" d="100"/>
        </p:scale>
        <p:origin x="-69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14" y="3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50" rIns="91497" bIns="457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7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50" rIns="91497" bIns="457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33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7" tIns="45750" rIns="91497" bIns="457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3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15" rIns="93015" bIns="46515" numCol="1" anchor="t" anchorCtr="0" compatLnSpc="1">
            <a:prstTxWarp prst="textNoShape">
              <a:avLst/>
            </a:prstTxWarp>
          </a:bodyPr>
          <a:lstStyle>
            <a:lvl1pPr defTabSz="930875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15" rIns="93015" bIns="46515" numCol="1" anchor="t" anchorCtr="0" compatLnSpc="1">
            <a:prstTxWarp prst="textNoShape">
              <a:avLst/>
            </a:prstTxWarp>
          </a:bodyPr>
          <a:lstStyle>
            <a:lvl1pPr algn="r" defTabSz="930875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416120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15" rIns="93015" bIns="46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22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15" rIns="93015" bIns="46515" numCol="1" anchor="b" anchorCtr="0" compatLnSpc="1">
            <a:prstTxWarp prst="textNoShape">
              <a:avLst/>
            </a:prstTxWarp>
          </a:bodyPr>
          <a:lstStyle>
            <a:lvl1pPr defTabSz="930875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83" y="8832222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15" rIns="93015" bIns="46515" numCol="1" anchor="b" anchorCtr="0" compatLnSpc="1">
            <a:prstTxWarp prst="textNoShape">
              <a:avLst/>
            </a:prstTxWarp>
          </a:bodyPr>
          <a:lstStyle>
            <a:lvl1pPr algn="r" defTabSz="930875">
              <a:defRPr sz="1200"/>
            </a:lvl1pPr>
          </a:lstStyle>
          <a:p>
            <a:fld id="{2A73AE70-0C62-4362-B23D-12F41B8E1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74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2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4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0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page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C4BBA-0237-40EC-BABC-DFF9157E64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48EB7-5FDC-48A6-B861-EE6E3564A3D5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5AA2A3-0EB2-4D06-8979-9B5F4465C552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3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1892AE0-E653-4F19-9EE2-5190165D48BD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1751EEC9-697C-468F-BEB2-DDFEE3CBCD2B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AEBFAE-6925-49BF-8FC6-6AC44A30C3D5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E175D-4699-458F-AD51-6D9CDAB8E773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3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B0781-C58A-4FC3-BA15-2ECA32A95914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06A68-BDF5-42DF-A43A-623C828218AD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8DC043-8747-4DF5-B1C2-276F3CDDFC13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BE12D-09E3-4493-81AF-6FCCEA63FE13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6C1FF7-9109-48F7-ADDE-CB1EB20EBF48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594EE-3487-4F62-AF54-50598574DDB2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lan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D8AEE11E-73F2-42CB-B531-610BF0B9823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old Italic" pitchFamily="1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U. S. Nuclear Regulatory Commission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Baffle-Former Bolt Issues in Nuclear Power Reactors</a:t>
            </a:r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2400" i="1" dirty="0" smtClean="0"/>
              <a:t>Bureau of Safety and Environmental Enforcement</a:t>
            </a:r>
          </a:p>
          <a:p>
            <a:pPr marL="0" indent="0" algn="ctr">
              <a:buNone/>
            </a:pPr>
            <a:r>
              <a:rPr lang="en-US" sz="2400" i="1" dirty="0" smtClean="0"/>
              <a:t>Critical Offshore Connector Safety Forum</a:t>
            </a:r>
            <a:endParaRPr lang="en-US" sz="2400" i="1" dirty="0"/>
          </a:p>
          <a:p>
            <a:pPr marL="0" indent="0" algn="ctr">
              <a:buNone/>
            </a:pPr>
            <a:r>
              <a:rPr lang="en-US" sz="2400" i="1" dirty="0" smtClean="0"/>
              <a:t>August 29, 2016</a:t>
            </a:r>
            <a:br>
              <a:rPr lang="en-US" sz="2400" i="1" dirty="0" smtClean="0"/>
            </a:br>
            <a:endParaRPr lang="en-US" sz="2400" i="1" dirty="0" smtClean="0"/>
          </a:p>
          <a:p>
            <a:pPr marL="0" indent="0" algn="ctr">
              <a:buNone/>
            </a:pPr>
            <a:r>
              <a:rPr lang="en-US" sz="1600" dirty="0" smtClean="0"/>
              <a:t>Jack McHale</a:t>
            </a:r>
          </a:p>
          <a:p>
            <a:pPr marL="0" indent="0" algn="ctr">
              <a:buNone/>
            </a:pPr>
            <a:r>
              <a:rPr lang="en-US" sz="1600" dirty="0" smtClean="0"/>
              <a:t>Chief, Vessels and Internals Integrity Branch</a:t>
            </a:r>
          </a:p>
          <a:p>
            <a:pPr marL="0" indent="0" algn="ctr">
              <a:buNone/>
            </a:pPr>
            <a:r>
              <a:rPr lang="en-US" sz="1600" dirty="0" smtClean="0"/>
              <a:t>NRC Office of Nuclear Reactor Regulation</a:t>
            </a:r>
            <a:endParaRPr lang="en-US" sz="16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Baffle-former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BFAE-6925-49BF-8FC6-6AC44A30C3D5}" type="slidenum">
              <a:rPr lang="en-US" smtClean="0"/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4195"/>
            <a:ext cx="4305300" cy="335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14196"/>
            <a:ext cx="4152900" cy="33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 bwMode="auto">
          <a:xfrm>
            <a:off x="914400" y="3352800"/>
            <a:ext cx="685800" cy="23183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12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200400" y="3238500"/>
            <a:ext cx="685800" cy="2286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12" charset="0"/>
              <a:ea typeface="ＭＳ Ｐゴシック" pitchFamily="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105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of baffle-former assembly is to direct coolant flow through the core.  It also provides lateral support to the core during a seismic event or loss-of-coolant accident.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276600" y="3922893"/>
            <a:ext cx="685800" cy="2286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12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7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Baffle-former bolt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0781-C58A-4FC3-BA15-2ECA32A95914}" type="slidenum">
              <a:rPr lang="en-US" smtClean="0"/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137" y="1661257"/>
            <a:ext cx="4381497" cy="4587143"/>
            <a:chOff x="2247900" y="1128588"/>
            <a:chExt cx="4800600" cy="5592887"/>
          </a:xfrm>
        </p:grpSpPr>
        <p:grpSp>
          <p:nvGrpSpPr>
            <p:cNvPr id="7" name="Group 6"/>
            <p:cNvGrpSpPr/>
            <p:nvPr/>
          </p:nvGrpSpPr>
          <p:grpSpPr>
            <a:xfrm>
              <a:off x="2247900" y="1128588"/>
              <a:ext cx="4800600" cy="5592887"/>
              <a:chOff x="2247900" y="1128588"/>
              <a:chExt cx="4800600" cy="5592887"/>
            </a:xfrm>
          </p:grpSpPr>
          <p:pic>
            <p:nvPicPr>
              <p:cNvPr id="11" name="Picture 10" descr="BaffleBoltsGraphic1_cleanbigfo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900" y="1128588"/>
                <a:ext cx="4800600" cy="55928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2468880" y="3124200"/>
                <a:ext cx="685800" cy="228600"/>
              </a:xfrm>
              <a:prstGeom prst="rect">
                <a:avLst/>
              </a:prstGeom>
              <a:solidFill>
                <a:srgbClr val="6666E8">
                  <a:alpha val="30000"/>
                </a:srgbClr>
              </a:solidFill>
              <a:ln w="12700" cap="flat" cmpd="sng" algn="ctr">
                <a:solidFill>
                  <a:srgbClr val="6666E8">
                    <a:alpha val="3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648200" y="2133600"/>
                <a:ext cx="731520" cy="228600"/>
              </a:xfrm>
              <a:prstGeom prst="rect">
                <a:avLst/>
              </a:prstGeom>
              <a:solidFill>
                <a:schemeClr val="accent3">
                  <a:lumMod val="75000"/>
                  <a:alpha val="30000"/>
                </a:schemeClr>
              </a:solidFill>
              <a:ln w="12700" cap="flat" cmpd="sng" algn="ctr">
                <a:solidFill>
                  <a:schemeClr val="accent3">
                    <a:lumMod val="50000"/>
                    <a:alpha val="3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606040" y="2724912"/>
                <a:ext cx="1124712" cy="82296"/>
              </a:xfrm>
              <a:prstGeom prst="rect">
                <a:avLst/>
              </a:prstGeom>
              <a:solidFill>
                <a:srgbClr val="6666E8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3639312" y="3374031"/>
                <a:ext cx="1536192" cy="76200"/>
              </a:xfrm>
              <a:prstGeom prst="rect">
                <a:avLst/>
              </a:prstGeom>
              <a:solidFill>
                <a:srgbClr val="6666E8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5175504" y="4023360"/>
                <a:ext cx="731520" cy="82296"/>
              </a:xfrm>
              <a:prstGeom prst="rect">
                <a:avLst/>
              </a:prstGeom>
              <a:solidFill>
                <a:srgbClr val="6666E8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5400000">
                <a:off x="3369564" y="3079211"/>
                <a:ext cx="640080" cy="82296"/>
              </a:xfrm>
              <a:prstGeom prst="rect">
                <a:avLst/>
              </a:prstGeom>
              <a:solidFill>
                <a:srgbClr val="6666E8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5400000">
                <a:off x="4896612" y="3707892"/>
                <a:ext cx="640080" cy="82296"/>
              </a:xfrm>
              <a:prstGeom prst="rect">
                <a:avLst/>
              </a:prstGeom>
              <a:solidFill>
                <a:srgbClr val="6666E8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582944" y="2139885"/>
                <a:ext cx="3883844" cy="2356701"/>
              </a:xfrm>
              <a:custGeom>
                <a:avLst/>
                <a:gdLst>
                  <a:gd name="connsiteX0" fmla="*/ 9427 w 3883844"/>
                  <a:gd name="connsiteY0" fmla="*/ 0 h 2356701"/>
                  <a:gd name="connsiteX1" fmla="*/ 9427 w 3883844"/>
                  <a:gd name="connsiteY1" fmla="*/ 0 h 2356701"/>
                  <a:gd name="connsiteX2" fmla="*/ 94268 w 3883844"/>
                  <a:gd name="connsiteY2" fmla="*/ 18853 h 2356701"/>
                  <a:gd name="connsiteX3" fmla="*/ 122549 w 3883844"/>
                  <a:gd name="connsiteY3" fmla="*/ 28280 h 2356701"/>
                  <a:gd name="connsiteX4" fmla="*/ 179110 w 3883844"/>
                  <a:gd name="connsiteY4" fmla="*/ 56560 h 2356701"/>
                  <a:gd name="connsiteX5" fmla="*/ 226244 w 3883844"/>
                  <a:gd name="connsiteY5" fmla="*/ 65987 h 2356701"/>
                  <a:gd name="connsiteX6" fmla="*/ 254524 w 3883844"/>
                  <a:gd name="connsiteY6" fmla="*/ 75414 h 2356701"/>
                  <a:gd name="connsiteX7" fmla="*/ 292231 w 3883844"/>
                  <a:gd name="connsiteY7" fmla="*/ 84841 h 2356701"/>
                  <a:gd name="connsiteX8" fmla="*/ 348792 w 3883844"/>
                  <a:gd name="connsiteY8" fmla="*/ 103694 h 2356701"/>
                  <a:gd name="connsiteX9" fmla="*/ 377072 w 3883844"/>
                  <a:gd name="connsiteY9" fmla="*/ 113121 h 2356701"/>
                  <a:gd name="connsiteX10" fmla="*/ 480767 w 3883844"/>
                  <a:gd name="connsiteY10" fmla="*/ 122548 h 2356701"/>
                  <a:gd name="connsiteX11" fmla="*/ 546755 w 3883844"/>
                  <a:gd name="connsiteY11" fmla="*/ 141402 h 2356701"/>
                  <a:gd name="connsiteX12" fmla="*/ 575035 w 3883844"/>
                  <a:gd name="connsiteY12" fmla="*/ 150828 h 2356701"/>
                  <a:gd name="connsiteX13" fmla="*/ 669303 w 3883844"/>
                  <a:gd name="connsiteY13" fmla="*/ 160255 h 2356701"/>
                  <a:gd name="connsiteX14" fmla="*/ 697584 w 3883844"/>
                  <a:gd name="connsiteY14" fmla="*/ 169682 h 2356701"/>
                  <a:gd name="connsiteX15" fmla="*/ 754145 w 3883844"/>
                  <a:gd name="connsiteY15" fmla="*/ 207389 h 2356701"/>
                  <a:gd name="connsiteX16" fmla="*/ 923827 w 3883844"/>
                  <a:gd name="connsiteY16" fmla="*/ 263950 h 2356701"/>
                  <a:gd name="connsiteX17" fmla="*/ 980388 w 3883844"/>
                  <a:gd name="connsiteY17" fmla="*/ 282804 h 2356701"/>
                  <a:gd name="connsiteX18" fmla="*/ 1008668 w 3883844"/>
                  <a:gd name="connsiteY18" fmla="*/ 301657 h 2356701"/>
                  <a:gd name="connsiteX19" fmla="*/ 1084083 w 3883844"/>
                  <a:gd name="connsiteY19" fmla="*/ 320511 h 2356701"/>
                  <a:gd name="connsiteX20" fmla="*/ 1140644 w 3883844"/>
                  <a:gd name="connsiteY20" fmla="*/ 339364 h 2356701"/>
                  <a:gd name="connsiteX21" fmla="*/ 1225485 w 3883844"/>
                  <a:gd name="connsiteY21" fmla="*/ 386499 h 2356701"/>
                  <a:gd name="connsiteX22" fmla="*/ 1263192 w 3883844"/>
                  <a:gd name="connsiteY22" fmla="*/ 395925 h 2356701"/>
                  <a:gd name="connsiteX23" fmla="*/ 1319753 w 3883844"/>
                  <a:gd name="connsiteY23" fmla="*/ 414779 h 2356701"/>
                  <a:gd name="connsiteX24" fmla="*/ 1395167 w 3883844"/>
                  <a:gd name="connsiteY24" fmla="*/ 461913 h 2356701"/>
                  <a:gd name="connsiteX25" fmla="*/ 1423448 w 3883844"/>
                  <a:gd name="connsiteY25" fmla="*/ 471340 h 2356701"/>
                  <a:gd name="connsiteX26" fmla="*/ 1451728 w 3883844"/>
                  <a:gd name="connsiteY26" fmla="*/ 480767 h 2356701"/>
                  <a:gd name="connsiteX27" fmla="*/ 1508289 w 3883844"/>
                  <a:gd name="connsiteY27" fmla="*/ 518474 h 2356701"/>
                  <a:gd name="connsiteX28" fmla="*/ 1593130 w 3883844"/>
                  <a:gd name="connsiteY28" fmla="*/ 546754 h 2356701"/>
                  <a:gd name="connsiteX29" fmla="*/ 1621411 w 3883844"/>
                  <a:gd name="connsiteY29" fmla="*/ 565608 h 2356701"/>
                  <a:gd name="connsiteX30" fmla="*/ 1677971 w 3883844"/>
                  <a:gd name="connsiteY30" fmla="*/ 584461 h 2356701"/>
                  <a:gd name="connsiteX31" fmla="*/ 1762813 w 3883844"/>
                  <a:gd name="connsiteY31" fmla="*/ 622169 h 2356701"/>
                  <a:gd name="connsiteX32" fmla="*/ 1791093 w 3883844"/>
                  <a:gd name="connsiteY32" fmla="*/ 631595 h 2356701"/>
                  <a:gd name="connsiteX33" fmla="*/ 1847654 w 3883844"/>
                  <a:gd name="connsiteY33" fmla="*/ 669303 h 2356701"/>
                  <a:gd name="connsiteX34" fmla="*/ 1866508 w 3883844"/>
                  <a:gd name="connsiteY34" fmla="*/ 697583 h 2356701"/>
                  <a:gd name="connsiteX35" fmla="*/ 1923068 w 3883844"/>
                  <a:gd name="connsiteY35" fmla="*/ 716437 h 2356701"/>
                  <a:gd name="connsiteX36" fmla="*/ 1932495 w 3883844"/>
                  <a:gd name="connsiteY36" fmla="*/ 744717 h 2356701"/>
                  <a:gd name="connsiteX37" fmla="*/ 1970202 w 3883844"/>
                  <a:gd name="connsiteY37" fmla="*/ 754144 h 2356701"/>
                  <a:gd name="connsiteX38" fmla="*/ 1998483 w 3883844"/>
                  <a:gd name="connsiteY38" fmla="*/ 772997 h 2356701"/>
                  <a:gd name="connsiteX39" fmla="*/ 2073897 w 3883844"/>
                  <a:gd name="connsiteY39" fmla="*/ 791851 h 2356701"/>
                  <a:gd name="connsiteX40" fmla="*/ 2083324 w 3883844"/>
                  <a:gd name="connsiteY40" fmla="*/ 820131 h 2356701"/>
                  <a:gd name="connsiteX41" fmla="*/ 2139885 w 3883844"/>
                  <a:gd name="connsiteY41" fmla="*/ 848412 h 2356701"/>
                  <a:gd name="connsiteX42" fmla="*/ 2196446 w 3883844"/>
                  <a:gd name="connsiteY42" fmla="*/ 886119 h 2356701"/>
                  <a:gd name="connsiteX43" fmla="*/ 2224726 w 3883844"/>
                  <a:gd name="connsiteY43" fmla="*/ 904973 h 2356701"/>
                  <a:gd name="connsiteX44" fmla="*/ 2243580 w 3883844"/>
                  <a:gd name="connsiteY44" fmla="*/ 933253 h 2356701"/>
                  <a:gd name="connsiteX45" fmla="*/ 2271860 w 3883844"/>
                  <a:gd name="connsiteY45" fmla="*/ 942680 h 2356701"/>
                  <a:gd name="connsiteX46" fmla="*/ 2300141 w 3883844"/>
                  <a:gd name="connsiteY46" fmla="*/ 961534 h 2356701"/>
                  <a:gd name="connsiteX47" fmla="*/ 2337848 w 3883844"/>
                  <a:gd name="connsiteY47" fmla="*/ 970960 h 2356701"/>
                  <a:gd name="connsiteX48" fmla="*/ 2366128 w 3883844"/>
                  <a:gd name="connsiteY48" fmla="*/ 980387 h 2356701"/>
                  <a:gd name="connsiteX49" fmla="*/ 2384982 w 3883844"/>
                  <a:gd name="connsiteY49" fmla="*/ 1008668 h 2356701"/>
                  <a:gd name="connsiteX50" fmla="*/ 2441543 w 3883844"/>
                  <a:gd name="connsiteY50" fmla="*/ 1027521 h 2356701"/>
                  <a:gd name="connsiteX51" fmla="*/ 2526384 w 3883844"/>
                  <a:gd name="connsiteY51" fmla="*/ 1093509 h 2356701"/>
                  <a:gd name="connsiteX52" fmla="*/ 2554664 w 3883844"/>
                  <a:gd name="connsiteY52" fmla="*/ 1112362 h 2356701"/>
                  <a:gd name="connsiteX53" fmla="*/ 2573518 w 3883844"/>
                  <a:gd name="connsiteY53" fmla="*/ 1140643 h 2356701"/>
                  <a:gd name="connsiteX54" fmla="*/ 2630079 w 3883844"/>
                  <a:gd name="connsiteY54" fmla="*/ 1168923 h 2356701"/>
                  <a:gd name="connsiteX55" fmla="*/ 2658359 w 3883844"/>
                  <a:gd name="connsiteY55" fmla="*/ 1187777 h 2356701"/>
                  <a:gd name="connsiteX56" fmla="*/ 2677213 w 3883844"/>
                  <a:gd name="connsiteY56" fmla="*/ 1216057 h 2356701"/>
                  <a:gd name="connsiteX57" fmla="*/ 2733774 w 3883844"/>
                  <a:gd name="connsiteY57" fmla="*/ 1253764 h 2356701"/>
                  <a:gd name="connsiteX58" fmla="*/ 2752627 w 3883844"/>
                  <a:gd name="connsiteY58" fmla="*/ 1282045 h 2356701"/>
                  <a:gd name="connsiteX59" fmla="*/ 2762054 w 3883844"/>
                  <a:gd name="connsiteY59" fmla="*/ 1310325 h 2356701"/>
                  <a:gd name="connsiteX60" fmla="*/ 2818615 w 3883844"/>
                  <a:gd name="connsiteY60" fmla="*/ 1348033 h 2356701"/>
                  <a:gd name="connsiteX61" fmla="*/ 2894029 w 3883844"/>
                  <a:gd name="connsiteY61" fmla="*/ 1414020 h 2356701"/>
                  <a:gd name="connsiteX62" fmla="*/ 2950590 w 3883844"/>
                  <a:gd name="connsiteY62" fmla="*/ 1451727 h 2356701"/>
                  <a:gd name="connsiteX63" fmla="*/ 3007151 w 3883844"/>
                  <a:gd name="connsiteY63" fmla="*/ 1470581 h 2356701"/>
                  <a:gd name="connsiteX64" fmla="*/ 3054285 w 3883844"/>
                  <a:gd name="connsiteY64" fmla="*/ 1508288 h 2356701"/>
                  <a:gd name="connsiteX65" fmla="*/ 3073138 w 3883844"/>
                  <a:gd name="connsiteY65" fmla="*/ 1536569 h 2356701"/>
                  <a:gd name="connsiteX66" fmla="*/ 3129699 w 3883844"/>
                  <a:gd name="connsiteY66" fmla="*/ 1574276 h 2356701"/>
                  <a:gd name="connsiteX67" fmla="*/ 3148553 w 3883844"/>
                  <a:gd name="connsiteY67" fmla="*/ 1602556 h 2356701"/>
                  <a:gd name="connsiteX68" fmla="*/ 3176833 w 3883844"/>
                  <a:gd name="connsiteY68" fmla="*/ 1611983 h 2356701"/>
                  <a:gd name="connsiteX69" fmla="*/ 3205114 w 3883844"/>
                  <a:gd name="connsiteY69" fmla="*/ 1630837 h 2356701"/>
                  <a:gd name="connsiteX70" fmla="*/ 3242821 w 3883844"/>
                  <a:gd name="connsiteY70" fmla="*/ 1687397 h 2356701"/>
                  <a:gd name="connsiteX71" fmla="*/ 3271101 w 3883844"/>
                  <a:gd name="connsiteY71" fmla="*/ 1696824 h 2356701"/>
                  <a:gd name="connsiteX72" fmla="*/ 3327662 w 3883844"/>
                  <a:gd name="connsiteY72" fmla="*/ 1734531 h 2356701"/>
                  <a:gd name="connsiteX73" fmla="*/ 3355943 w 3883844"/>
                  <a:gd name="connsiteY73" fmla="*/ 1743958 h 2356701"/>
                  <a:gd name="connsiteX74" fmla="*/ 3374796 w 3883844"/>
                  <a:gd name="connsiteY74" fmla="*/ 1772239 h 2356701"/>
                  <a:gd name="connsiteX75" fmla="*/ 3393650 w 3883844"/>
                  <a:gd name="connsiteY75" fmla="*/ 1828800 h 2356701"/>
                  <a:gd name="connsiteX76" fmla="*/ 3421930 w 3883844"/>
                  <a:gd name="connsiteY76" fmla="*/ 1838226 h 2356701"/>
                  <a:gd name="connsiteX77" fmla="*/ 3431357 w 3883844"/>
                  <a:gd name="connsiteY77" fmla="*/ 1866507 h 2356701"/>
                  <a:gd name="connsiteX78" fmla="*/ 3459637 w 3883844"/>
                  <a:gd name="connsiteY78" fmla="*/ 1875934 h 2356701"/>
                  <a:gd name="connsiteX79" fmla="*/ 3487918 w 3883844"/>
                  <a:gd name="connsiteY79" fmla="*/ 1894787 h 2356701"/>
                  <a:gd name="connsiteX80" fmla="*/ 3506771 w 3883844"/>
                  <a:gd name="connsiteY80" fmla="*/ 1923068 h 2356701"/>
                  <a:gd name="connsiteX81" fmla="*/ 3516198 w 3883844"/>
                  <a:gd name="connsiteY81" fmla="*/ 1951348 h 2356701"/>
                  <a:gd name="connsiteX82" fmla="*/ 3553905 w 3883844"/>
                  <a:gd name="connsiteY82" fmla="*/ 1960775 h 2356701"/>
                  <a:gd name="connsiteX83" fmla="*/ 3610466 w 3883844"/>
                  <a:gd name="connsiteY83" fmla="*/ 1989055 h 2356701"/>
                  <a:gd name="connsiteX84" fmla="*/ 3648174 w 3883844"/>
                  <a:gd name="connsiteY84" fmla="*/ 2036189 h 2356701"/>
                  <a:gd name="connsiteX85" fmla="*/ 3685881 w 3883844"/>
                  <a:gd name="connsiteY85" fmla="*/ 2092750 h 2356701"/>
                  <a:gd name="connsiteX86" fmla="*/ 3704734 w 3883844"/>
                  <a:gd name="connsiteY86" fmla="*/ 2121030 h 2356701"/>
                  <a:gd name="connsiteX87" fmla="*/ 3733015 w 3883844"/>
                  <a:gd name="connsiteY87" fmla="*/ 2139884 h 2356701"/>
                  <a:gd name="connsiteX88" fmla="*/ 3742442 w 3883844"/>
                  <a:gd name="connsiteY88" fmla="*/ 2168164 h 2356701"/>
                  <a:gd name="connsiteX89" fmla="*/ 3770722 w 3883844"/>
                  <a:gd name="connsiteY89" fmla="*/ 2177591 h 2356701"/>
                  <a:gd name="connsiteX90" fmla="*/ 3799002 w 3883844"/>
                  <a:gd name="connsiteY90" fmla="*/ 2196445 h 2356701"/>
                  <a:gd name="connsiteX91" fmla="*/ 3808429 w 3883844"/>
                  <a:gd name="connsiteY91" fmla="*/ 2224725 h 2356701"/>
                  <a:gd name="connsiteX92" fmla="*/ 3817856 w 3883844"/>
                  <a:gd name="connsiteY92" fmla="*/ 2271859 h 2356701"/>
                  <a:gd name="connsiteX93" fmla="*/ 3846136 w 3883844"/>
                  <a:gd name="connsiteY93" fmla="*/ 2290713 h 2356701"/>
                  <a:gd name="connsiteX94" fmla="*/ 3855563 w 3883844"/>
                  <a:gd name="connsiteY94" fmla="*/ 2318993 h 2356701"/>
                  <a:gd name="connsiteX95" fmla="*/ 3883844 w 3883844"/>
                  <a:gd name="connsiteY95" fmla="*/ 2356701 h 2356701"/>
                  <a:gd name="connsiteX96" fmla="*/ 3431357 w 3883844"/>
                  <a:gd name="connsiteY96" fmla="*/ 2356701 h 2356701"/>
                  <a:gd name="connsiteX97" fmla="*/ 3421930 w 3883844"/>
                  <a:gd name="connsiteY97" fmla="*/ 1875934 h 2356701"/>
                  <a:gd name="connsiteX98" fmla="*/ 2677213 w 3883844"/>
                  <a:gd name="connsiteY98" fmla="*/ 1875934 h 2356701"/>
                  <a:gd name="connsiteX99" fmla="*/ 2686640 w 3883844"/>
                  <a:gd name="connsiteY99" fmla="*/ 1282045 h 2356701"/>
                  <a:gd name="connsiteX100" fmla="*/ 2611225 w 3883844"/>
                  <a:gd name="connsiteY100" fmla="*/ 1234911 h 2356701"/>
                  <a:gd name="connsiteX101" fmla="*/ 1150070 w 3883844"/>
                  <a:gd name="connsiteY101" fmla="*/ 1225484 h 2356701"/>
                  <a:gd name="connsiteX102" fmla="*/ 1159497 w 3883844"/>
                  <a:gd name="connsiteY102" fmla="*/ 575035 h 2356701"/>
                  <a:gd name="connsiteX103" fmla="*/ 0 w 3883844"/>
                  <a:gd name="connsiteY103" fmla="*/ 575035 h 2356701"/>
                  <a:gd name="connsiteX104" fmla="*/ 9427 w 3883844"/>
                  <a:gd name="connsiteY104" fmla="*/ 0 h 235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883844" h="2356701">
                    <a:moveTo>
                      <a:pt x="9427" y="0"/>
                    </a:moveTo>
                    <a:lnTo>
                      <a:pt x="9427" y="0"/>
                    </a:lnTo>
                    <a:cubicBezTo>
                      <a:pt x="37707" y="6284"/>
                      <a:pt x="66163" y="11827"/>
                      <a:pt x="94268" y="18853"/>
                    </a:cubicBezTo>
                    <a:cubicBezTo>
                      <a:pt x="103908" y="21263"/>
                      <a:pt x="113661" y="23836"/>
                      <a:pt x="122549" y="28280"/>
                    </a:cubicBezTo>
                    <a:cubicBezTo>
                      <a:pt x="168635" y="51323"/>
                      <a:pt x="131715" y="44712"/>
                      <a:pt x="179110" y="56560"/>
                    </a:cubicBezTo>
                    <a:cubicBezTo>
                      <a:pt x="194654" y="60446"/>
                      <a:pt x="210700" y="62101"/>
                      <a:pt x="226244" y="65987"/>
                    </a:cubicBezTo>
                    <a:cubicBezTo>
                      <a:pt x="235884" y="68397"/>
                      <a:pt x="244970" y="72684"/>
                      <a:pt x="254524" y="75414"/>
                    </a:cubicBezTo>
                    <a:cubicBezTo>
                      <a:pt x="266981" y="78973"/>
                      <a:pt x="279822" y="81118"/>
                      <a:pt x="292231" y="84841"/>
                    </a:cubicBezTo>
                    <a:cubicBezTo>
                      <a:pt x="311266" y="90552"/>
                      <a:pt x="329938" y="97410"/>
                      <a:pt x="348792" y="103694"/>
                    </a:cubicBezTo>
                    <a:cubicBezTo>
                      <a:pt x="358219" y="106836"/>
                      <a:pt x="367176" y="112221"/>
                      <a:pt x="377072" y="113121"/>
                    </a:cubicBezTo>
                    <a:lnTo>
                      <a:pt x="480767" y="122548"/>
                    </a:lnTo>
                    <a:cubicBezTo>
                      <a:pt x="548561" y="145146"/>
                      <a:pt x="463915" y="117734"/>
                      <a:pt x="546755" y="141402"/>
                    </a:cubicBezTo>
                    <a:cubicBezTo>
                      <a:pt x="556309" y="144132"/>
                      <a:pt x="565214" y="149317"/>
                      <a:pt x="575035" y="150828"/>
                    </a:cubicBezTo>
                    <a:cubicBezTo>
                      <a:pt x="606247" y="155630"/>
                      <a:pt x="637880" y="157113"/>
                      <a:pt x="669303" y="160255"/>
                    </a:cubicBezTo>
                    <a:cubicBezTo>
                      <a:pt x="678730" y="163397"/>
                      <a:pt x="688898" y="164856"/>
                      <a:pt x="697584" y="169682"/>
                    </a:cubicBezTo>
                    <a:cubicBezTo>
                      <a:pt x="717392" y="180686"/>
                      <a:pt x="732649" y="200223"/>
                      <a:pt x="754145" y="207389"/>
                    </a:cubicBezTo>
                    <a:lnTo>
                      <a:pt x="923827" y="263950"/>
                    </a:lnTo>
                    <a:cubicBezTo>
                      <a:pt x="923828" y="263950"/>
                      <a:pt x="980387" y="282803"/>
                      <a:pt x="980388" y="282804"/>
                    </a:cubicBezTo>
                    <a:cubicBezTo>
                      <a:pt x="989815" y="289088"/>
                      <a:pt x="998535" y="296590"/>
                      <a:pt x="1008668" y="301657"/>
                    </a:cubicBezTo>
                    <a:cubicBezTo>
                      <a:pt x="1031551" y="313098"/>
                      <a:pt x="1060418" y="314057"/>
                      <a:pt x="1084083" y="320511"/>
                    </a:cubicBezTo>
                    <a:cubicBezTo>
                      <a:pt x="1103256" y="325740"/>
                      <a:pt x="1140644" y="339364"/>
                      <a:pt x="1140644" y="339364"/>
                    </a:cubicBezTo>
                    <a:cubicBezTo>
                      <a:pt x="1191282" y="373124"/>
                      <a:pt x="1181931" y="374055"/>
                      <a:pt x="1225485" y="386499"/>
                    </a:cubicBezTo>
                    <a:cubicBezTo>
                      <a:pt x="1237942" y="390058"/>
                      <a:pt x="1250783" y="392202"/>
                      <a:pt x="1263192" y="395925"/>
                    </a:cubicBezTo>
                    <a:cubicBezTo>
                      <a:pt x="1282227" y="401636"/>
                      <a:pt x="1319753" y="414779"/>
                      <a:pt x="1319753" y="414779"/>
                    </a:cubicBezTo>
                    <a:cubicBezTo>
                      <a:pt x="1349631" y="459594"/>
                      <a:pt x="1327859" y="439477"/>
                      <a:pt x="1395167" y="461913"/>
                    </a:cubicBezTo>
                    <a:lnTo>
                      <a:pt x="1423448" y="471340"/>
                    </a:lnTo>
                    <a:lnTo>
                      <a:pt x="1451728" y="480767"/>
                    </a:lnTo>
                    <a:cubicBezTo>
                      <a:pt x="1484866" y="530473"/>
                      <a:pt x="1451474" y="494125"/>
                      <a:pt x="1508289" y="518474"/>
                    </a:cubicBezTo>
                    <a:cubicBezTo>
                      <a:pt x="1592639" y="554624"/>
                      <a:pt x="1457630" y="524170"/>
                      <a:pt x="1593130" y="546754"/>
                    </a:cubicBezTo>
                    <a:cubicBezTo>
                      <a:pt x="1602557" y="553039"/>
                      <a:pt x="1611058" y="561007"/>
                      <a:pt x="1621411" y="565608"/>
                    </a:cubicBezTo>
                    <a:cubicBezTo>
                      <a:pt x="1639571" y="573679"/>
                      <a:pt x="1677971" y="584461"/>
                      <a:pt x="1677971" y="584461"/>
                    </a:cubicBezTo>
                    <a:cubicBezTo>
                      <a:pt x="1722787" y="614338"/>
                      <a:pt x="1695506" y="599733"/>
                      <a:pt x="1762813" y="622169"/>
                    </a:cubicBezTo>
                    <a:lnTo>
                      <a:pt x="1791093" y="631595"/>
                    </a:lnTo>
                    <a:cubicBezTo>
                      <a:pt x="1809947" y="644164"/>
                      <a:pt x="1835085" y="650449"/>
                      <a:pt x="1847654" y="669303"/>
                    </a:cubicBezTo>
                    <a:cubicBezTo>
                      <a:pt x="1853939" y="678730"/>
                      <a:pt x="1856901" y="691578"/>
                      <a:pt x="1866508" y="697583"/>
                    </a:cubicBezTo>
                    <a:cubicBezTo>
                      <a:pt x="1883360" y="708116"/>
                      <a:pt x="1923068" y="716437"/>
                      <a:pt x="1923068" y="716437"/>
                    </a:cubicBezTo>
                    <a:cubicBezTo>
                      <a:pt x="1926210" y="725864"/>
                      <a:pt x="1924736" y="738510"/>
                      <a:pt x="1932495" y="744717"/>
                    </a:cubicBezTo>
                    <a:cubicBezTo>
                      <a:pt x="1942612" y="752810"/>
                      <a:pt x="1958294" y="749041"/>
                      <a:pt x="1970202" y="754144"/>
                    </a:cubicBezTo>
                    <a:cubicBezTo>
                      <a:pt x="1980616" y="758607"/>
                      <a:pt x="1988349" y="767930"/>
                      <a:pt x="1998483" y="772997"/>
                    </a:cubicBezTo>
                    <a:cubicBezTo>
                      <a:pt x="2017809" y="782660"/>
                      <a:pt x="2055967" y="788265"/>
                      <a:pt x="2073897" y="791851"/>
                    </a:cubicBezTo>
                    <a:cubicBezTo>
                      <a:pt x="2077039" y="801278"/>
                      <a:pt x="2077117" y="812372"/>
                      <a:pt x="2083324" y="820131"/>
                    </a:cubicBezTo>
                    <a:cubicBezTo>
                      <a:pt x="2096615" y="836745"/>
                      <a:pt x="2121254" y="842202"/>
                      <a:pt x="2139885" y="848412"/>
                    </a:cubicBezTo>
                    <a:lnTo>
                      <a:pt x="2196446" y="886119"/>
                    </a:lnTo>
                    <a:lnTo>
                      <a:pt x="2224726" y="904973"/>
                    </a:lnTo>
                    <a:cubicBezTo>
                      <a:pt x="2231011" y="914400"/>
                      <a:pt x="2234733" y="926175"/>
                      <a:pt x="2243580" y="933253"/>
                    </a:cubicBezTo>
                    <a:cubicBezTo>
                      <a:pt x="2251339" y="939460"/>
                      <a:pt x="2262972" y="938236"/>
                      <a:pt x="2271860" y="942680"/>
                    </a:cubicBezTo>
                    <a:cubicBezTo>
                      <a:pt x="2281994" y="947747"/>
                      <a:pt x="2289727" y="957071"/>
                      <a:pt x="2300141" y="961534"/>
                    </a:cubicBezTo>
                    <a:cubicBezTo>
                      <a:pt x="2312049" y="966637"/>
                      <a:pt x="2325391" y="967401"/>
                      <a:pt x="2337848" y="970960"/>
                    </a:cubicBezTo>
                    <a:cubicBezTo>
                      <a:pt x="2347402" y="973690"/>
                      <a:pt x="2356701" y="977245"/>
                      <a:pt x="2366128" y="980387"/>
                    </a:cubicBezTo>
                    <a:cubicBezTo>
                      <a:pt x="2372413" y="989814"/>
                      <a:pt x="2375374" y="1002663"/>
                      <a:pt x="2384982" y="1008668"/>
                    </a:cubicBezTo>
                    <a:cubicBezTo>
                      <a:pt x="2401835" y="1019201"/>
                      <a:pt x="2441543" y="1027521"/>
                      <a:pt x="2441543" y="1027521"/>
                    </a:cubicBezTo>
                    <a:cubicBezTo>
                      <a:pt x="2485845" y="1071825"/>
                      <a:pt x="2458731" y="1048407"/>
                      <a:pt x="2526384" y="1093509"/>
                    </a:cubicBezTo>
                    <a:lnTo>
                      <a:pt x="2554664" y="1112362"/>
                    </a:lnTo>
                    <a:cubicBezTo>
                      <a:pt x="2560949" y="1121789"/>
                      <a:pt x="2565507" y="1132632"/>
                      <a:pt x="2573518" y="1140643"/>
                    </a:cubicBezTo>
                    <a:cubicBezTo>
                      <a:pt x="2591791" y="1158916"/>
                      <a:pt x="2607079" y="1161256"/>
                      <a:pt x="2630079" y="1168923"/>
                    </a:cubicBezTo>
                    <a:cubicBezTo>
                      <a:pt x="2639506" y="1175208"/>
                      <a:pt x="2650348" y="1179766"/>
                      <a:pt x="2658359" y="1187777"/>
                    </a:cubicBezTo>
                    <a:cubicBezTo>
                      <a:pt x="2666370" y="1195788"/>
                      <a:pt x="2668687" y="1208597"/>
                      <a:pt x="2677213" y="1216057"/>
                    </a:cubicBezTo>
                    <a:cubicBezTo>
                      <a:pt x="2694266" y="1230978"/>
                      <a:pt x="2733774" y="1253764"/>
                      <a:pt x="2733774" y="1253764"/>
                    </a:cubicBezTo>
                    <a:cubicBezTo>
                      <a:pt x="2740058" y="1263191"/>
                      <a:pt x="2747560" y="1271911"/>
                      <a:pt x="2752627" y="1282045"/>
                    </a:cubicBezTo>
                    <a:cubicBezTo>
                      <a:pt x="2757071" y="1290933"/>
                      <a:pt x="2755028" y="1303299"/>
                      <a:pt x="2762054" y="1310325"/>
                    </a:cubicBezTo>
                    <a:cubicBezTo>
                      <a:pt x="2778077" y="1326348"/>
                      <a:pt x="2818615" y="1348033"/>
                      <a:pt x="2818615" y="1348033"/>
                    </a:cubicBezTo>
                    <a:cubicBezTo>
                      <a:pt x="2863509" y="1415373"/>
                      <a:pt x="2834340" y="1399097"/>
                      <a:pt x="2894029" y="1414020"/>
                    </a:cubicBezTo>
                    <a:cubicBezTo>
                      <a:pt x="2912883" y="1426589"/>
                      <a:pt x="2929094" y="1444561"/>
                      <a:pt x="2950590" y="1451727"/>
                    </a:cubicBezTo>
                    <a:lnTo>
                      <a:pt x="3007151" y="1470581"/>
                    </a:lnTo>
                    <a:cubicBezTo>
                      <a:pt x="3061182" y="1551629"/>
                      <a:pt x="2989236" y="1456248"/>
                      <a:pt x="3054285" y="1508288"/>
                    </a:cubicBezTo>
                    <a:cubicBezTo>
                      <a:pt x="3063132" y="1515366"/>
                      <a:pt x="3064612" y="1529108"/>
                      <a:pt x="3073138" y="1536569"/>
                    </a:cubicBezTo>
                    <a:cubicBezTo>
                      <a:pt x="3090191" y="1551490"/>
                      <a:pt x="3129699" y="1574276"/>
                      <a:pt x="3129699" y="1574276"/>
                    </a:cubicBezTo>
                    <a:cubicBezTo>
                      <a:pt x="3135984" y="1583703"/>
                      <a:pt x="3139706" y="1595478"/>
                      <a:pt x="3148553" y="1602556"/>
                    </a:cubicBezTo>
                    <a:cubicBezTo>
                      <a:pt x="3156312" y="1608763"/>
                      <a:pt x="3167945" y="1607539"/>
                      <a:pt x="3176833" y="1611983"/>
                    </a:cubicBezTo>
                    <a:cubicBezTo>
                      <a:pt x="3186967" y="1617050"/>
                      <a:pt x="3195687" y="1624552"/>
                      <a:pt x="3205114" y="1630837"/>
                    </a:cubicBezTo>
                    <a:cubicBezTo>
                      <a:pt x="3217683" y="1649690"/>
                      <a:pt x="3221325" y="1680231"/>
                      <a:pt x="3242821" y="1687397"/>
                    </a:cubicBezTo>
                    <a:cubicBezTo>
                      <a:pt x="3252248" y="1690539"/>
                      <a:pt x="3262415" y="1691998"/>
                      <a:pt x="3271101" y="1696824"/>
                    </a:cubicBezTo>
                    <a:cubicBezTo>
                      <a:pt x="3290909" y="1707828"/>
                      <a:pt x="3306166" y="1727366"/>
                      <a:pt x="3327662" y="1734531"/>
                    </a:cubicBezTo>
                    <a:lnTo>
                      <a:pt x="3355943" y="1743958"/>
                    </a:lnTo>
                    <a:cubicBezTo>
                      <a:pt x="3362227" y="1753385"/>
                      <a:pt x="3370195" y="1761886"/>
                      <a:pt x="3374796" y="1772239"/>
                    </a:cubicBezTo>
                    <a:cubicBezTo>
                      <a:pt x="3382867" y="1790400"/>
                      <a:pt x="3374796" y="1822516"/>
                      <a:pt x="3393650" y="1828800"/>
                    </a:cubicBezTo>
                    <a:lnTo>
                      <a:pt x="3421930" y="1838226"/>
                    </a:lnTo>
                    <a:cubicBezTo>
                      <a:pt x="3425072" y="1847653"/>
                      <a:pt x="3424331" y="1859480"/>
                      <a:pt x="3431357" y="1866507"/>
                    </a:cubicBezTo>
                    <a:cubicBezTo>
                      <a:pt x="3438383" y="1873533"/>
                      <a:pt x="3450749" y="1871490"/>
                      <a:pt x="3459637" y="1875934"/>
                    </a:cubicBezTo>
                    <a:cubicBezTo>
                      <a:pt x="3469771" y="1881001"/>
                      <a:pt x="3478491" y="1888503"/>
                      <a:pt x="3487918" y="1894787"/>
                    </a:cubicBezTo>
                    <a:cubicBezTo>
                      <a:pt x="3494202" y="1904214"/>
                      <a:pt x="3501704" y="1912934"/>
                      <a:pt x="3506771" y="1923068"/>
                    </a:cubicBezTo>
                    <a:cubicBezTo>
                      <a:pt x="3511215" y="1931956"/>
                      <a:pt x="3508439" y="1945141"/>
                      <a:pt x="3516198" y="1951348"/>
                    </a:cubicBezTo>
                    <a:cubicBezTo>
                      <a:pt x="3526315" y="1959441"/>
                      <a:pt x="3541448" y="1957216"/>
                      <a:pt x="3553905" y="1960775"/>
                    </a:cubicBezTo>
                    <a:cubicBezTo>
                      <a:pt x="3588056" y="1970532"/>
                      <a:pt x="3579480" y="1968398"/>
                      <a:pt x="3610466" y="1989055"/>
                    </a:cubicBezTo>
                    <a:cubicBezTo>
                      <a:pt x="3631696" y="2052744"/>
                      <a:pt x="3602253" y="1983708"/>
                      <a:pt x="3648174" y="2036189"/>
                    </a:cubicBezTo>
                    <a:cubicBezTo>
                      <a:pt x="3663095" y="2053242"/>
                      <a:pt x="3673312" y="2073896"/>
                      <a:pt x="3685881" y="2092750"/>
                    </a:cubicBezTo>
                    <a:cubicBezTo>
                      <a:pt x="3692165" y="2102177"/>
                      <a:pt x="3695307" y="2114746"/>
                      <a:pt x="3704734" y="2121030"/>
                    </a:cubicBezTo>
                    <a:lnTo>
                      <a:pt x="3733015" y="2139884"/>
                    </a:lnTo>
                    <a:cubicBezTo>
                      <a:pt x="3736157" y="2149311"/>
                      <a:pt x="3735416" y="2161138"/>
                      <a:pt x="3742442" y="2168164"/>
                    </a:cubicBezTo>
                    <a:cubicBezTo>
                      <a:pt x="3749468" y="2175190"/>
                      <a:pt x="3761834" y="2173147"/>
                      <a:pt x="3770722" y="2177591"/>
                    </a:cubicBezTo>
                    <a:cubicBezTo>
                      <a:pt x="3780855" y="2182658"/>
                      <a:pt x="3789575" y="2190160"/>
                      <a:pt x="3799002" y="2196445"/>
                    </a:cubicBezTo>
                    <a:cubicBezTo>
                      <a:pt x="3802144" y="2205872"/>
                      <a:pt x="3806019" y="2215085"/>
                      <a:pt x="3808429" y="2224725"/>
                    </a:cubicBezTo>
                    <a:cubicBezTo>
                      <a:pt x="3812315" y="2240269"/>
                      <a:pt x="3809907" y="2257948"/>
                      <a:pt x="3817856" y="2271859"/>
                    </a:cubicBezTo>
                    <a:cubicBezTo>
                      <a:pt x="3823477" y="2281696"/>
                      <a:pt x="3836709" y="2284428"/>
                      <a:pt x="3846136" y="2290713"/>
                    </a:cubicBezTo>
                    <a:cubicBezTo>
                      <a:pt x="3849278" y="2300140"/>
                      <a:pt x="3851119" y="2310105"/>
                      <a:pt x="3855563" y="2318993"/>
                    </a:cubicBezTo>
                    <a:cubicBezTo>
                      <a:pt x="3866223" y="2340312"/>
                      <a:pt x="3870586" y="2343443"/>
                      <a:pt x="3883844" y="2356701"/>
                    </a:cubicBezTo>
                    <a:lnTo>
                      <a:pt x="3431357" y="2356701"/>
                    </a:lnTo>
                    <a:lnTo>
                      <a:pt x="3421930" y="1875934"/>
                    </a:lnTo>
                    <a:lnTo>
                      <a:pt x="2677213" y="1875934"/>
                    </a:lnTo>
                    <a:lnTo>
                      <a:pt x="2686640" y="1282045"/>
                    </a:lnTo>
                    <a:lnTo>
                      <a:pt x="2611225" y="1234911"/>
                    </a:lnTo>
                    <a:lnTo>
                      <a:pt x="1150070" y="1225484"/>
                    </a:lnTo>
                    <a:lnTo>
                      <a:pt x="1159497" y="575035"/>
                    </a:lnTo>
                    <a:lnTo>
                      <a:pt x="0" y="575035"/>
                    </a:lnTo>
                    <a:lnTo>
                      <a:pt x="9427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3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5400000">
                <a:off x="5728716" y="4242816"/>
                <a:ext cx="457200" cy="91440"/>
              </a:xfrm>
              <a:prstGeom prst="rect">
                <a:avLst/>
              </a:prstGeom>
              <a:solidFill>
                <a:srgbClr val="6666E8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Freeform 7"/>
            <p:cNvSpPr/>
            <p:nvPr/>
          </p:nvSpPr>
          <p:spPr bwMode="auto">
            <a:xfrm>
              <a:off x="3467100" y="4922343"/>
              <a:ext cx="327660" cy="205917"/>
            </a:xfrm>
            <a:custGeom>
              <a:avLst/>
              <a:gdLst>
                <a:gd name="connsiteX0" fmla="*/ 0 w 327660"/>
                <a:gd name="connsiteY0" fmla="*/ 7797 h 205917"/>
                <a:gd name="connsiteX1" fmla="*/ 0 w 327660"/>
                <a:gd name="connsiteY1" fmla="*/ 160197 h 205917"/>
                <a:gd name="connsiteX2" fmla="*/ 198120 w 327660"/>
                <a:gd name="connsiteY2" fmla="*/ 152577 h 205917"/>
                <a:gd name="connsiteX3" fmla="*/ 213360 w 327660"/>
                <a:gd name="connsiteY3" fmla="*/ 205917 h 205917"/>
                <a:gd name="connsiteX4" fmla="*/ 320040 w 327660"/>
                <a:gd name="connsiteY4" fmla="*/ 198297 h 205917"/>
                <a:gd name="connsiteX5" fmla="*/ 327660 w 327660"/>
                <a:gd name="connsiteY5" fmla="*/ 15417 h 205917"/>
                <a:gd name="connsiteX6" fmla="*/ 259080 w 327660"/>
                <a:gd name="connsiteY6" fmla="*/ 23037 h 205917"/>
                <a:gd name="connsiteX7" fmla="*/ 167640 w 327660"/>
                <a:gd name="connsiteY7" fmla="*/ 15417 h 205917"/>
                <a:gd name="connsiteX8" fmla="*/ 60960 w 327660"/>
                <a:gd name="connsiteY8" fmla="*/ 7797 h 205917"/>
                <a:gd name="connsiteX9" fmla="*/ 38100 w 327660"/>
                <a:gd name="connsiteY9" fmla="*/ 177 h 205917"/>
                <a:gd name="connsiteX10" fmla="*/ 0 w 327660"/>
                <a:gd name="connsiteY10" fmla="*/ 7797 h 20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205917">
                  <a:moveTo>
                    <a:pt x="0" y="7797"/>
                  </a:moveTo>
                  <a:lnTo>
                    <a:pt x="0" y="160197"/>
                  </a:lnTo>
                  <a:lnTo>
                    <a:pt x="198120" y="152577"/>
                  </a:lnTo>
                  <a:lnTo>
                    <a:pt x="213360" y="205917"/>
                  </a:lnTo>
                  <a:lnTo>
                    <a:pt x="320040" y="198297"/>
                  </a:lnTo>
                  <a:lnTo>
                    <a:pt x="327660" y="15417"/>
                  </a:lnTo>
                  <a:cubicBezTo>
                    <a:pt x="304800" y="17957"/>
                    <a:pt x="282081" y="23037"/>
                    <a:pt x="259080" y="23037"/>
                  </a:cubicBezTo>
                  <a:cubicBezTo>
                    <a:pt x="228494" y="23037"/>
                    <a:pt x="198136" y="17763"/>
                    <a:pt x="167640" y="15417"/>
                  </a:cubicBezTo>
                  <a:lnTo>
                    <a:pt x="60960" y="7797"/>
                  </a:lnTo>
                  <a:cubicBezTo>
                    <a:pt x="53340" y="5257"/>
                    <a:pt x="46023" y="-1143"/>
                    <a:pt x="38100" y="177"/>
                  </a:cubicBezTo>
                  <a:cubicBezTo>
                    <a:pt x="27760" y="1900"/>
                    <a:pt x="15633" y="15024"/>
                    <a:pt x="0" y="7797"/>
                  </a:cubicBezTo>
                  <a:close/>
                </a:path>
              </a:pathLst>
            </a:custGeom>
            <a:solidFill>
              <a:srgbClr val="6666E8">
                <a:alpha val="40000"/>
              </a:srgbClr>
            </a:solidFill>
            <a:ln w="9525" cap="flat" cmpd="sng" algn="ctr">
              <a:solidFill>
                <a:srgbClr val="6666E8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451860" y="5295900"/>
              <a:ext cx="327660" cy="146161"/>
            </a:xfrm>
            <a:custGeom>
              <a:avLst/>
              <a:gdLst>
                <a:gd name="connsiteX0" fmla="*/ 0 w 327660"/>
                <a:gd name="connsiteY0" fmla="*/ 30480 h 146161"/>
                <a:gd name="connsiteX1" fmla="*/ 0 w 327660"/>
                <a:gd name="connsiteY1" fmla="*/ 137160 h 146161"/>
                <a:gd name="connsiteX2" fmla="*/ 220980 w 327660"/>
                <a:gd name="connsiteY2" fmla="*/ 137160 h 146161"/>
                <a:gd name="connsiteX3" fmla="*/ 243840 w 327660"/>
                <a:gd name="connsiteY3" fmla="*/ 129540 h 146161"/>
                <a:gd name="connsiteX4" fmla="*/ 327660 w 327660"/>
                <a:gd name="connsiteY4" fmla="*/ 137160 h 146161"/>
                <a:gd name="connsiteX5" fmla="*/ 327660 w 327660"/>
                <a:gd name="connsiteY5" fmla="*/ 0 h 146161"/>
                <a:gd name="connsiteX6" fmla="*/ 220980 w 327660"/>
                <a:gd name="connsiteY6" fmla="*/ 0 h 146161"/>
                <a:gd name="connsiteX7" fmla="*/ 220980 w 327660"/>
                <a:gd name="connsiteY7" fmla="*/ 38100 h 146161"/>
                <a:gd name="connsiteX8" fmla="*/ 0 w 327660"/>
                <a:gd name="connsiteY8" fmla="*/ 30480 h 1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60" h="146161">
                  <a:moveTo>
                    <a:pt x="0" y="30480"/>
                  </a:moveTo>
                  <a:lnTo>
                    <a:pt x="0" y="137160"/>
                  </a:lnTo>
                  <a:cubicBezTo>
                    <a:pt x="104335" y="148753"/>
                    <a:pt x="78330" y="149564"/>
                    <a:pt x="220980" y="137160"/>
                  </a:cubicBezTo>
                  <a:cubicBezTo>
                    <a:pt x="228982" y="136464"/>
                    <a:pt x="236220" y="132080"/>
                    <a:pt x="243840" y="129540"/>
                  </a:cubicBezTo>
                  <a:cubicBezTo>
                    <a:pt x="285977" y="143586"/>
                    <a:pt x="258668" y="137160"/>
                    <a:pt x="327660" y="137160"/>
                  </a:cubicBezTo>
                  <a:lnTo>
                    <a:pt x="327660" y="0"/>
                  </a:lnTo>
                  <a:lnTo>
                    <a:pt x="220980" y="0"/>
                  </a:lnTo>
                  <a:lnTo>
                    <a:pt x="220980" y="38100"/>
                  </a:lnTo>
                  <a:lnTo>
                    <a:pt x="0" y="30480"/>
                  </a:lnTo>
                  <a:close/>
                </a:path>
              </a:pathLst>
            </a:custGeom>
            <a:solidFill>
              <a:srgbClr val="6666E8">
                <a:alpha val="40000"/>
              </a:srgbClr>
            </a:solidFill>
            <a:ln w="9525" cap="flat" cmpd="sng" algn="ctr">
              <a:solidFill>
                <a:srgbClr val="6666E8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779520" y="4846216"/>
              <a:ext cx="1226945" cy="693524"/>
            </a:xfrm>
            <a:custGeom>
              <a:avLst/>
              <a:gdLst>
                <a:gd name="connsiteX0" fmla="*/ 22860 w 1226945"/>
                <a:gd name="connsiteY0" fmla="*/ 15344 h 693524"/>
                <a:gd name="connsiteX1" fmla="*/ 22860 w 1226945"/>
                <a:gd name="connsiteY1" fmla="*/ 15344 h 693524"/>
                <a:gd name="connsiteX2" fmla="*/ 190500 w 1226945"/>
                <a:gd name="connsiteY2" fmla="*/ 7724 h 693524"/>
                <a:gd name="connsiteX3" fmla="*/ 243840 w 1226945"/>
                <a:gd name="connsiteY3" fmla="*/ 7724 h 693524"/>
                <a:gd name="connsiteX4" fmla="*/ 251460 w 1226945"/>
                <a:gd name="connsiteY4" fmla="*/ 30584 h 693524"/>
                <a:gd name="connsiteX5" fmla="*/ 281940 w 1226945"/>
                <a:gd name="connsiteY5" fmla="*/ 22964 h 693524"/>
                <a:gd name="connsiteX6" fmla="*/ 350520 w 1226945"/>
                <a:gd name="connsiteY6" fmla="*/ 30584 h 693524"/>
                <a:gd name="connsiteX7" fmla="*/ 495300 w 1226945"/>
                <a:gd name="connsiteY7" fmla="*/ 22964 h 693524"/>
                <a:gd name="connsiteX8" fmla="*/ 518160 w 1226945"/>
                <a:gd name="connsiteY8" fmla="*/ 15344 h 693524"/>
                <a:gd name="connsiteX9" fmla="*/ 601980 w 1226945"/>
                <a:gd name="connsiteY9" fmla="*/ 104 h 693524"/>
                <a:gd name="connsiteX10" fmla="*/ 678180 w 1226945"/>
                <a:gd name="connsiteY10" fmla="*/ 15344 h 693524"/>
                <a:gd name="connsiteX11" fmla="*/ 701040 w 1226945"/>
                <a:gd name="connsiteY11" fmla="*/ 30584 h 693524"/>
                <a:gd name="connsiteX12" fmla="*/ 777240 w 1226945"/>
                <a:gd name="connsiteY12" fmla="*/ 38204 h 693524"/>
                <a:gd name="connsiteX13" fmla="*/ 807720 w 1226945"/>
                <a:gd name="connsiteY13" fmla="*/ 45824 h 693524"/>
                <a:gd name="connsiteX14" fmla="*/ 830580 w 1226945"/>
                <a:gd name="connsiteY14" fmla="*/ 53444 h 693524"/>
                <a:gd name="connsiteX15" fmla="*/ 967740 w 1226945"/>
                <a:gd name="connsiteY15" fmla="*/ 61064 h 693524"/>
                <a:gd name="connsiteX16" fmla="*/ 1013460 w 1226945"/>
                <a:gd name="connsiteY16" fmla="*/ 76304 h 693524"/>
                <a:gd name="connsiteX17" fmla="*/ 1066800 w 1226945"/>
                <a:gd name="connsiteY17" fmla="*/ 137264 h 693524"/>
                <a:gd name="connsiteX18" fmla="*/ 1097280 w 1226945"/>
                <a:gd name="connsiteY18" fmla="*/ 175364 h 693524"/>
                <a:gd name="connsiteX19" fmla="*/ 1143000 w 1226945"/>
                <a:gd name="connsiteY19" fmla="*/ 205844 h 693524"/>
                <a:gd name="connsiteX20" fmla="*/ 1173480 w 1226945"/>
                <a:gd name="connsiteY20" fmla="*/ 251564 h 693524"/>
                <a:gd name="connsiteX21" fmla="*/ 1188720 w 1226945"/>
                <a:gd name="connsiteY21" fmla="*/ 274424 h 693524"/>
                <a:gd name="connsiteX22" fmla="*/ 1219200 w 1226945"/>
                <a:gd name="connsiteY22" fmla="*/ 343004 h 693524"/>
                <a:gd name="connsiteX23" fmla="*/ 1219200 w 1226945"/>
                <a:gd name="connsiteY23" fmla="*/ 396344 h 693524"/>
                <a:gd name="connsiteX24" fmla="*/ 1196340 w 1226945"/>
                <a:gd name="connsiteY24" fmla="*/ 403964 h 693524"/>
                <a:gd name="connsiteX25" fmla="*/ 1181100 w 1226945"/>
                <a:gd name="connsiteY25" fmla="*/ 449684 h 693524"/>
                <a:gd name="connsiteX26" fmla="*/ 1158240 w 1226945"/>
                <a:gd name="connsiteY26" fmla="*/ 495404 h 693524"/>
                <a:gd name="connsiteX27" fmla="*/ 1135380 w 1226945"/>
                <a:gd name="connsiteY27" fmla="*/ 503024 h 693524"/>
                <a:gd name="connsiteX28" fmla="*/ 1089660 w 1226945"/>
                <a:gd name="connsiteY28" fmla="*/ 533504 h 693524"/>
                <a:gd name="connsiteX29" fmla="*/ 1021080 w 1226945"/>
                <a:gd name="connsiteY29" fmla="*/ 548744 h 693524"/>
                <a:gd name="connsiteX30" fmla="*/ 998220 w 1226945"/>
                <a:gd name="connsiteY30" fmla="*/ 563984 h 693524"/>
                <a:gd name="connsiteX31" fmla="*/ 914400 w 1226945"/>
                <a:gd name="connsiteY31" fmla="*/ 586844 h 693524"/>
                <a:gd name="connsiteX32" fmla="*/ 868680 w 1226945"/>
                <a:gd name="connsiteY32" fmla="*/ 602084 h 693524"/>
                <a:gd name="connsiteX33" fmla="*/ 670560 w 1226945"/>
                <a:gd name="connsiteY33" fmla="*/ 624944 h 693524"/>
                <a:gd name="connsiteX34" fmla="*/ 571500 w 1226945"/>
                <a:gd name="connsiteY34" fmla="*/ 624944 h 693524"/>
                <a:gd name="connsiteX35" fmla="*/ 441960 w 1226945"/>
                <a:gd name="connsiteY35" fmla="*/ 617324 h 693524"/>
                <a:gd name="connsiteX36" fmla="*/ 396240 w 1226945"/>
                <a:gd name="connsiteY36" fmla="*/ 624944 h 693524"/>
                <a:gd name="connsiteX37" fmla="*/ 419100 w 1226945"/>
                <a:gd name="connsiteY37" fmla="*/ 632564 h 693524"/>
                <a:gd name="connsiteX38" fmla="*/ 335280 w 1226945"/>
                <a:gd name="connsiteY38" fmla="*/ 640184 h 693524"/>
                <a:gd name="connsiteX39" fmla="*/ 266700 w 1226945"/>
                <a:gd name="connsiteY39" fmla="*/ 647804 h 693524"/>
                <a:gd name="connsiteX40" fmla="*/ 198120 w 1226945"/>
                <a:gd name="connsiteY40" fmla="*/ 663044 h 693524"/>
                <a:gd name="connsiteX41" fmla="*/ 175260 w 1226945"/>
                <a:gd name="connsiteY41" fmla="*/ 670664 h 693524"/>
                <a:gd name="connsiteX42" fmla="*/ 7620 w 1226945"/>
                <a:gd name="connsiteY42" fmla="*/ 693524 h 693524"/>
                <a:gd name="connsiteX43" fmla="*/ 0 w 1226945"/>
                <a:gd name="connsiteY43" fmla="*/ 449684 h 693524"/>
                <a:gd name="connsiteX44" fmla="*/ 1013460 w 1226945"/>
                <a:gd name="connsiteY44" fmla="*/ 434444 h 693524"/>
                <a:gd name="connsiteX45" fmla="*/ 1066800 w 1226945"/>
                <a:gd name="connsiteY45" fmla="*/ 365864 h 693524"/>
                <a:gd name="connsiteX46" fmla="*/ 1013460 w 1226945"/>
                <a:gd name="connsiteY46" fmla="*/ 282044 h 693524"/>
                <a:gd name="connsiteX47" fmla="*/ 15240 w 1226945"/>
                <a:gd name="connsiteY47" fmla="*/ 289664 h 693524"/>
                <a:gd name="connsiteX48" fmla="*/ 22860 w 1226945"/>
                <a:gd name="connsiteY48" fmla="*/ 15344 h 69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26945" h="693524">
                  <a:moveTo>
                    <a:pt x="22860" y="15344"/>
                  </a:moveTo>
                  <a:lnTo>
                    <a:pt x="22860" y="15344"/>
                  </a:lnTo>
                  <a:cubicBezTo>
                    <a:pt x="78740" y="12804"/>
                    <a:pt x="134727" y="12014"/>
                    <a:pt x="190500" y="7724"/>
                  </a:cubicBezTo>
                  <a:cubicBezTo>
                    <a:pt x="244919" y="3538"/>
                    <a:pt x="198661" y="-7336"/>
                    <a:pt x="243840" y="7724"/>
                  </a:cubicBezTo>
                  <a:cubicBezTo>
                    <a:pt x="246380" y="15344"/>
                    <a:pt x="244002" y="27601"/>
                    <a:pt x="251460" y="30584"/>
                  </a:cubicBezTo>
                  <a:cubicBezTo>
                    <a:pt x="261184" y="34473"/>
                    <a:pt x="271467" y="22964"/>
                    <a:pt x="281940" y="22964"/>
                  </a:cubicBezTo>
                  <a:cubicBezTo>
                    <a:pt x="304941" y="22964"/>
                    <a:pt x="327660" y="28044"/>
                    <a:pt x="350520" y="30584"/>
                  </a:cubicBezTo>
                  <a:cubicBezTo>
                    <a:pt x="398780" y="28044"/>
                    <a:pt x="447172" y="27339"/>
                    <a:pt x="495300" y="22964"/>
                  </a:cubicBezTo>
                  <a:cubicBezTo>
                    <a:pt x="503299" y="22237"/>
                    <a:pt x="510284" y="16919"/>
                    <a:pt x="518160" y="15344"/>
                  </a:cubicBezTo>
                  <a:cubicBezTo>
                    <a:pt x="654676" y="-11959"/>
                    <a:pt x="511621" y="22694"/>
                    <a:pt x="601980" y="104"/>
                  </a:cubicBezTo>
                  <a:cubicBezTo>
                    <a:pt x="621637" y="2912"/>
                    <a:pt x="656901" y="4704"/>
                    <a:pt x="678180" y="15344"/>
                  </a:cubicBezTo>
                  <a:cubicBezTo>
                    <a:pt x="686371" y="19440"/>
                    <a:pt x="692116" y="28525"/>
                    <a:pt x="701040" y="30584"/>
                  </a:cubicBezTo>
                  <a:cubicBezTo>
                    <a:pt x="725913" y="36324"/>
                    <a:pt x="751840" y="35664"/>
                    <a:pt x="777240" y="38204"/>
                  </a:cubicBezTo>
                  <a:cubicBezTo>
                    <a:pt x="787400" y="40744"/>
                    <a:pt x="797650" y="42947"/>
                    <a:pt x="807720" y="45824"/>
                  </a:cubicBezTo>
                  <a:cubicBezTo>
                    <a:pt x="815443" y="48031"/>
                    <a:pt x="822584" y="52682"/>
                    <a:pt x="830580" y="53444"/>
                  </a:cubicBezTo>
                  <a:cubicBezTo>
                    <a:pt x="876164" y="57785"/>
                    <a:pt x="922020" y="58524"/>
                    <a:pt x="967740" y="61064"/>
                  </a:cubicBezTo>
                  <a:cubicBezTo>
                    <a:pt x="982980" y="66144"/>
                    <a:pt x="1004549" y="62938"/>
                    <a:pt x="1013460" y="76304"/>
                  </a:cubicBezTo>
                  <a:cubicBezTo>
                    <a:pt x="1049020" y="129644"/>
                    <a:pt x="1028700" y="111864"/>
                    <a:pt x="1066800" y="137264"/>
                  </a:cubicBezTo>
                  <a:cubicBezTo>
                    <a:pt x="1085953" y="194723"/>
                    <a:pt x="1057889" y="126125"/>
                    <a:pt x="1097280" y="175364"/>
                  </a:cubicBezTo>
                  <a:cubicBezTo>
                    <a:pt x="1128522" y="214416"/>
                    <a:pt x="1065539" y="190352"/>
                    <a:pt x="1143000" y="205844"/>
                  </a:cubicBezTo>
                  <a:lnTo>
                    <a:pt x="1173480" y="251564"/>
                  </a:lnTo>
                  <a:cubicBezTo>
                    <a:pt x="1178560" y="259184"/>
                    <a:pt x="1185824" y="265736"/>
                    <a:pt x="1188720" y="274424"/>
                  </a:cubicBezTo>
                  <a:cubicBezTo>
                    <a:pt x="1206856" y="328832"/>
                    <a:pt x="1195049" y="306778"/>
                    <a:pt x="1219200" y="343004"/>
                  </a:cubicBezTo>
                  <a:cubicBezTo>
                    <a:pt x="1223067" y="358471"/>
                    <a:pt x="1234504" y="381040"/>
                    <a:pt x="1219200" y="396344"/>
                  </a:cubicBezTo>
                  <a:cubicBezTo>
                    <a:pt x="1213520" y="402024"/>
                    <a:pt x="1203960" y="401424"/>
                    <a:pt x="1196340" y="403964"/>
                  </a:cubicBezTo>
                  <a:lnTo>
                    <a:pt x="1181100" y="449684"/>
                  </a:lnTo>
                  <a:cubicBezTo>
                    <a:pt x="1176080" y="464743"/>
                    <a:pt x="1171669" y="484661"/>
                    <a:pt x="1158240" y="495404"/>
                  </a:cubicBezTo>
                  <a:cubicBezTo>
                    <a:pt x="1151968" y="500422"/>
                    <a:pt x="1142401" y="499123"/>
                    <a:pt x="1135380" y="503024"/>
                  </a:cubicBezTo>
                  <a:cubicBezTo>
                    <a:pt x="1119369" y="511919"/>
                    <a:pt x="1107621" y="529912"/>
                    <a:pt x="1089660" y="533504"/>
                  </a:cubicBezTo>
                  <a:cubicBezTo>
                    <a:pt x="1041291" y="543178"/>
                    <a:pt x="1064125" y="537983"/>
                    <a:pt x="1021080" y="548744"/>
                  </a:cubicBezTo>
                  <a:cubicBezTo>
                    <a:pt x="1013460" y="553824"/>
                    <a:pt x="1006589" y="560265"/>
                    <a:pt x="998220" y="563984"/>
                  </a:cubicBezTo>
                  <a:cubicBezTo>
                    <a:pt x="949457" y="585656"/>
                    <a:pt x="960800" y="574190"/>
                    <a:pt x="914400" y="586844"/>
                  </a:cubicBezTo>
                  <a:cubicBezTo>
                    <a:pt x="898902" y="591071"/>
                    <a:pt x="884620" y="600091"/>
                    <a:pt x="868680" y="602084"/>
                  </a:cubicBezTo>
                  <a:cubicBezTo>
                    <a:pt x="721430" y="620490"/>
                    <a:pt x="787513" y="613249"/>
                    <a:pt x="670560" y="624944"/>
                  </a:cubicBezTo>
                  <a:cubicBezTo>
                    <a:pt x="621797" y="641198"/>
                    <a:pt x="661050" y="631577"/>
                    <a:pt x="571500" y="624944"/>
                  </a:cubicBezTo>
                  <a:cubicBezTo>
                    <a:pt x="528364" y="621749"/>
                    <a:pt x="485140" y="619864"/>
                    <a:pt x="441960" y="617324"/>
                  </a:cubicBezTo>
                  <a:cubicBezTo>
                    <a:pt x="436323" y="615445"/>
                    <a:pt x="396240" y="595401"/>
                    <a:pt x="396240" y="624944"/>
                  </a:cubicBezTo>
                  <a:cubicBezTo>
                    <a:pt x="396240" y="632976"/>
                    <a:pt x="411480" y="630024"/>
                    <a:pt x="419100" y="632564"/>
                  </a:cubicBezTo>
                  <a:cubicBezTo>
                    <a:pt x="373328" y="663079"/>
                    <a:pt x="418461" y="640184"/>
                    <a:pt x="335280" y="640184"/>
                  </a:cubicBezTo>
                  <a:cubicBezTo>
                    <a:pt x="312279" y="640184"/>
                    <a:pt x="289560" y="645264"/>
                    <a:pt x="266700" y="647804"/>
                  </a:cubicBezTo>
                  <a:cubicBezTo>
                    <a:pt x="215239" y="664958"/>
                    <a:pt x="278584" y="645163"/>
                    <a:pt x="198120" y="663044"/>
                  </a:cubicBezTo>
                  <a:cubicBezTo>
                    <a:pt x="190279" y="664786"/>
                    <a:pt x="183262" y="669968"/>
                    <a:pt x="175260" y="670664"/>
                  </a:cubicBezTo>
                  <a:cubicBezTo>
                    <a:pt x="9226" y="685102"/>
                    <a:pt x="59738" y="641406"/>
                    <a:pt x="7620" y="693524"/>
                  </a:cubicBezTo>
                  <a:lnTo>
                    <a:pt x="0" y="449684"/>
                  </a:lnTo>
                  <a:lnTo>
                    <a:pt x="1013460" y="434444"/>
                  </a:lnTo>
                  <a:lnTo>
                    <a:pt x="1066800" y="365864"/>
                  </a:lnTo>
                  <a:lnTo>
                    <a:pt x="1013460" y="282044"/>
                  </a:lnTo>
                  <a:lnTo>
                    <a:pt x="15240" y="289664"/>
                  </a:lnTo>
                  <a:lnTo>
                    <a:pt x="22860" y="15344"/>
                  </a:lnTo>
                  <a:close/>
                </a:path>
              </a:pathLst>
            </a:custGeom>
            <a:solidFill>
              <a:schemeClr val="accent3">
                <a:lumMod val="50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1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6696" r="5086" b="3348"/>
          <a:stretch>
            <a:fillRect/>
          </a:stretch>
        </p:blipFill>
        <p:spPr bwMode="auto">
          <a:xfrm>
            <a:off x="5828668" y="2186895"/>
            <a:ext cx="2600115" cy="20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985726" y="1752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Baffle-former bolt head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0921" y="4318177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Locking tab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07301" y="2956302"/>
            <a:ext cx="108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Tack weld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7156287" y="2071816"/>
            <a:ext cx="50007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4" idx="0"/>
          </p:cNvCxnSpPr>
          <p:nvPr/>
        </p:nvCxnSpPr>
        <p:spPr bwMode="auto">
          <a:xfrm flipV="1">
            <a:off x="6977436" y="3135050"/>
            <a:ext cx="203854" cy="11831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25" idx="3"/>
          </p:cNvCxnSpPr>
          <p:nvPr/>
        </p:nvCxnSpPr>
        <p:spPr bwMode="auto">
          <a:xfrm>
            <a:off x="5790931" y="3125579"/>
            <a:ext cx="853244" cy="94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5574041" y="4742368"/>
            <a:ext cx="3569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Stainless steel bolts are 5/8” dia.  x ~2” long and attach the baffle plates to the former plates to form the baffle assembly</a:t>
            </a:r>
          </a:p>
        </p:txBody>
      </p:sp>
    </p:spTree>
    <p:extLst>
      <p:ext uri="{BB962C8B-B14F-4D97-AF65-F5344CB8AC3E}">
        <p14:creationId xmlns:p14="http://schemas.microsoft.com/office/powerpoint/2010/main" val="9858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Internals Arrangement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C043-8747-4DF5-B1C2-276F3CDDFC13}" type="slidenum">
              <a:rPr lang="en-US" smtClean="0"/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 t="4762" r="1262"/>
          <a:stretch/>
        </p:blipFill>
        <p:spPr bwMode="auto">
          <a:xfrm>
            <a:off x="2209800" y="1629555"/>
            <a:ext cx="4953000" cy="47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1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Indications of Failures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0" y="1736437"/>
            <a:ext cx="4025980" cy="301244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41301"/>
            <a:ext cx="4025980" cy="30124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C043-8747-4DF5-B1C2-276F3CDDFC13}" type="slidenum">
              <a:rPr lang="en-US" smtClean="0"/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11637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Missing Bolt Head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116373"/>
            <a:ext cx="341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Protruding Bolt Head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Bolt Cracking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DC043-8747-4DF5-B1C2-276F3CDDFC13}" type="slidenum">
              <a:rPr lang="en-US" smtClean="0"/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Baffle-Bolt-IA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92" y="1519535"/>
            <a:ext cx="6401457" cy="41165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78176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Irradiation Assisted Stress Corrosion Cracking (IASCC)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55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twoTemplate">
  <a:themeElements>
    <a:clrScheme name="NRC_two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RC_twoTemplate">
      <a:majorFont>
        <a:latin typeface="Arial Bold Italic"/>
        <a:ea typeface="ＭＳ Ｐゴシック"/>
        <a:cs typeface=""/>
      </a:majorFont>
      <a:minorFont>
        <a:latin typeface="Arial 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2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2" charset="0"/>
            <a:ea typeface="ＭＳ Ｐゴシック" pitchFamily="1" charset="-128"/>
          </a:defRPr>
        </a:defPPr>
      </a:lstStyle>
    </a:lnDef>
  </a:objectDefaults>
  <a:extraClrSchemeLst>
    <a:extraClrScheme>
      <a:clrScheme name="NRC_two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_two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_two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_two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_two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_two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_two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_two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_two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_two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_two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_two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FE45159C0FA40825228E1D65A3A54" ma:contentTypeVersion="0" ma:contentTypeDescription="Create a new document." ma:contentTypeScope="" ma:versionID="3a40050204d234dcc2d3c2f1f4453e2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B19957D-8890-4386-B583-7E0327A4683E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49B9FF5-956E-42B1-B2CD-49AD5AB09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CEDCDA-4A7D-45F2-BA18-D7B4E688F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28329</TotalTime>
  <Words>126</Words>
  <Application>Microsoft Office PowerPoint</Application>
  <PresentationFormat>On-screen Show (4:3)</PresentationFormat>
  <Paragraphs>27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NRC_twoTemplate</vt:lpstr>
      <vt:lpstr>U. S. Nuclear Regulatory Commission</vt:lpstr>
      <vt:lpstr>Baffle-former assembly</vt:lpstr>
      <vt:lpstr>Baffle-former bolt details</vt:lpstr>
      <vt:lpstr>Reactor Internals Arrangement</vt:lpstr>
      <vt:lpstr>Visual Indications of Failures</vt:lpstr>
      <vt:lpstr>Observed Bolt Cracking</vt:lpstr>
    </vt:vector>
  </TitlesOfParts>
  <Company>USNRC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Location</dc:title>
  <dc:creator>tech</dc:creator>
  <cp:lastModifiedBy>Northington, John Wesley Bigby</cp:lastModifiedBy>
  <cp:revision>1816</cp:revision>
  <cp:lastPrinted>2016-04-18T13:16:45Z</cp:lastPrinted>
  <dcterms:created xsi:type="dcterms:W3CDTF">2009-02-10T20:59:10Z</dcterms:created>
  <dcterms:modified xsi:type="dcterms:W3CDTF">2016-09-07T14:45:28Z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0x010100DB7FE45159C0FA40825228E1D65A3A54</vt:lpwstr>
  </property>
</Properties>
</file>