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24"/>
  </p:notesMasterIdLst>
  <p:sldIdLst>
    <p:sldId id="261" r:id="rId2"/>
    <p:sldId id="308" r:id="rId3"/>
    <p:sldId id="286" r:id="rId4"/>
    <p:sldId id="311" r:id="rId5"/>
    <p:sldId id="287" r:id="rId6"/>
    <p:sldId id="310" r:id="rId7"/>
    <p:sldId id="309" r:id="rId8"/>
    <p:sldId id="305" r:id="rId9"/>
    <p:sldId id="313" r:id="rId10"/>
    <p:sldId id="304" r:id="rId11"/>
    <p:sldId id="302" r:id="rId12"/>
    <p:sldId id="314" r:id="rId13"/>
    <p:sldId id="303" r:id="rId14"/>
    <p:sldId id="291" r:id="rId15"/>
    <p:sldId id="295" r:id="rId16"/>
    <p:sldId id="301" r:id="rId17"/>
    <p:sldId id="293" r:id="rId18"/>
    <p:sldId id="294" r:id="rId19"/>
    <p:sldId id="296" r:id="rId20"/>
    <p:sldId id="299" r:id="rId21"/>
    <p:sldId id="300" r:id="rId22"/>
    <p:sldId id="272" r:id="rId2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Petunia" initials="P" lastIdx="12" clrIdx="0"/>
  <p:cmAuthor id="1" name="Levine, Joseph" initials="LJ" lastIdx="6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559" autoAdjust="0"/>
    <p:restoredTop sz="94607" autoAdjust="0"/>
  </p:normalViewPr>
  <p:slideViewPr>
    <p:cSldViewPr>
      <p:cViewPr>
        <p:scale>
          <a:sx n="100" d="100"/>
          <a:sy n="100" d="100"/>
        </p:scale>
        <p:origin x="-998" y="23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9" d="100"/>
          <a:sy n="59" d="100"/>
        </p:scale>
        <p:origin x="-1670" y="-82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63372C2-CD18-4478-91A3-725B98581EDA}" type="doc">
      <dgm:prSet loTypeId="urn:microsoft.com/office/officeart/2005/8/layout/hList1" loCatId="list" qsTypeId="urn:microsoft.com/office/officeart/2005/8/quickstyle/simple4" qsCatId="simple" csTypeId="urn:microsoft.com/office/officeart/2005/8/colors/colorful1#1" csCatId="colorful" phldr="1"/>
      <dgm:spPr/>
      <dgm:t>
        <a:bodyPr/>
        <a:lstStyle/>
        <a:p>
          <a:endParaRPr lang="en-US"/>
        </a:p>
      </dgm:t>
    </dgm:pt>
    <dgm:pt modelId="{D1EC8A7A-CAB5-4397-A80B-A6F5417F251B}">
      <dgm:prSet phldrT="[Text]" custT="1"/>
      <dgm:spPr>
        <a:gradFill rotWithShape="0">
          <a:gsLst>
            <a:gs pos="0">
              <a:schemeClr val="accent2"/>
            </a:gs>
            <a:gs pos="37000">
              <a:schemeClr val="accent2">
                <a:lumMod val="75000"/>
              </a:schemeClr>
            </a:gs>
            <a:gs pos="100000">
              <a:schemeClr val="accent2">
                <a:lumMod val="50000"/>
              </a:schemeClr>
            </a:gs>
          </a:gsLst>
          <a:lin ang="5400000" scaled="0"/>
        </a:gradFill>
        <a:ln>
          <a:noFill/>
        </a:ln>
      </dgm:spPr>
      <dgm:t>
        <a:bodyPr/>
        <a:lstStyle/>
        <a:p>
          <a:r>
            <a:rPr lang="en-US" sz="2000" dirty="0" smtClean="0"/>
            <a:t>Design Standards</a:t>
          </a:r>
          <a:endParaRPr lang="en-US" sz="2000" dirty="0"/>
        </a:p>
      </dgm:t>
    </dgm:pt>
    <dgm:pt modelId="{5F0C1498-C059-4B00-9A0A-15FDD8F8534C}" type="parTrans" cxnId="{87DA71FF-A276-48D8-A171-3BF0C7374CC2}">
      <dgm:prSet/>
      <dgm:spPr/>
      <dgm:t>
        <a:bodyPr/>
        <a:lstStyle/>
        <a:p>
          <a:endParaRPr lang="en-US" sz="2000"/>
        </a:p>
      </dgm:t>
    </dgm:pt>
    <dgm:pt modelId="{91DBC368-4853-4A73-A9AC-FE58B3E308D1}" type="sibTrans" cxnId="{87DA71FF-A276-48D8-A171-3BF0C7374CC2}">
      <dgm:prSet/>
      <dgm:spPr/>
      <dgm:t>
        <a:bodyPr/>
        <a:lstStyle/>
        <a:p>
          <a:endParaRPr lang="en-US" sz="2000"/>
        </a:p>
      </dgm:t>
    </dgm:pt>
    <dgm:pt modelId="{4E9A47E4-689A-470B-88A9-FE23FB4BCA30}">
      <dgm:prSet phldrT="[Text]" custT="1"/>
      <dgm:spPr>
        <a:gradFill rotWithShape="0">
          <a:gsLst>
            <a:gs pos="0">
              <a:schemeClr val="accent3">
                <a:lumMod val="60000"/>
                <a:lumOff val="40000"/>
              </a:schemeClr>
            </a:gs>
            <a:gs pos="34000">
              <a:schemeClr val="accent3">
                <a:lumMod val="75000"/>
              </a:schemeClr>
            </a:gs>
            <a:gs pos="100000">
              <a:schemeClr val="accent3">
                <a:lumMod val="75000"/>
              </a:schemeClr>
            </a:gs>
          </a:gsLst>
          <a:lin ang="5400000" scaled="0"/>
        </a:gradFill>
      </dgm:spPr>
      <dgm:t>
        <a:bodyPr/>
        <a:lstStyle/>
        <a:p>
          <a:r>
            <a:rPr lang="en-US" sz="2000" dirty="0" smtClean="0"/>
            <a:t>Manufacturing Processes/Procedures</a:t>
          </a:r>
          <a:endParaRPr lang="en-US" sz="2000" dirty="0"/>
        </a:p>
      </dgm:t>
    </dgm:pt>
    <dgm:pt modelId="{C8F911E6-9623-4CAA-BDAE-9E48322DBA42}" type="parTrans" cxnId="{97EB162F-961E-4190-9C45-FDEF0DDE758A}">
      <dgm:prSet/>
      <dgm:spPr/>
      <dgm:t>
        <a:bodyPr/>
        <a:lstStyle/>
        <a:p>
          <a:endParaRPr lang="en-US" sz="2000"/>
        </a:p>
      </dgm:t>
    </dgm:pt>
    <dgm:pt modelId="{BCC6146E-C7EE-474D-A259-C545B33EA357}" type="sibTrans" cxnId="{97EB162F-961E-4190-9C45-FDEF0DDE758A}">
      <dgm:prSet/>
      <dgm:spPr/>
      <dgm:t>
        <a:bodyPr/>
        <a:lstStyle/>
        <a:p>
          <a:endParaRPr lang="en-US" sz="2000"/>
        </a:p>
      </dgm:t>
    </dgm:pt>
    <dgm:pt modelId="{0E45BBBB-A176-467B-B068-F99CEF4D1F9E}">
      <dgm:prSet custT="1"/>
      <dgm:spPr>
        <a:solidFill>
          <a:schemeClr val="accent2">
            <a:lumMod val="20000"/>
            <a:lumOff val="80000"/>
            <a:alpha val="90000"/>
          </a:schemeClr>
        </a:solidFill>
        <a:ln>
          <a:noFill/>
        </a:ln>
      </dgm:spPr>
      <dgm:t>
        <a:bodyPr/>
        <a:lstStyle/>
        <a:p>
          <a:r>
            <a:rPr lang="en-US" sz="1600" dirty="0" smtClean="0"/>
            <a:t>Significant Gaps</a:t>
          </a:r>
          <a:endParaRPr lang="en-US" sz="1600" dirty="0"/>
        </a:p>
      </dgm:t>
    </dgm:pt>
    <dgm:pt modelId="{5DEA7E82-760A-4CC9-82AC-8DC0469AEE55}" type="parTrans" cxnId="{C64D90DA-402E-48C1-B39D-079A81C4C60A}">
      <dgm:prSet/>
      <dgm:spPr/>
      <dgm:t>
        <a:bodyPr/>
        <a:lstStyle/>
        <a:p>
          <a:endParaRPr lang="en-US" sz="2000"/>
        </a:p>
      </dgm:t>
    </dgm:pt>
    <dgm:pt modelId="{3B1F0208-A481-4F70-B8EE-CB24793AEEA5}" type="sibTrans" cxnId="{C64D90DA-402E-48C1-B39D-079A81C4C60A}">
      <dgm:prSet/>
      <dgm:spPr/>
      <dgm:t>
        <a:bodyPr/>
        <a:lstStyle/>
        <a:p>
          <a:endParaRPr lang="en-US" sz="2000"/>
        </a:p>
      </dgm:t>
    </dgm:pt>
    <dgm:pt modelId="{160A743D-77EB-4DEA-BDB7-07BB2BEF890B}">
      <dgm:prSet custT="1"/>
      <dgm:spPr>
        <a:solidFill>
          <a:schemeClr val="accent3">
            <a:lumMod val="20000"/>
            <a:lumOff val="80000"/>
            <a:alpha val="90000"/>
          </a:schemeClr>
        </a:solidFill>
      </dgm:spPr>
      <dgm:t>
        <a:bodyPr/>
        <a:lstStyle/>
        <a:p>
          <a:r>
            <a:rPr lang="en-US" sz="1600" dirty="0" smtClean="0"/>
            <a:t>Raw Material Processing</a:t>
          </a:r>
          <a:endParaRPr lang="en-US" sz="1600" dirty="0"/>
        </a:p>
      </dgm:t>
    </dgm:pt>
    <dgm:pt modelId="{339F6985-FCF9-473D-952D-0D3C9B302DC3}" type="parTrans" cxnId="{4CF47474-A157-41B4-BFB4-4E17CBAE37F0}">
      <dgm:prSet/>
      <dgm:spPr/>
      <dgm:t>
        <a:bodyPr/>
        <a:lstStyle/>
        <a:p>
          <a:endParaRPr lang="en-US" sz="2000"/>
        </a:p>
      </dgm:t>
    </dgm:pt>
    <dgm:pt modelId="{8691D94D-CE65-4F2B-B65F-B7BD57805EDE}" type="sibTrans" cxnId="{4CF47474-A157-41B4-BFB4-4E17CBAE37F0}">
      <dgm:prSet/>
      <dgm:spPr/>
      <dgm:t>
        <a:bodyPr/>
        <a:lstStyle/>
        <a:p>
          <a:endParaRPr lang="en-US" sz="2000"/>
        </a:p>
      </dgm:t>
    </dgm:pt>
    <dgm:pt modelId="{49282DF0-EF45-4631-8689-20A5638E19C2}">
      <dgm:prSet custT="1"/>
      <dgm:spPr>
        <a:solidFill>
          <a:schemeClr val="accent2">
            <a:lumMod val="20000"/>
            <a:lumOff val="80000"/>
            <a:alpha val="90000"/>
          </a:schemeClr>
        </a:solidFill>
        <a:ln>
          <a:noFill/>
        </a:ln>
      </dgm:spPr>
      <dgm:t>
        <a:bodyPr/>
        <a:lstStyle/>
        <a:p>
          <a:r>
            <a:rPr lang="en-US" sz="1600" dirty="0" smtClean="0"/>
            <a:t>Inconsistencies</a:t>
          </a:r>
          <a:endParaRPr lang="en-US" sz="1600" dirty="0"/>
        </a:p>
      </dgm:t>
    </dgm:pt>
    <dgm:pt modelId="{06A45029-CCD9-4078-AF6C-4CE362D17C99}" type="parTrans" cxnId="{BC729917-B36C-497B-977E-6A12F9112ED9}">
      <dgm:prSet/>
      <dgm:spPr/>
      <dgm:t>
        <a:bodyPr/>
        <a:lstStyle/>
        <a:p>
          <a:endParaRPr lang="en-US" sz="2000"/>
        </a:p>
      </dgm:t>
    </dgm:pt>
    <dgm:pt modelId="{4657A631-6183-465E-9552-2A58768D5082}" type="sibTrans" cxnId="{BC729917-B36C-497B-977E-6A12F9112ED9}">
      <dgm:prSet/>
      <dgm:spPr/>
      <dgm:t>
        <a:bodyPr/>
        <a:lstStyle/>
        <a:p>
          <a:endParaRPr lang="en-US" sz="2000"/>
        </a:p>
      </dgm:t>
    </dgm:pt>
    <dgm:pt modelId="{9DDCB462-5931-4EB0-A2FF-1429A60059D6}">
      <dgm:prSet custT="1"/>
      <dgm:spPr>
        <a:solidFill>
          <a:schemeClr val="accent2">
            <a:lumMod val="20000"/>
            <a:lumOff val="80000"/>
            <a:alpha val="90000"/>
          </a:schemeClr>
        </a:solidFill>
        <a:ln>
          <a:noFill/>
        </a:ln>
      </dgm:spPr>
      <dgm:t>
        <a:bodyPr/>
        <a:lstStyle/>
        <a:p>
          <a:r>
            <a:rPr lang="en-US" sz="1600" dirty="0" smtClean="0"/>
            <a:t>Harmonization</a:t>
          </a:r>
          <a:endParaRPr lang="en-US" sz="1600" dirty="0"/>
        </a:p>
      </dgm:t>
    </dgm:pt>
    <dgm:pt modelId="{5FF0CFF7-33C2-4902-8534-54AEDB9D65DD}" type="parTrans" cxnId="{CB36DD39-E068-4297-9233-D86ED541B87E}">
      <dgm:prSet/>
      <dgm:spPr/>
      <dgm:t>
        <a:bodyPr/>
        <a:lstStyle/>
        <a:p>
          <a:endParaRPr lang="en-US" sz="2000"/>
        </a:p>
      </dgm:t>
    </dgm:pt>
    <dgm:pt modelId="{E69C701E-D4C8-4032-91DC-76C118F45826}" type="sibTrans" cxnId="{CB36DD39-E068-4297-9233-D86ED541B87E}">
      <dgm:prSet/>
      <dgm:spPr/>
      <dgm:t>
        <a:bodyPr/>
        <a:lstStyle/>
        <a:p>
          <a:endParaRPr lang="en-US" sz="2000"/>
        </a:p>
      </dgm:t>
    </dgm:pt>
    <dgm:pt modelId="{5920E74D-6314-430A-9677-CB3F6C53E990}">
      <dgm:prSet custT="1"/>
      <dgm:spPr>
        <a:solidFill>
          <a:schemeClr val="accent3">
            <a:lumMod val="20000"/>
            <a:lumOff val="80000"/>
            <a:alpha val="90000"/>
          </a:schemeClr>
        </a:solidFill>
      </dgm:spPr>
      <dgm:t>
        <a:bodyPr/>
        <a:lstStyle/>
        <a:p>
          <a:r>
            <a:rPr lang="en-US" sz="1600" dirty="0" smtClean="0"/>
            <a:t>Machining</a:t>
          </a:r>
          <a:endParaRPr lang="en-US" sz="1600" dirty="0"/>
        </a:p>
      </dgm:t>
    </dgm:pt>
    <dgm:pt modelId="{722663B5-FF30-483C-B76A-ACC56A39B7BB}" type="parTrans" cxnId="{BB825283-7483-45D6-88A5-F9D866028F78}">
      <dgm:prSet/>
      <dgm:spPr/>
      <dgm:t>
        <a:bodyPr/>
        <a:lstStyle/>
        <a:p>
          <a:endParaRPr lang="en-US" sz="2000"/>
        </a:p>
      </dgm:t>
    </dgm:pt>
    <dgm:pt modelId="{568F479E-7B2E-434F-835D-1F32768E776F}" type="sibTrans" cxnId="{BB825283-7483-45D6-88A5-F9D866028F78}">
      <dgm:prSet/>
      <dgm:spPr/>
      <dgm:t>
        <a:bodyPr/>
        <a:lstStyle/>
        <a:p>
          <a:endParaRPr lang="en-US" sz="2000"/>
        </a:p>
      </dgm:t>
    </dgm:pt>
    <dgm:pt modelId="{B9D9FFE3-BD1C-4F02-B5F7-10E4D55CD354}">
      <dgm:prSet custT="1"/>
      <dgm:spPr>
        <a:solidFill>
          <a:schemeClr val="accent3">
            <a:lumMod val="20000"/>
            <a:lumOff val="80000"/>
            <a:alpha val="90000"/>
          </a:schemeClr>
        </a:solidFill>
      </dgm:spPr>
      <dgm:t>
        <a:bodyPr/>
        <a:lstStyle/>
        <a:p>
          <a:r>
            <a:rPr lang="en-US" sz="1600" dirty="0" smtClean="0"/>
            <a:t>Heat Treatment</a:t>
          </a:r>
          <a:endParaRPr lang="en-US" sz="1600" dirty="0"/>
        </a:p>
      </dgm:t>
    </dgm:pt>
    <dgm:pt modelId="{524E01FB-FF7A-4322-B776-B0C9A9904623}" type="parTrans" cxnId="{C57A6A11-96F2-4FF5-80B3-4D67D8BB9394}">
      <dgm:prSet/>
      <dgm:spPr/>
      <dgm:t>
        <a:bodyPr/>
        <a:lstStyle/>
        <a:p>
          <a:endParaRPr lang="en-US" sz="2000"/>
        </a:p>
      </dgm:t>
    </dgm:pt>
    <dgm:pt modelId="{0CAE7FA4-2BC6-498F-AEA3-A9C8E668995A}" type="sibTrans" cxnId="{C57A6A11-96F2-4FF5-80B3-4D67D8BB9394}">
      <dgm:prSet/>
      <dgm:spPr/>
      <dgm:t>
        <a:bodyPr/>
        <a:lstStyle/>
        <a:p>
          <a:endParaRPr lang="en-US" sz="2000"/>
        </a:p>
      </dgm:t>
    </dgm:pt>
    <dgm:pt modelId="{C58F908B-7380-4063-80C2-2F379A885B77}">
      <dgm:prSet custT="1"/>
      <dgm:spPr>
        <a:solidFill>
          <a:schemeClr val="accent3">
            <a:lumMod val="20000"/>
            <a:lumOff val="80000"/>
            <a:alpha val="90000"/>
          </a:schemeClr>
        </a:solidFill>
      </dgm:spPr>
      <dgm:t>
        <a:bodyPr/>
        <a:lstStyle/>
        <a:p>
          <a:r>
            <a:rPr lang="en-US" sz="1600" dirty="0" smtClean="0"/>
            <a:t>Coating</a:t>
          </a:r>
          <a:endParaRPr lang="en-US" sz="1600" dirty="0"/>
        </a:p>
      </dgm:t>
    </dgm:pt>
    <dgm:pt modelId="{23222BDD-2FD1-4E0F-8A77-AEEA11B27C40}" type="parTrans" cxnId="{FE0518A7-856E-4099-89B2-9936DF253B12}">
      <dgm:prSet/>
      <dgm:spPr/>
      <dgm:t>
        <a:bodyPr/>
        <a:lstStyle/>
        <a:p>
          <a:endParaRPr lang="en-US" sz="2000"/>
        </a:p>
      </dgm:t>
    </dgm:pt>
    <dgm:pt modelId="{5A743EB9-9CEB-4477-8769-BA98E2309A25}" type="sibTrans" cxnId="{FE0518A7-856E-4099-89B2-9936DF253B12}">
      <dgm:prSet/>
      <dgm:spPr/>
      <dgm:t>
        <a:bodyPr/>
        <a:lstStyle/>
        <a:p>
          <a:endParaRPr lang="en-US" sz="2000"/>
        </a:p>
      </dgm:t>
    </dgm:pt>
    <dgm:pt modelId="{FF3818E7-1155-4369-B407-B25D516742A6}" type="pres">
      <dgm:prSet presAssocID="{363372C2-CD18-4478-91A3-725B98581EDA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2CB558C3-6C4B-48AE-B6E5-F5F155AB0446}" type="pres">
      <dgm:prSet presAssocID="{D1EC8A7A-CAB5-4397-A80B-A6F5417F251B}" presName="composite" presStyleCnt="0"/>
      <dgm:spPr/>
      <dgm:t>
        <a:bodyPr/>
        <a:lstStyle/>
        <a:p>
          <a:endParaRPr lang="en-US"/>
        </a:p>
      </dgm:t>
    </dgm:pt>
    <dgm:pt modelId="{32F96430-09B4-4C5D-B414-1BC0C5E34C20}" type="pres">
      <dgm:prSet presAssocID="{D1EC8A7A-CAB5-4397-A80B-A6F5417F251B}" presName="parTx" presStyleLbl="alignNode1" presStyleIdx="0" presStyleCnt="2" custScaleY="79375" custLinFactNeighborX="211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E29CA24-4EB7-44E9-BCF5-CE9DCB4187BE}" type="pres">
      <dgm:prSet presAssocID="{D1EC8A7A-CAB5-4397-A80B-A6F5417F251B}" presName="desTx" presStyleLbl="alignAccFollowNode1" presStyleIdx="0" presStyleCnt="2" custScaleX="99921" custLinFactNeighborX="2058" custLinFactNeighborY="24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FEA1D42-85C1-47EA-B8D5-3CEE2260030F}" type="pres">
      <dgm:prSet presAssocID="{91DBC368-4853-4A73-A9AC-FE58B3E308D1}" presName="space" presStyleCnt="0"/>
      <dgm:spPr/>
      <dgm:t>
        <a:bodyPr/>
        <a:lstStyle/>
        <a:p>
          <a:endParaRPr lang="en-US"/>
        </a:p>
      </dgm:t>
    </dgm:pt>
    <dgm:pt modelId="{BA35EFF4-CDC5-4AB2-9324-F1CB0EA93FDF}" type="pres">
      <dgm:prSet presAssocID="{4E9A47E4-689A-470B-88A9-FE23FB4BCA30}" presName="composite" presStyleCnt="0"/>
      <dgm:spPr/>
      <dgm:t>
        <a:bodyPr/>
        <a:lstStyle/>
        <a:p>
          <a:endParaRPr lang="en-US"/>
        </a:p>
      </dgm:t>
    </dgm:pt>
    <dgm:pt modelId="{19C5F5F8-97D5-4F0D-AD79-D9D1C13B08E6}" type="pres">
      <dgm:prSet presAssocID="{4E9A47E4-689A-470B-88A9-FE23FB4BCA30}" presName="parTx" presStyleLbl="alignNode1" presStyleIdx="1" presStyleCnt="2" custScaleY="7937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17A057E-1829-4A82-81E8-4C2A0A8926C7}" type="pres">
      <dgm:prSet presAssocID="{4E9A47E4-689A-470B-88A9-FE23FB4BCA30}" presName="desTx" presStyleLbl="align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BC729917-B36C-497B-977E-6A12F9112ED9}" srcId="{D1EC8A7A-CAB5-4397-A80B-A6F5417F251B}" destId="{49282DF0-EF45-4631-8689-20A5638E19C2}" srcOrd="1" destOrd="0" parTransId="{06A45029-CCD9-4078-AF6C-4CE362D17C99}" sibTransId="{4657A631-6183-465E-9552-2A58768D5082}"/>
    <dgm:cxn modelId="{C57A6A11-96F2-4FF5-80B3-4D67D8BB9394}" srcId="{4E9A47E4-689A-470B-88A9-FE23FB4BCA30}" destId="{B9D9FFE3-BD1C-4F02-B5F7-10E4D55CD354}" srcOrd="2" destOrd="0" parTransId="{524E01FB-FF7A-4322-B776-B0C9A9904623}" sibTransId="{0CAE7FA4-2BC6-498F-AEA3-A9C8E668995A}"/>
    <dgm:cxn modelId="{CB36DD39-E068-4297-9233-D86ED541B87E}" srcId="{D1EC8A7A-CAB5-4397-A80B-A6F5417F251B}" destId="{9DDCB462-5931-4EB0-A2FF-1429A60059D6}" srcOrd="2" destOrd="0" parTransId="{5FF0CFF7-33C2-4902-8534-54AEDB9D65DD}" sibTransId="{E69C701E-D4C8-4032-91DC-76C118F45826}"/>
    <dgm:cxn modelId="{8FE0BE7E-944F-47A8-80FB-C20AF8E4EA06}" type="presOf" srcId="{0E45BBBB-A176-467B-B068-F99CEF4D1F9E}" destId="{3E29CA24-4EB7-44E9-BCF5-CE9DCB4187BE}" srcOrd="0" destOrd="0" presId="urn:microsoft.com/office/officeart/2005/8/layout/hList1"/>
    <dgm:cxn modelId="{39334F54-C80C-4599-B979-8E2AE5AF9984}" type="presOf" srcId="{363372C2-CD18-4478-91A3-725B98581EDA}" destId="{FF3818E7-1155-4369-B407-B25D516742A6}" srcOrd="0" destOrd="0" presId="urn:microsoft.com/office/officeart/2005/8/layout/hList1"/>
    <dgm:cxn modelId="{BB825283-7483-45D6-88A5-F9D866028F78}" srcId="{4E9A47E4-689A-470B-88A9-FE23FB4BCA30}" destId="{5920E74D-6314-430A-9677-CB3F6C53E990}" srcOrd="1" destOrd="0" parTransId="{722663B5-FF30-483C-B76A-ACC56A39B7BB}" sibTransId="{568F479E-7B2E-434F-835D-1F32768E776F}"/>
    <dgm:cxn modelId="{4655131B-DF5D-4710-88A2-011FC9225D47}" type="presOf" srcId="{9DDCB462-5931-4EB0-A2FF-1429A60059D6}" destId="{3E29CA24-4EB7-44E9-BCF5-CE9DCB4187BE}" srcOrd="0" destOrd="2" presId="urn:microsoft.com/office/officeart/2005/8/layout/hList1"/>
    <dgm:cxn modelId="{EBDBC202-C551-4235-8342-2CBA8769C17D}" type="presOf" srcId="{5920E74D-6314-430A-9677-CB3F6C53E990}" destId="{D17A057E-1829-4A82-81E8-4C2A0A8926C7}" srcOrd="0" destOrd="1" presId="urn:microsoft.com/office/officeart/2005/8/layout/hList1"/>
    <dgm:cxn modelId="{DD5874AD-9843-4D2A-9146-D87FCFE918F6}" type="presOf" srcId="{4E9A47E4-689A-470B-88A9-FE23FB4BCA30}" destId="{19C5F5F8-97D5-4F0D-AD79-D9D1C13B08E6}" srcOrd="0" destOrd="0" presId="urn:microsoft.com/office/officeart/2005/8/layout/hList1"/>
    <dgm:cxn modelId="{C64D90DA-402E-48C1-B39D-079A81C4C60A}" srcId="{D1EC8A7A-CAB5-4397-A80B-A6F5417F251B}" destId="{0E45BBBB-A176-467B-B068-F99CEF4D1F9E}" srcOrd="0" destOrd="0" parTransId="{5DEA7E82-760A-4CC9-82AC-8DC0469AEE55}" sibTransId="{3B1F0208-A481-4F70-B8EE-CB24793AEEA5}"/>
    <dgm:cxn modelId="{50DE2AFE-8143-4E3F-9068-D15CCBD8DB0A}" type="presOf" srcId="{B9D9FFE3-BD1C-4F02-B5F7-10E4D55CD354}" destId="{D17A057E-1829-4A82-81E8-4C2A0A8926C7}" srcOrd="0" destOrd="2" presId="urn:microsoft.com/office/officeart/2005/8/layout/hList1"/>
    <dgm:cxn modelId="{9D924776-D325-493E-ADD2-1E72B618B017}" type="presOf" srcId="{49282DF0-EF45-4631-8689-20A5638E19C2}" destId="{3E29CA24-4EB7-44E9-BCF5-CE9DCB4187BE}" srcOrd="0" destOrd="1" presId="urn:microsoft.com/office/officeart/2005/8/layout/hList1"/>
    <dgm:cxn modelId="{87DA71FF-A276-48D8-A171-3BF0C7374CC2}" srcId="{363372C2-CD18-4478-91A3-725B98581EDA}" destId="{D1EC8A7A-CAB5-4397-A80B-A6F5417F251B}" srcOrd="0" destOrd="0" parTransId="{5F0C1498-C059-4B00-9A0A-15FDD8F8534C}" sibTransId="{91DBC368-4853-4A73-A9AC-FE58B3E308D1}"/>
    <dgm:cxn modelId="{E947EBED-710B-43E1-9A82-0F553C805F66}" type="presOf" srcId="{D1EC8A7A-CAB5-4397-A80B-A6F5417F251B}" destId="{32F96430-09B4-4C5D-B414-1BC0C5E34C20}" srcOrd="0" destOrd="0" presId="urn:microsoft.com/office/officeart/2005/8/layout/hList1"/>
    <dgm:cxn modelId="{97EB162F-961E-4190-9C45-FDEF0DDE758A}" srcId="{363372C2-CD18-4478-91A3-725B98581EDA}" destId="{4E9A47E4-689A-470B-88A9-FE23FB4BCA30}" srcOrd="1" destOrd="0" parTransId="{C8F911E6-9623-4CAA-BDAE-9E48322DBA42}" sibTransId="{BCC6146E-C7EE-474D-A259-C545B33EA357}"/>
    <dgm:cxn modelId="{4CF47474-A157-41B4-BFB4-4E17CBAE37F0}" srcId="{4E9A47E4-689A-470B-88A9-FE23FB4BCA30}" destId="{160A743D-77EB-4DEA-BDB7-07BB2BEF890B}" srcOrd="0" destOrd="0" parTransId="{339F6985-FCF9-473D-952D-0D3C9B302DC3}" sibTransId="{8691D94D-CE65-4F2B-B65F-B7BD57805EDE}"/>
    <dgm:cxn modelId="{D8D1D544-1E36-4A17-8F84-920687F1BBB8}" type="presOf" srcId="{160A743D-77EB-4DEA-BDB7-07BB2BEF890B}" destId="{D17A057E-1829-4A82-81E8-4C2A0A8926C7}" srcOrd="0" destOrd="0" presId="urn:microsoft.com/office/officeart/2005/8/layout/hList1"/>
    <dgm:cxn modelId="{CAF2A319-CD24-4867-8D7F-0A8800597DB0}" type="presOf" srcId="{C58F908B-7380-4063-80C2-2F379A885B77}" destId="{D17A057E-1829-4A82-81E8-4C2A0A8926C7}" srcOrd="0" destOrd="3" presId="urn:microsoft.com/office/officeart/2005/8/layout/hList1"/>
    <dgm:cxn modelId="{FE0518A7-856E-4099-89B2-9936DF253B12}" srcId="{4E9A47E4-689A-470B-88A9-FE23FB4BCA30}" destId="{C58F908B-7380-4063-80C2-2F379A885B77}" srcOrd="3" destOrd="0" parTransId="{23222BDD-2FD1-4E0F-8A77-AEEA11B27C40}" sibTransId="{5A743EB9-9CEB-4477-8769-BA98E2309A25}"/>
    <dgm:cxn modelId="{14773261-8916-4173-8D63-FAF057BA719F}" type="presParOf" srcId="{FF3818E7-1155-4369-B407-B25D516742A6}" destId="{2CB558C3-6C4B-48AE-B6E5-F5F155AB0446}" srcOrd="0" destOrd="0" presId="urn:microsoft.com/office/officeart/2005/8/layout/hList1"/>
    <dgm:cxn modelId="{2F67B1DC-3892-4040-AC2B-ECA30A32E2A4}" type="presParOf" srcId="{2CB558C3-6C4B-48AE-B6E5-F5F155AB0446}" destId="{32F96430-09B4-4C5D-B414-1BC0C5E34C20}" srcOrd="0" destOrd="0" presId="urn:microsoft.com/office/officeart/2005/8/layout/hList1"/>
    <dgm:cxn modelId="{202A842B-695C-41A2-9D5C-19E40C995FCC}" type="presParOf" srcId="{2CB558C3-6C4B-48AE-B6E5-F5F155AB0446}" destId="{3E29CA24-4EB7-44E9-BCF5-CE9DCB4187BE}" srcOrd="1" destOrd="0" presId="urn:microsoft.com/office/officeart/2005/8/layout/hList1"/>
    <dgm:cxn modelId="{2D704764-4FE6-4032-B946-4033C1FA5C25}" type="presParOf" srcId="{FF3818E7-1155-4369-B407-B25D516742A6}" destId="{2FEA1D42-85C1-47EA-B8D5-3CEE2260030F}" srcOrd="1" destOrd="0" presId="urn:microsoft.com/office/officeart/2005/8/layout/hList1"/>
    <dgm:cxn modelId="{DA0E46D0-5A50-4057-A2BA-269CFDD93594}" type="presParOf" srcId="{FF3818E7-1155-4369-B407-B25D516742A6}" destId="{BA35EFF4-CDC5-4AB2-9324-F1CB0EA93FDF}" srcOrd="2" destOrd="0" presId="urn:microsoft.com/office/officeart/2005/8/layout/hList1"/>
    <dgm:cxn modelId="{81003CC3-5D91-4DD4-9467-3D39C14A4CD1}" type="presParOf" srcId="{BA35EFF4-CDC5-4AB2-9324-F1CB0EA93FDF}" destId="{19C5F5F8-97D5-4F0D-AD79-D9D1C13B08E6}" srcOrd="0" destOrd="0" presId="urn:microsoft.com/office/officeart/2005/8/layout/hList1"/>
    <dgm:cxn modelId="{C5788BCD-8626-4DCD-8F38-4E25761BF1FB}" type="presParOf" srcId="{BA35EFF4-CDC5-4AB2-9324-F1CB0EA93FDF}" destId="{D17A057E-1829-4A82-81E8-4C2A0A8926C7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63372C2-CD18-4478-91A3-725B98581EDA}" type="doc">
      <dgm:prSet loTypeId="urn:microsoft.com/office/officeart/2005/8/layout/hList1" loCatId="list" qsTypeId="urn:microsoft.com/office/officeart/2005/8/quickstyle/simple4" qsCatId="simple" csTypeId="urn:microsoft.com/office/officeart/2005/8/colors/colorful1#1" csCatId="colorful" phldr="1"/>
      <dgm:spPr/>
      <dgm:t>
        <a:bodyPr/>
        <a:lstStyle/>
        <a:p>
          <a:endParaRPr lang="en-US"/>
        </a:p>
      </dgm:t>
    </dgm:pt>
    <dgm:pt modelId="{D1EC8A7A-CAB5-4397-A80B-A6F5417F251B}">
      <dgm:prSet phldrT="[Text]" custT="1"/>
      <dgm:spPr>
        <a:gradFill rotWithShape="0">
          <a:gsLst>
            <a:gs pos="0">
              <a:schemeClr val="accent4">
                <a:lumMod val="60000"/>
                <a:lumOff val="40000"/>
              </a:schemeClr>
            </a:gs>
            <a:gs pos="29000">
              <a:schemeClr val="accent4">
                <a:lumMod val="75000"/>
              </a:schemeClr>
            </a:gs>
            <a:gs pos="100000">
              <a:schemeClr val="accent4">
                <a:lumMod val="50000"/>
              </a:schemeClr>
            </a:gs>
          </a:gsLst>
          <a:lin ang="5400000" scaled="0"/>
        </a:gradFill>
        <a:ln>
          <a:noFill/>
        </a:ln>
      </dgm:spPr>
      <dgm:t>
        <a:bodyPr/>
        <a:lstStyle/>
        <a:p>
          <a:r>
            <a:rPr lang="en-US" sz="2000" dirty="0" smtClean="0"/>
            <a:t>Quality Control/Auditing</a:t>
          </a:r>
          <a:endParaRPr lang="en-US" sz="2000" dirty="0"/>
        </a:p>
      </dgm:t>
    </dgm:pt>
    <dgm:pt modelId="{5F0C1498-C059-4B00-9A0A-15FDD8F8534C}" type="parTrans" cxnId="{87DA71FF-A276-48D8-A171-3BF0C7374CC2}">
      <dgm:prSet/>
      <dgm:spPr/>
      <dgm:t>
        <a:bodyPr/>
        <a:lstStyle/>
        <a:p>
          <a:endParaRPr lang="en-US" sz="2000"/>
        </a:p>
      </dgm:t>
    </dgm:pt>
    <dgm:pt modelId="{91DBC368-4853-4A73-A9AC-FE58B3E308D1}" type="sibTrans" cxnId="{87DA71FF-A276-48D8-A171-3BF0C7374CC2}">
      <dgm:prSet/>
      <dgm:spPr/>
      <dgm:t>
        <a:bodyPr/>
        <a:lstStyle/>
        <a:p>
          <a:endParaRPr lang="en-US" sz="2000"/>
        </a:p>
      </dgm:t>
    </dgm:pt>
    <dgm:pt modelId="{4E9A47E4-689A-470B-88A9-FE23FB4BCA30}">
      <dgm:prSet phldrT="[Text]" custT="1"/>
      <dgm:spPr>
        <a:gradFill rotWithShape="0">
          <a:gsLst>
            <a:gs pos="36000">
              <a:schemeClr val="accent1">
                <a:lumMod val="75000"/>
              </a:schemeClr>
            </a:gs>
            <a:gs pos="0">
              <a:schemeClr val="accent1">
                <a:lumMod val="60000"/>
                <a:lumOff val="40000"/>
              </a:schemeClr>
            </a:gs>
            <a:gs pos="100000">
              <a:schemeClr val="accent1">
                <a:lumMod val="75000"/>
              </a:schemeClr>
            </a:gs>
          </a:gsLst>
          <a:lin ang="5400000" scaled="0"/>
        </a:gradFill>
      </dgm:spPr>
      <dgm:t>
        <a:bodyPr/>
        <a:lstStyle/>
        <a:p>
          <a:r>
            <a:rPr lang="en-US" sz="2000" dirty="0" smtClean="0"/>
            <a:t>Operational Procedures</a:t>
          </a:r>
          <a:endParaRPr lang="en-US" sz="2000" dirty="0"/>
        </a:p>
      </dgm:t>
    </dgm:pt>
    <dgm:pt modelId="{C8F911E6-9623-4CAA-BDAE-9E48322DBA42}" type="parTrans" cxnId="{97EB162F-961E-4190-9C45-FDEF0DDE758A}">
      <dgm:prSet/>
      <dgm:spPr/>
      <dgm:t>
        <a:bodyPr/>
        <a:lstStyle/>
        <a:p>
          <a:endParaRPr lang="en-US" sz="2000"/>
        </a:p>
      </dgm:t>
    </dgm:pt>
    <dgm:pt modelId="{BCC6146E-C7EE-474D-A259-C545B33EA357}" type="sibTrans" cxnId="{97EB162F-961E-4190-9C45-FDEF0DDE758A}">
      <dgm:prSet/>
      <dgm:spPr/>
      <dgm:t>
        <a:bodyPr/>
        <a:lstStyle/>
        <a:p>
          <a:endParaRPr lang="en-US" sz="2000"/>
        </a:p>
      </dgm:t>
    </dgm:pt>
    <dgm:pt modelId="{0E45BBBB-A176-467B-B068-F99CEF4D1F9E}">
      <dgm:prSet custT="1"/>
      <dgm:spPr>
        <a:solidFill>
          <a:schemeClr val="accent4">
            <a:lumMod val="20000"/>
            <a:lumOff val="80000"/>
            <a:alpha val="90000"/>
          </a:schemeClr>
        </a:solidFill>
        <a:ln>
          <a:noFill/>
        </a:ln>
      </dgm:spPr>
      <dgm:t>
        <a:bodyPr/>
        <a:lstStyle/>
        <a:p>
          <a:r>
            <a:rPr lang="en-US" sz="1600" dirty="0" smtClean="0"/>
            <a:t>Second/Third tier subcontracted vendor oversight</a:t>
          </a:r>
          <a:endParaRPr lang="en-US" sz="1600" dirty="0"/>
        </a:p>
      </dgm:t>
    </dgm:pt>
    <dgm:pt modelId="{5DEA7E82-760A-4CC9-82AC-8DC0469AEE55}" type="parTrans" cxnId="{C64D90DA-402E-48C1-B39D-079A81C4C60A}">
      <dgm:prSet/>
      <dgm:spPr/>
      <dgm:t>
        <a:bodyPr/>
        <a:lstStyle/>
        <a:p>
          <a:endParaRPr lang="en-US" sz="2000"/>
        </a:p>
      </dgm:t>
    </dgm:pt>
    <dgm:pt modelId="{3B1F0208-A481-4F70-B8EE-CB24793AEEA5}" type="sibTrans" cxnId="{C64D90DA-402E-48C1-B39D-079A81C4C60A}">
      <dgm:prSet/>
      <dgm:spPr/>
      <dgm:t>
        <a:bodyPr/>
        <a:lstStyle/>
        <a:p>
          <a:endParaRPr lang="en-US" sz="2000"/>
        </a:p>
      </dgm:t>
    </dgm:pt>
    <dgm:pt modelId="{160A743D-77EB-4DEA-BDB7-07BB2BEF890B}">
      <dgm:prSet custT="1"/>
      <dgm:spPr>
        <a:solidFill>
          <a:schemeClr val="accent1">
            <a:lumMod val="20000"/>
            <a:lumOff val="80000"/>
            <a:alpha val="90000"/>
          </a:schemeClr>
        </a:solidFill>
      </dgm:spPr>
      <dgm:t>
        <a:bodyPr/>
        <a:lstStyle/>
        <a:p>
          <a:r>
            <a:rPr lang="en-US" sz="1600" dirty="0" smtClean="0"/>
            <a:t>Assembly</a:t>
          </a:r>
          <a:endParaRPr lang="en-US" sz="1600" dirty="0"/>
        </a:p>
      </dgm:t>
    </dgm:pt>
    <dgm:pt modelId="{339F6985-FCF9-473D-952D-0D3C9B302DC3}" type="parTrans" cxnId="{4CF47474-A157-41B4-BFB4-4E17CBAE37F0}">
      <dgm:prSet/>
      <dgm:spPr/>
      <dgm:t>
        <a:bodyPr/>
        <a:lstStyle/>
        <a:p>
          <a:endParaRPr lang="en-US" sz="2000"/>
        </a:p>
      </dgm:t>
    </dgm:pt>
    <dgm:pt modelId="{8691D94D-CE65-4F2B-B65F-B7BD57805EDE}" type="sibTrans" cxnId="{4CF47474-A157-41B4-BFB4-4E17CBAE37F0}">
      <dgm:prSet/>
      <dgm:spPr/>
      <dgm:t>
        <a:bodyPr/>
        <a:lstStyle/>
        <a:p>
          <a:endParaRPr lang="en-US" sz="2000"/>
        </a:p>
      </dgm:t>
    </dgm:pt>
    <dgm:pt modelId="{49282DF0-EF45-4631-8689-20A5638E19C2}">
      <dgm:prSet custT="1"/>
      <dgm:spPr>
        <a:solidFill>
          <a:schemeClr val="accent4">
            <a:lumMod val="20000"/>
            <a:lumOff val="80000"/>
            <a:alpha val="90000"/>
          </a:schemeClr>
        </a:solidFill>
        <a:ln>
          <a:noFill/>
        </a:ln>
      </dgm:spPr>
      <dgm:t>
        <a:bodyPr/>
        <a:lstStyle/>
        <a:p>
          <a:r>
            <a:rPr lang="en-US" sz="1600" dirty="0" smtClean="0"/>
            <a:t>Specification Compliance</a:t>
          </a:r>
          <a:endParaRPr lang="en-US" sz="1600" dirty="0"/>
        </a:p>
      </dgm:t>
    </dgm:pt>
    <dgm:pt modelId="{06A45029-CCD9-4078-AF6C-4CE362D17C99}" type="parTrans" cxnId="{BC729917-B36C-497B-977E-6A12F9112ED9}">
      <dgm:prSet/>
      <dgm:spPr/>
      <dgm:t>
        <a:bodyPr/>
        <a:lstStyle/>
        <a:p>
          <a:endParaRPr lang="en-US" sz="2000"/>
        </a:p>
      </dgm:t>
    </dgm:pt>
    <dgm:pt modelId="{4657A631-6183-465E-9552-2A58768D5082}" type="sibTrans" cxnId="{BC729917-B36C-497B-977E-6A12F9112ED9}">
      <dgm:prSet/>
      <dgm:spPr/>
      <dgm:t>
        <a:bodyPr/>
        <a:lstStyle/>
        <a:p>
          <a:endParaRPr lang="en-US" sz="2000"/>
        </a:p>
      </dgm:t>
    </dgm:pt>
    <dgm:pt modelId="{9DDCB462-5931-4EB0-A2FF-1429A60059D6}">
      <dgm:prSet custT="1"/>
      <dgm:spPr>
        <a:solidFill>
          <a:schemeClr val="accent4">
            <a:lumMod val="20000"/>
            <a:lumOff val="80000"/>
            <a:alpha val="90000"/>
          </a:schemeClr>
        </a:solidFill>
        <a:ln>
          <a:noFill/>
        </a:ln>
      </dgm:spPr>
      <dgm:t>
        <a:bodyPr/>
        <a:lstStyle/>
        <a:p>
          <a:r>
            <a:rPr lang="en-US" sz="1600" dirty="0" smtClean="0"/>
            <a:t>MOC</a:t>
          </a:r>
          <a:endParaRPr lang="en-US" sz="1600" dirty="0"/>
        </a:p>
      </dgm:t>
    </dgm:pt>
    <dgm:pt modelId="{5FF0CFF7-33C2-4902-8534-54AEDB9D65DD}" type="parTrans" cxnId="{CB36DD39-E068-4297-9233-D86ED541B87E}">
      <dgm:prSet/>
      <dgm:spPr/>
      <dgm:t>
        <a:bodyPr/>
        <a:lstStyle/>
        <a:p>
          <a:endParaRPr lang="en-US" sz="2000"/>
        </a:p>
      </dgm:t>
    </dgm:pt>
    <dgm:pt modelId="{E69C701E-D4C8-4032-91DC-76C118F45826}" type="sibTrans" cxnId="{CB36DD39-E068-4297-9233-D86ED541B87E}">
      <dgm:prSet/>
      <dgm:spPr/>
      <dgm:t>
        <a:bodyPr/>
        <a:lstStyle/>
        <a:p>
          <a:endParaRPr lang="en-US" sz="2000"/>
        </a:p>
      </dgm:t>
    </dgm:pt>
    <dgm:pt modelId="{112D8985-8B9E-4A99-81A3-76538267B5E2}">
      <dgm:prSet custT="1"/>
      <dgm:spPr>
        <a:solidFill>
          <a:schemeClr val="accent1">
            <a:lumMod val="20000"/>
            <a:lumOff val="80000"/>
            <a:alpha val="90000"/>
          </a:schemeClr>
        </a:solidFill>
      </dgm:spPr>
      <dgm:t>
        <a:bodyPr/>
        <a:lstStyle/>
        <a:p>
          <a:r>
            <a:rPr lang="en-US" sz="1600" dirty="0" smtClean="0"/>
            <a:t>Installation</a:t>
          </a:r>
          <a:endParaRPr lang="en-US" sz="1600" dirty="0"/>
        </a:p>
      </dgm:t>
    </dgm:pt>
    <dgm:pt modelId="{51072E64-93B5-462D-A39F-5966684B97E6}" type="parTrans" cxnId="{0BE6544A-1294-4746-B5EC-5B8F331A1CDB}">
      <dgm:prSet/>
      <dgm:spPr/>
      <dgm:t>
        <a:bodyPr/>
        <a:lstStyle/>
        <a:p>
          <a:endParaRPr lang="en-US"/>
        </a:p>
      </dgm:t>
    </dgm:pt>
    <dgm:pt modelId="{53DD6904-7CF8-4923-B022-5011BFEC3066}" type="sibTrans" cxnId="{0BE6544A-1294-4746-B5EC-5B8F331A1CDB}">
      <dgm:prSet/>
      <dgm:spPr/>
      <dgm:t>
        <a:bodyPr/>
        <a:lstStyle/>
        <a:p>
          <a:endParaRPr lang="en-US"/>
        </a:p>
      </dgm:t>
    </dgm:pt>
    <dgm:pt modelId="{47895196-4394-4597-878E-F2639A87BE09}">
      <dgm:prSet custT="1"/>
      <dgm:spPr>
        <a:solidFill>
          <a:schemeClr val="accent1">
            <a:lumMod val="20000"/>
            <a:lumOff val="80000"/>
            <a:alpha val="90000"/>
          </a:schemeClr>
        </a:solidFill>
      </dgm:spPr>
      <dgm:t>
        <a:bodyPr/>
        <a:lstStyle/>
        <a:p>
          <a:r>
            <a:rPr lang="en-US" sz="1600" dirty="0" smtClean="0"/>
            <a:t>Torque</a:t>
          </a:r>
          <a:endParaRPr lang="en-US" sz="1600" dirty="0"/>
        </a:p>
      </dgm:t>
    </dgm:pt>
    <dgm:pt modelId="{FA6DF192-E705-41C1-90D6-D6AC77E959BB}" type="parTrans" cxnId="{172AA80C-5D69-4830-B500-43A6E180BB40}">
      <dgm:prSet/>
      <dgm:spPr/>
      <dgm:t>
        <a:bodyPr/>
        <a:lstStyle/>
        <a:p>
          <a:endParaRPr lang="en-US"/>
        </a:p>
      </dgm:t>
    </dgm:pt>
    <dgm:pt modelId="{5E2D1BA3-7CD3-4E71-AE83-8325A2EDF47C}" type="sibTrans" cxnId="{172AA80C-5D69-4830-B500-43A6E180BB40}">
      <dgm:prSet/>
      <dgm:spPr/>
      <dgm:t>
        <a:bodyPr/>
        <a:lstStyle/>
        <a:p>
          <a:endParaRPr lang="en-US"/>
        </a:p>
      </dgm:t>
    </dgm:pt>
    <dgm:pt modelId="{073C75F3-977D-4A17-90DC-C9AEF89851D2}">
      <dgm:prSet custT="1"/>
      <dgm:spPr>
        <a:solidFill>
          <a:schemeClr val="accent1">
            <a:lumMod val="20000"/>
            <a:lumOff val="80000"/>
            <a:alpha val="90000"/>
          </a:schemeClr>
        </a:solidFill>
      </dgm:spPr>
      <dgm:t>
        <a:bodyPr/>
        <a:lstStyle/>
        <a:p>
          <a:r>
            <a:rPr lang="en-US" sz="1600" dirty="0" smtClean="0"/>
            <a:t>Cathodic Protection</a:t>
          </a:r>
          <a:endParaRPr lang="en-US" sz="1600" dirty="0"/>
        </a:p>
      </dgm:t>
    </dgm:pt>
    <dgm:pt modelId="{4B9076DA-DDF0-45EA-A094-6762AC6A116C}" type="parTrans" cxnId="{770F8719-EA65-4BB3-9A66-65219A7B60F7}">
      <dgm:prSet/>
      <dgm:spPr/>
      <dgm:t>
        <a:bodyPr/>
        <a:lstStyle/>
        <a:p>
          <a:endParaRPr lang="en-US"/>
        </a:p>
      </dgm:t>
    </dgm:pt>
    <dgm:pt modelId="{A9E533C7-EA89-4C7A-8D87-3E43CC7DDB45}" type="sibTrans" cxnId="{770F8719-EA65-4BB3-9A66-65219A7B60F7}">
      <dgm:prSet/>
      <dgm:spPr/>
      <dgm:t>
        <a:bodyPr/>
        <a:lstStyle/>
        <a:p>
          <a:endParaRPr lang="en-US"/>
        </a:p>
      </dgm:t>
    </dgm:pt>
    <dgm:pt modelId="{4C08CDBD-E732-497F-B74F-ABE5CA06D958}">
      <dgm:prSet custT="1"/>
      <dgm:spPr>
        <a:solidFill>
          <a:schemeClr val="accent1">
            <a:lumMod val="20000"/>
            <a:lumOff val="80000"/>
            <a:alpha val="90000"/>
          </a:schemeClr>
        </a:solidFill>
      </dgm:spPr>
      <dgm:t>
        <a:bodyPr/>
        <a:lstStyle/>
        <a:p>
          <a:r>
            <a:rPr lang="en-US" sz="1600" dirty="0" smtClean="0"/>
            <a:t>In-service Inspection</a:t>
          </a:r>
          <a:endParaRPr lang="en-US" sz="1600" dirty="0"/>
        </a:p>
      </dgm:t>
    </dgm:pt>
    <dgm:pt modelId="{926D495A-82D5-467C-9145-4B6AF29E5EA9}" type="parTrans" cxnId="{8F14A7C9-26B6-45A7-AD69-0835A133E0E4}">
      <dgm:prSet/>
      <dgm:spPr/>
      <dgm:t>
        <a:bodyPr/>
        <a:lstStyle/>
        <a:p>
          <a:endParaRPr lang="en-US"/>
        </a:p>
      </dgm:t>
    </dgm:pt>
    <dgm:pt modelId="{32C3D027-B208-4678-869D-BEF166F8C27C}" type="sibTrans" cxnId="{8F14A7C9-26B6-45A7-AD69-0835A133E0E4}">
      <dgm:prSet/>
      <dgm:spPr/>
      <dgm:t>
        <a:bodyPr/>
        <a:lstStyle/>
        <a:p>
          <a:endParaRPr lang="en-US"/>
        </a:p>
      </dgm:t>
    </dgm:pt>
    <dgm:pt modelId="{FF3818E7-1155-4369-B407-B25D516742A6}" type="pres">
      <dgm:prSet presAssocID="{363372C2-CD18-4478-91A3-725B98581EDA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2CB558C3-6C4B-48AE-B6E5-F5F155AB0446}" type="pres">
      <dgm:prSet presAssocID="{D1EC8A7A-CAB5-4397-A80B-A6F5417F251B}" presName="composite" presStyleCnt="0"/>
      <dgm:spPr/>
      <dgm:t>
        <a:bodyPr/>
        <a:lstStyle/>
        <a:p>
          <a:endParaRPr lang="en-US"/>
        </a:p>
      </dgm:t>
    </dgm:pt>
    <dgm:pt modelId="{32F96430-09B4-4C5D-B414-1BC0C5E34C20}" type="pres">
      <dgm:prSet presAssocID="{D1EC8A7A-CAB5-4397-A80B-A6F5417F251B}" presName="parTx" presStyleLbl="alignNode1" presStyleIdx="0" presStyleCnt="2" custScaleY="8193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E29CA24-4EB7-44E9-BCF5-CE9DCB4187BE}" type="pres">
      <dgm:prSet presAssocID="{D1EC8A7A-CAB5-4397-A80B-A6F5417F251B}" presName="desTx" presStyleLbl="align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FEA1D42-85C1-47EA-B8D5-3CEE2260030F}" type="pres">
      <dgm:prSet presAssocID="{91DBC368-4853-4A73-A9AC-FE58B3E308D1}" presName="space" presStyleCnt="0"/>
      <dgm:spPr/>
      <dgm:t>
        <a:bodyPr/>
        <a:lstStyle/>
        <a:p>
          <a:endParaRPr lang="en-US"/>
        </a:p>
      </dgm:t>
    </dgm:pt>
    <dgm:pt modelId="{BA35EFF4-CDC5-4AB2-9324-F1CB0EA93FDF}" type="pres">
      <dgm:prSet presAssocID="{4E9A47E4-689A-470B-88A9-FE23FB4BCA30}" presName="composite" presStyleCnt="0"/>
      <dgm:spPr/>
      <dgm:t>
        <a:bodyPr/>
        <a:lstStyle/>
        <a:p>
          <a:endParaRPr lang="en-US"/>
        </a:p>
      </dgm:t>
    </dgm:pt>
    <dgm:pt modelId="{19C5F5F8-97D5-4F0D-AD79-D9D1C13B08E6}" type="pres">
      <dgm:prSet presAssocID="{4E9A47E4-689A-470B-88A9-FE23FB4BCA30}" presName="parTx" presStyleLbl="alignNode1" presStyleIdx="1" presStyleCnt="2" custScaleY="8193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17A057E-1829-4A82-81E8-4C2A0A8926C7}" type="pres">
      <dgm:prSet presAssocID="{4E9A47E4-689A-470B-88A9-FE23FB4BCA30}" presName="desTx" presStyleLbl="align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BC729917-B36C-497B-977E-6A12F9112ED9}" srcId="{D1EC8A7A-CAB5-4397-A80B-A6F5417F251B}" destId="{49282DF0-EF45-4631-8689-20A5638E19C2}" srcOrd="1" destOrd="0" parTransId="{06A45029-CCD9-4078-AF6C-4CE362D17C99}" sibTransId="{4657A631-6183-465E-9552-2A58768D5082}"/>
    <dgm:cxn modelId="{172AA80C-5D69-4830-B500-43A6E180BB40}" srcId="{4E9A47E4-689A-470B-88A9-FE23FB4BCA30}" destId="{47895196-4394-4597-878E-F2639A87BE09}" srcOrd="2" destOrd="0" parTransId="{FA6DF192-E705-41C1-90D6-D6AC77E959BB}" sibTransId="{5E2D1BA3-7CD3-4E71-AE83-8325A2EDF47C}"/>
    <dgm:cxn modelId="{8F14A7C9-26B6-45A7-AD69-0835A133E0E4}" srcId="{4E9A47E4-689A-470B-88A9-FE23FB4BCA30}" destId="{4C08CDBD-E732-497F-B74F-ABE5CA06D958}" srcOrd="4" destOrd="0" parTransId="{926D495A-82D5-467C-9145-4B6AF29E5EA9}" sibTransId="{32C3D027-B208-4678-869D-BEF166F8C27C}"/>
    <dgm:cxn modelId="{0BE6544A-1294-4746-B5EC-5B8F331A1CDB}" srcId="{4E9A47E4-689A-470B-88A9-FE23FB4BCA30}" destId="{112D8985-8B9E-4A99-81A3-76538267B5E2}" srcOrd="1" destOrd="0" parTransId="{51072E64-93B5-462D-A39F-5966684B97E6}" sibTransId="{53DD6904-7CF8-4923-B022-5011BFEC3066}"/>
    <dgm:cxn modelId="{B7CFAE2E-34D2-405B-9822-08C55EC912FA}" type="presOf" srcId="{9DDCB462-5931-4EB0-A2FF-1429A60059D6}" destId="{3E29CA24-4EB7-44E9-BCF5-CE9DCB4187BE}" srcOrd="0" destOrd="2" presId="urn:microsoft.com/office/officeart/2005/8/layout/hList1"/>
    <dgm:cxn modelId="{F0A035BE-51FE-4C06-914C-C91C623B14C0}" type="presOf" srcId="{363372C2-CD18-4478-91A3-725B98581EDA}" destId="{FF3818E7-1155-4369-B407-B25D516742A6}" srcOrd="0" destOrd="0" presId="urn:microsoft.com/office/officeart/2005/8/layout/hList1"/>
    <dgm:cxn modelId="{6998857B-B813-4550-8D92-2DBC4CB5442F}" type="presOf" srcId="{073C75F3-977D-4A17-90DC-C9AEF89851D2}" destId="{D17A057E-1829-4A82-81E8-4C2A0A8926C7}" srcOrd="0" destOrd="3" presId="urn:microsoft.com/office/officeart/2005/8/layout/hList1"/>
    <dgm:cxn modelId="{19957C50-ADD7-4765-AE24-E3A5E5434BC8}" type="presOf" srcId="{160A743D-77EB-4DEA-BDB7-07BB2BEF890B}" destId="{D17A057E-1829-4A82-81E8-4C2A0A8926C7}" srcOrd="0" destOrd="0" presId="urn:microsoft.com/office/officeart/2005/8/layout/hList1"/>
    <dgm:cxn modelId="{CB36DD39-E068-4297-9233-D86ED541B87E}" srcId="{D1EC8A7A-CAB5-4397-A80B-A6F5417F251B}" destId="{9DDCB462-5931-4EB0-A2FF-1429A60059D6}" srcOrd="2" destOrd="0" parTransId="{5FF0CFF7-33C2-4902-8534-54AEDB9D65DD}" sibTransId="{E69C701E-D4C8-4032-91DC-76C118F45826}"/>
    <dgm:cxn modelId="{DBBA55A3-9EED-43EB-96CB-AD2C7C39C37B}" type="presOf" srcId="{4C08CDBD-E732-497F-B74F-ABE5CA06D958}" destId="{D17A057E-1829-4A82-81E8-4C2A0A8926C7}" srcOrd="0" destOrd="4" presId="urn:microsoft.com/office/officeart/2005/8/layout/hList1"/>
    <dgm:cxn modelId="{191FF4EF-3F57-446D-9F03-A3A95987003C}" type="presOf" srcId="{4E9A47E4-689A-470B-88A9-FE23FB4BCA30}" destId="{19C5F5F8-97D5-4F0D-AD79-D9D1C13B08E6}" srcOrd="0" destOrd="0" presId="urn:microsoft.com/office/officeart/2005/8/layout/hList1"/>
    <dgm:cxn modelId="{77914869-5DE5-4A43-AB07-27DD6F8FA1B0}" type="presOf" srcId="{0E45BBBB-A176-467B-B068-F99CEF4D1F9E}" destId="{3E29CA24-4EB7-44E9-BCF5-CE9DCB4187BE}" srcOrd="0" destOrd="0" presId="urn:microsoft.com/office/officeart/2005/8/layout/hList1"/>
    <dgm:cxn modelId="{770F8719-EA65-4BB3-9A66-65219A7B60F7}" srcId="{4E9A47E4-689A-470B-88A9-FE23FB4BCA30}" destId="{073C75F3-977D-4A17-90DC-C9AEF89851D2}" srcOrd="3" destOrd="0" parTransId="{4B9076DA-DDF0-45EA-A094-6762AC6A116C}" sibTransId="{A9E533C7-EA89-4C7A-8D87-3E43CC7DDB45}"/>
    <dgm:cxn modelId="{BCEE88A0-11C0-477C-998F-0211396F7DAC}" type="presOf" srcId="{112D8985-8B9E-4A99-81A3-76538267B5E2}" destId="{D17A057E-1829-4A82-81E8-4C2A0A8926C7}" srcOrd="0" destOrd="1" presId="urn:microsoft.com/office/officeart/2005/8/layout/hList1"/>
    <dgm:cxn modelId="{ACF60680-259F-4737-8448-87A596859299}" type="presOf" srcId="{49282DF0-EF45-4631-8689-20A5638E19C2}" destId="{3E29CA24-4EB7-44E9-BCF5-CE9DCB4187BE}" srcOrd="0" destOrd="1" presId="urn:microsoft.com/office/officeart/2005/8/layout/hList1"/>
    <dgm:cxn modelId="{C64D90DA-402E-48C1-B39D-079A81C4C60A}" srcId="{D1EC8A7A-CAB5-4397-A80B-A6F5417F251B}" destId="{0E45BBBB-A176-467B-B068-F99CEF4D1F9E}" srcOrd="0" destOrd="0" parTransId="{5DEA7E82-760A-4CC9-82AC-8DC0469AEE55}" sibTransId="{3B1F0208-A481-4F70-B8EE-CB24793AEEA5}"/>
    <dgm:cxn modelId="{BA174363-81EA-4ADF-B81B-886725663B53}" type="presOf" srcId="{47895196-4394-4597-878E-F2639A87BE09}" destId="{D17A057E-1829-4A82-81E8-4C2A0A8926C7}" srcOrd="0" destOrd="2" presId="urn:microsoft.com/office/officeart/2005/8/layout/hList1"/>
    <dgm:cxn modelId="{87DA71FF-A276-48D8-A171-3BF0C7374CC2}" srcId="{363372C2-CD18-4478-91A3-725B98581EDA}" destId="{D1EC8A7A-CAB5-4397-A80B-A6F5417F251B}" srcOrd="0" destOrd="0" parTransId="{5F0C1498-C059-4B00-9A0A-15FDD8F8534C}" sibTransId="{91DBC368-4853-4A73-A9AC-FE58B3E308D1}"/>
    <dgm:cxn modelId="{97EB162F-961E-4190-9C45-FDEF0DDE758A}" srcId="{363372C2-CD18-4478-91A3-725B98581EDA}" destId="{4E9A47E4-689A-470B-88A9-FE23FB4BCA30}" srcOrd="1" destOrd="0" parTransId="{C8F911E6-9623-4CAA-BDAE-9E48322DBA42}" sibTransId="{BCC6146E-C7EE-474D-A259-C545B33EA357}"/>
    <dgm:cxn modelId="{4CF47474-A157-41B4-BFB4-4E17CBAE37F0}" srcId="{4E9A47E4-689A-470B-88A9-FE23FB4BCA30}" destId="{160A743D-77EB-4DEA-BDB7-07BB2BEF890B}" srcOrd="0" destOrd="0" parTransId="{339F6985-FCF9-473D-952D-0D3C9B302DC3}" sibTransId="{8691D94D-CE65-4F2B-B65F-B7BD57805EDE}"/>
    <dgm:cxn modelId="{2A068437-5494-443B-A893-AC4817FE06B5}" type="presOf" srcId="{D1EC8A7A-CAB5-4397-A80B-A6F5417F251B}" destId="{32F96430-09B4-4C5D-B414-1BC0C5E34C20}" srcOrd="0" destOrd="0" presId="urn:microsoft.com/office/officeart/2005/8/layout/hList1"/>
    <dgm:cxn modelId="{DC46CD9D-519E-434C-89C3-7233F1A997D7}" type="presParOf" srcId="{FF3818E7-1155-4369-B407-B25D516742A6}" destId="{2CB558C3-6C4B-48AE-B6E5-F5F155AB0446}" srcOrd="0" destOrd="0" presId="urn:microsoft.com/office/officeart/2005/8/layout/hList1"/>
    <dgm:cxn modelId="{4F7FF335-9636-43F5-A7AD-34579538F628}" type="presParOf" srcId="{2CB558C3-6C4B-48AE-B6E5-F5F155AB0446}" destId="{32F96430-09B4-4C5D-B414-1BC0C5E34C20}" srcOrd="0" destOrd="0" presId="urn:microsoft.com/office/officeart/2005/8/layout/hList1"/>
    <dgm:cxn modelId="{83866A43-3A9C-4AE2-A3E4-7C99AD0D1C02}" type="presParOf" srcId="{2CB558C3-6C4B-48AE-B6E5-F5F155AB0446}" destId="{3E29CA24-4EB7-44E9-BCF5-CE9DCB4187BE}" srcOrd="1" destOrd="0" presId="urn:microsoft.com/office/officeart/2005/8/layout/hList1"/>
    <dgm:cxn modelId="{71E521A8-7CEF-43BC-B8D6-61A44BD7FF94}" type="presParOf" srcId="{FF3818E7-1155-4369-B407-B25D516742A6}" destId="{2FEA1D42-85C1-47EA-B8D5-3CEE2260030F}" srcOrd="1" destOrd="0" presId="urn:microsoft.com/office/officeart/2005/8/layout/hList1"/>
    <dgm:cxn modelId="{07145EA6-2430-4D79-8601-26CC293CDA96}" type="presParOf" srcId="{FF3818E7-1155-4369-B407-B25D516742A6}" destId="{BA35EFF4-CDC5-4AB2-9324-F1CB0EA93FDF}" srcOrd="2" destOrd="0" presId="urn:microsoft.com/office/officeart/2005/8/layout/hList1"/>
    <dgm:cxn modelId="{758AAC46-F523-4624-9499-05AD53606C07}" type="presParOf" srcId="{BA35EFF4-CDC5-4AB2-9324-F1CB0EA93FDF}" destId="{19C5F5F8-97D5-4F0D-AD79-D9D1C13B08E6}" srcOrd="0" destOrd="0" presId="urn:microsoft.com/office/officeart/2005/8/layout/hList1"/>
    <dgm:cxn modelId="{799959F5-6B78-4324-8F2E-93AD9743CB97}" type="presParOf" srcId="{BA35EFF4-CDC5-4AB2-9324-F1CB0EA93FDF}" destId="{D17A057E-1829-4A82-81E8-4C2A0A8926C7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2F96430-09B4-4C5D-B414-1BC0C5E34C20}">
      <dsp:nvSpPr>
        <dsp:cNvPr id="0" name=""/>
        <dsp:cNvSpPr/>
      </dsp:nvSpPr>
      <dsp:spPr>
        <a:xfrm>
          <a:off x="76780" y="122040"/>
          <a:ext cx="3631927" cy="731520"/>
        </a:xfrm>
        <a:prstGeom prst="rect">
          <a:avLst/>
        </a:prstGeom>
        <a:gradFill rotWithShape="0">
          <a:gsLst>
            <a:gs pos="0">
              <a:schemeClr val="accent2"/>
            </a:gs>
            <a:gs pos="37000">
              <a:schemeClr val="accent2">
                <a:lumMod val="75000"/>
              </a:schemeClr>
            </a:gs>
            <a:gs pos="100000">
              <a:schemeClr val="accent2">
                <a:lumMod val="50000"/>
              </a:schemeClr>
            </a:gs>
          </a:gsLst>
          <a:lin ang="5400000" scaled="0"/>
        </a:gradFill>
        <a:ln w="9525" cap="flat" cmpd="sng" algn="ctr">
          <a:noFill/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2240" tIns="81280" rIns="142240" bIns="8128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Design Standards</a:t>
          </a:r>
          <a:endParaRPr lang="en-US" sz="2000" kern="1200" dirty="0"/>
        </a:p>
      </dsp:txBody>
      <dsp:txXfrm>
        <a:off x="76780" y="122040"/>
        <a:ext cx="3631927" cy="731520"/>
      </dsp:txXfrm>
    </dsp:sp>
    <dsp:sp modelId="{3E29CA24-4EB7-44E9-BCF5-CE9DCB4187BE}">
      <dsp:nvSpPr>
        <dsp:cNvPr id="0" name=""/>
        <dsp:cNvSpPr/>
      </dsp:nvSpPr>
      <dsp:spPr>
        <a:xfrm>
          <a:off x="76217" y="762005"/>
          <a:ext cx="3629057" cy="1405440"/>
        </a:xfrm>
        <a:prstGeom prst="rect">
          <a:avLst/>
        </a:prstGeom>
        <a:solidFill>
          <a:schemeClr val="accent2">
            <a:lumMod val="20000"/>
            <a:lumOff val="80000"/>
            <a:alpha val="90000"/>
          </a:schemeClr>
        </a:solidFill>
        <a:ln w="9525" cap="flat" cmpd="sng" algn="ctr">
          <a:noFill/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85344" rIns="113792" bIns="128016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dirty="0" smtClean="0"/>
            <a:t>Significant Gaps</a:t>
          </a:r>
          <a:endParaRPr lang="en-US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dirty="0" smtClean="0"/>
            <a:t>Inconsistencies</a:t>
          </a:r>
          <a:endParaRPr lang="en-US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dirty="0" smtClean="0"/>
            <a:t>Harmonization</a:t>
          </a:r>
          <a:endParaRPr lang="en-US" sz="1600" kern="1200" dirty="0"/>
        </a:p>
      </dsp:txBody>
      <dsp:txXfrm>
        <a:off x="76217" y="762005"/>
        <a:ext cx="3629057" cy="1405440"/>
      </dsp:txXfrm>
    </dsp:sp>
    <dsp:sp modelId="{19C5F5F8-97D5-4F0D-AD79-D9D1C13B08E6}">
      <dsp:nvSpPr>
        <dsp:cNvPr id="0" name=""/>
        <dsp:cNvSpPr/>
      </dsp:nvSpPr>
      <dsp:spPr>
        <a:xfrm>
          <a:off x="4140434" y="122040"/>
          <a:ext cx="3631927" cy="731520"/>
        </a:xfrm>
        <a:prstGeom prst="rect">
          <a:avLst/>
        </a:prstGeom>
        <a:gradFill rotWithShape="0">
          <a:gsLst>
            <a:gs pos="0">
              <a:schemeClr val="accent3">
                <a:lumMod val="60000"/>
                <a:lumOff val="40000"/>
              </a:schemeClr>
            </a:gs>
            <a:gs pos="34000">
              <a:schemeClr val="accent3">
                <a:lumMod val="75000"/>
              </a:schemeClr>
            </a:gs>
            <a:gs pos="100000">
              <a:schemeClr val="accent3">
                <a:lumMod val="75000"/>
              </a:schemeClr>
            </a:gs>
          </a:gsLst>
          <a:lin ang="5400000" scaled="0"/>
        </a:gra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2240" tIns="81280" rIns="142240" bIns="8128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Manufacturing Processes/Procedures</a:t>
          </a:r>
          <a:endParaRPr lang="en-US" sz="2000" kern="1200" dirty="0"/>
        </a:p>
      </dsp:txBody>
      <dsp:txXfrm>
        <a:off x="4140434" y="122040"/>
        <a:ext cx="3631927" cy="731520"/>
      </dsp:txXfrm>
    </dsp:sp>
    <dsp:sp modelId="{D17A057E-1829-4A82-81E8-4C2A0A8926C7}">
      <dsp:nvSpPr>
        <dsp:cNvPr id="0" name=""/>
        <dsp:cNvSpPr/>
      </dsp:nvSpPr>
      <dsp:spPr>
        <a:xfrm>
          <a:off x="4140434" y="758520"/>
          <a:ext cx="3631927" cy="1405440"/>
        </a:xfrm>
        <a:prstGeom prst="rect">
          <a:avLst/>
        </a:prstGeom>
        <a:solidFill>
          <a:schemeClr val="accent3">
            <a:lumMod val="20000"/>
            <a:lumOff val="80000"/>
            <a:alpha val="90000"/>
          </a:schemeClr>
        </a:solidFill>
        <a:ln w="9525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85344" rIns="113792" bIns="128016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dirty="0" smtClean="0"/>
            <a:t>Raw Material Processing</a:t>
          </a:r>
          <a:endParaRPr lang="en-US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dirty="0" smtClean="0"/>
            <a:t>Machining</a:t>
          </a:r>
          <a:endParaRPr lang="en-US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dirty="0" smtClean="0"/>
            <a:t>Heat Treatment</a:t>
          </a:r>
          <a:endParaRPr lang="en-US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dirty="0" smtClean="0"/>
            <a:t>Coating</a:t>
          </a:r>
          <a:endParaRPr lang="en-US" sz="1600" kern="1200" dirty="0"/>
        </a:p>
      </dsp:txBody>
      <dsp:txXfrm>
        <a:off x="4140434" y="758520"/>
        <a:ext cx="3631927" cy="140544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2F96430-09B4-4C5D-B414-1BC0C5E34C20}">
      <dsp:nvSpPr>
        <dsp:cNvPr id="0" name=""/>
        <dsp:cNvSpPr/>
      </dsp:nvSpPr>
      <dsp:spPr>
        <a:xfrm>
          <a:off x="37" y="104345"/>
          <a:ext cx="3631927" cy="755112"/>
        </a:xfrm>
        <a:prstGeom prst="rect">
          <a:avLst/>
        </a:prstGeom>
        <a:gradFill rotWithShape="0">
          <a:gsLst>
            <a:gs pos="0">
              <a:schemeClr val="accent4">
                <a:lumMod val="60000"/>
                <a:lumOff val="40000"/>
              </a:schemeClr>
            </a:gs>
            <a:gs pos="29000">
              <a:schemeClr val="accent4">
                <a:lumMod val="75000"/>
              </a:schemeClr>
            </a:gs>
            <a:gs pos="100000">
              <a:schemeClr val="accent4">
                <a:lumMod val="50000"/>
              </a:schemeClr>
            </a:gs>
          </a:gsLst>
          <a:lin ang="5400000" scaled="0"/>
        </a:gradFill>
        <a:ln w="9525" cap="flat" cmpd="sng" algn="ctr">
          <a:noFill/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2240" tIns="81280" rIns="142240" bIns="8128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Quality Control/Auditing</a:t>
          </a:r>
          <a:endParaRPr lang="en-US" sz="2000" kern="1200" dirty="0"/>
        </a:p>
      </dsp:txBody>
      <dsp:txXfrm>
        <a:off x="37" y="104345"/>
        <a:ext cx="3631927" cy="755112"/>
      </dsp:txXfrm>
    </dsp:sp>
    <dsp:sp modelId="{3E29CA24-4EB7-44E9-BCF5-CE9DCB4187BE}">
      <dsp:nvSpPr>
        <dsp:cNvPr id="0" name=""/>
        <dsp:cNvSpPr/>
      </dsp:nvSpPr>
      <dsp:spPr>
        <a:xfrm>
          <a:off x="37" y="776214"/>
          <a:ext cx="3631927" cy="1405440"/>
        </a:xfrm>
        <a:prstGeom prst="rect">
          <a:avLst/>
        </a:prstGeom>
        <a:solidFill>
          <a:schemeClr val="accent4">
            <a:lumMod val="20000"/>
            <a:lumOff val="80000"/>
            <a:alpha val="90000"/>
          </a:schemeClr>
        </a:solidFill>
        <a:ln w="9525" cap="flat" cmpd="sng" algn="ctr">
          <a:noFill/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85344" rIns="113792" bIns="128016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dirty="0" smtClean="0"/>
            <a:t>Second/Third tier subcontracted vendor oversight</a:t>
          </a:r>
          <a:endParaRPr lang="en-US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dirty="0" smtClean="0"/>
            <a:t>Specification Compliance</a:t>
          </a:r>
          <a:endParaRPr lang="en-US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dirty="0" smtClean="0"/>
            <a:t>MOC</a:t>
          </a:r>
          <a:endParaRPr lang="en-US" sz="1600" kern="1200" dirty="0"/>
        </a:p>
      </dsp:txBody>
      <dsp:txXfrm>
        <a:off x="37" y="776214"/>
        <a:ext cx="3631927" cy="1405440"/>
      </dsp:txXfrm>
    </dsp:sp>
    <dsp:sp modelId="{19C5F5F8-97D5-4F0D-AD79-D9D1C13B08E6}">
      <dsp:nvSpPr>
        <dsp:cNvPr id="0" name=""/>
        <dsp:cNvSpPr/>
      </dsp:nvSpPr>
      <dsp:spPr>
        <a:xfrm>
          <a:off x="4140434" y="104345"/>
          <a:ext cx="3631927" cy="755112"/>
        </a:xfrm>
        <a:prstGeom prst="rect">
          <a:avLst/>
        </a:prstGeom>
        <a:gradFill rotWithShape="0">
          <a:gsLst>
            <a:gs pos="36000">
              <a:schemeClr val="accent1">
                <a:lumMod val="75000"/>
              </a:schemeClr>
            </a:gs>
            <a:gs pos="0">
              <a:schemeClr val="accent1">
                <a:lumMod val="60000"/>
                <a:lumOff val="40000"/>
              </a:schemeClr>
            </a:gs>
            <a:gs pos="100000">
              <a:schemeClr val="accent1">
                <a:lumMod val="75000"/>
              </a:schemeClr>
            </a:gs>
          </a:gsLst>
          <a:lin ang="5400000" scaled="0"/>
        </a:gra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2240" tIns="81280" rIns="142240" bIns="8128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Operational Procedures</a:t>
          </a:r>
          <a:endParaRPr lang="en-US" sz="2000" kern="1200" dirty="0"/>
        </a:p>
      </dsp:txBody>
      <dsp:txXfrm>
        <a:off x="4140434" y="104345"/>
        <a:ext cx="3631927" cy="755112"/>
      </dsp:txXfrm>
    </dsp:sp>
    <dsp:sp modelId="{D17A057E-1829-4A82-81E8-4C2A0A8926C7}">
      <dsp:nvSpPr>
        <dsp:cNvPr id="0" name=""/>
        <dsp:cNvSpPr/>
      </dsp:nvSpPr>
      <dsp:spPr>
        <a:xfrm>
          <a:off x="4140434" y="776214"/>
          <a:ext cx="3631927" cy="1405440"/>
        </a:xfrm>
        <a:prstGeom prst="rect">
          <a:avLst/>
        </a:prstGeom>
        <a:solidFill>
          <a:schemeClr val="accent1">
            <a:lumMod val="20000"/>
            <a:lumOff val="80000"/>
            <a:alpha val="90000"/>
          </a:schemeClr>
        </a:solidFill>
        <a:ln w="9525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85344" rIns="113792" bIns="128016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dirty="0" smtClean="0"/>
            <a:t>Assembly</a:t>
          </a:r>
          <a:endParaRPr lang="en-US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dirty="0" smtClean="0"/>
            <a:t>Installation</a:t>
          </a:r>
          <a:endParaRPr lang="en-US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dirty="0" smtClean="0"/>
            <a:t>Torque</a:t>
          </a:r>
          <a:endParaRPr lang="en-US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dirty="0" smtClean="0"/>
            <a:t>Cathodic Protection</a:t>
          </a:r>
          <a:endParaRPr lang="en-US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dirty="0" smtClean="0"/>
            <a:t>In-service Inspection</a:t>
          </a:r>
          <a:endParaRPr lang="en-US" sz="1600" kern="1200" dirty="0"/>
        </a:p>
      </dsp:txBody>
      <dsp:txXfrm>
        <a:off x="4140434" y="776214"/>
        <a:ext cx="3631927" cy="140544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0C7F3E6-07E4-48AE-BC9E-0D9902365230}" type="datetimeFigureOut">
              <a:rPr lang="en-US" smtClean="0"/>
              <a:pPr/>
              <a:t>8/18/2016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6839B9B-F4ED-4643-97B7-7B682566688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40018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839B9B-F4ED-4643-97B7-7B6825666885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972293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839B9B-F4ED-4643-97B7-7B6825666885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972293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839B9B-F4ED-4643-97B7-7B6825666885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972293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839B9B-F4ED-4643-97B7-7B6825666885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972293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839B9B-F4ED-4643-97B7-7B6825666885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972293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839B9B-F4ED-4643-97B7-7B6825666885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972293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839B9B-F4ED-4643-97B7-7B6825666885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972293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839B9B-F4ED-4643-97B7-7B6825666885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972293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839B9B-F4ED-4643-97B7-7B6825666885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972293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839B9B-F4ED-4643-97B7-7B6825666885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972293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839B9B-F4ED-4643-97B7-7B6825666885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972293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839B9B-F4ED-4643-97B7-7B6825666885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972293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839B9B-F4ED-4643-97B7-7B6825666885}" type="slidenum">
              <a:rPr lang="en-US" smtClean="0"/>
              <a:pPr/>
              <a:t>22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839B9B-F4ED-4643-97B7-7B6825666885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972293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839B9B-F4ED-4643-97B7-7B6825666885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972293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839B9B-F4ED-4643-97B7-7B6825666885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972293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839B9B-F4ED-4643-97B7-7B6825666885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972293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839B9B-F4ED-4643-97B7-7B6825666885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972293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839B9B-F4ED-4643-97B7-7B6825666885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972293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839B9B-F4ED-4643-97B7-7B6825666885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97229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jpe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143000" y="2057401"/>
            <a:ext cx="7772400" cy="1295400"/>
          </a:xfrm>
        </p:spPr>
        <p:txBody>
          <a:bodyPr>
            <a:normAutofit/>
          </a:bodyPr>
          <a:lstStyle>
            <a:lvl1pPr>
              <a:defRPr sz="3600" baseline="0">
                <a:latin typeface="SwitzerlandBlack" pitchFamily="34" charset="0"/>
              </a:defRPr>
            </a:lvl1pPr>
          </a:lstStyle>
          <a:p>
            <a:r>
              <a:rPr lang="en-US" dirty="0" smtClean="0"/>
              <a:t>[ Click to edit title text ]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2971800" y="3352800"/>
            <a:ext cx="5943600" cy="1752600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tx2">
                    <a:lumMod val="75000"/>
                  </a:schemeClr>
                </a:solidFill>
                <a:latin typeface="SwitzerlandBlack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[Name of Presenter]</a:t>
            </a:r>
          </a:p>
          <a:p>
            <a:r>
              <a:rPr lang="en-US" dirty="0" smtClean="0"/>
              <a:t>[Date]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5029200" y="5181600"/>
            <a:ext cx="3886200" cy="1219200"/>
          </a:xfrm>
        </p:spPr>
        <p:txBody>
          <a:bodyPr>
            <a:noAutofit/>
          </a:bodyPr>
          <a:lstStyle>
            <a:lvl1pPr marL="0" indent="0" algn="r">
              <a:lnSpc>
                <a:spcPts val="1800"/>
              </a:lnSpc>
              <a:buFontTx/>
              <a:buNone/>
              <a:defRPr sz="1800">
                <a:solidFill>
                  <a:schemeClr val="tx2">
                    <a:lumMod val="75000"/>
                  </a:schemeClr>
                </a:solidFill>
              </a:defRPr>
            </a:lvl1pPr>
            <a:lvl2pPr marL="457200" indent="0" algn="r">
              <a:lnSpc>
                <a:spcPts val="1400"/>
              </a:lnSpc>
              <a:buFontTx/>
              <a:buNone/>
              <a:defRPr sz="1600"/>
            </a:lvl2pPr>
            <a:lvl3pPr marL="914400" indent="0" algn="r">
              <a:lnSpc>
                <a:spcPts val="1400"/>
              </a:lnSpc>
              <a:buFontTx/>
              <a:buNone/>
              <a:defRPr sz="1600"/>
            </a:lvl3pPr>
            <a:lvl4pPr marL="1371600" indent="0" algn="r">
              <a:lnSpc>
                <a:spcPts val="1400"/>
              </a:lnSpc>
              <a:buFontTx/>
              <a:buNone/>
              <a:defRPr sz="1600"/>
            </a:lvl4pPr>
            <a:lvl5pPr marL="1828800" indent="0" algn="r">
              <a:lnSpc>
                <a:spcPts val="1400"/>
              </a:lnSpc>
              <a:buFontTx/>
              <a:buNone/>
              <a:defRPr sz="1600"/>
            </a:lvl5pPr>
          </a:lstStyle>
          <a:p>
            <a:pPr lvl="0"/>
            <a:r>
              <a:rPr lang="en-US" dirty="0" smtClean="0"/>
              <a:t>“To promote safety, protect the environment and conserve resources offshore through vigorous regulatory oversight and enforcement.”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ission State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Vertical Bar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625597" cy="6858000"/>
          </a:xfrm>
          <a:prstGeom prst="rect">
            <a:avLst/>
          </a:prstGeom>
        </p:spPr>
      </p:pic>
      <p:sp>
        <p:nvSpPr>
          <p:cNvPr id="3" name="Text Placeholder 7"/>
          <p:cNvSpPr>
            <a:spLocks noGrp="1"/>
          </p:cNvSpPr>
          <p:nvPr>
            <p:ph type="body" sz="quarter" idx="11" hasCustomPrompt="1"/>
          </p:nvPr>
        </p:nvSpPr>
        <p:spPr>
          <a:xfrm>
            <a:off x="2057400" y="2362200"/>
            <a:ext cx="5638800" cy="2057400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240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witzerlandBlack" panose="020B7200000000000000" pitchFamily="34" charset="0"/>
              </a:defRPr>
            </a:lvl1pPr>
          </a:lstStyle>
          <a:p>
            <a:pPr lvl="0"/>
            <a:r>
              <a:rPr lang="en-US" dirty="0" smtClean="0"/>
              <a:t>“To promote safety, protect the  environment and conserve resources offshore through vigorous regulatory oversight and enforcement.”</a:t>
            </a:r>
          </a:p>
        </p:txBody>
      </p:sp>
      <p:sp>
        <p:nvSpPr>
          <p:cNvPr id="7" name="Title 3"/>
          <p:cNvSpPr>
            <a:spLocks noGrp="1"/>
          </p:cNvSpPr>
          <p:nvPr>
            <p:ph type="title" hasCustomPrompt="1"/>
          </p:nvPr>
        </p:nvSpPr>
        <p:spPr>
          <a:xfrm>
            <a:off x="914400" y="1600200"/>
            <a:ext cx="8077200" cy="533400"/>
          </a:xfrm>
        </p:spPr>
        <p:txBody>
          <a:bodyPr>
            <a:noAutofit/>
          </a:bodyPr>
          <a:lstStyle>
            <a:lvl1pPr algn="l">
              <a:defRPr sz="3200"/>
            </a:lvl1pPr>
          </a:lstStyle>
          <a:p>
            <a:r>
              <a:rPr lang="en-US" dirty="0" smtClean="0"/>
              <a:t>BSEE Mission Statement</a:t>
            </a:r>
            <a:endParaRPr lang="en-US" dirty="0"/>
          </a:p>
        </p:txBody>
      </p:sp>
      <p:sp>
        <p:nvSpPr>
          <p:cNvPr id="8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0" y="5867400"/>
            <a:ext cx="609600" cy="609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000" b="1">
                <a:solidFill>
                  <a:schemeClr val="accent1">
                    <a:lumMod val="40000"/>
                    <a:lumOff val="60000"/>
                  </a:schemeClr>
                </a:solidFill>
                <a:latin typeface="+mj-lt"/>
              </a:defRPr>
            </a:lvl1pPr>
          </a:lstStyle>
          <a:p>
            <a:r>
              <a:rPr lang="en-US" smtClean="0"/>
              <a:t>&lt;#&gt;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598857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ngle column Bullet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Vertical Bar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625597" cy="6858000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524000"/>
            <a:ext cx="8077200" cy="5029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914400" y="304800"/>
            <a:ext cx="8077200" cy="533400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Text Placeholder 8"/>
          <p:cNvSpPr>
            <a:spLocks noGrp="1"/>
          </p:cNvSpPr>
          <p:nvPr>
            <p:ph type="body" sz="quarter" idx="12" hasCustomPrompt="1"/>
          </p:nvPr>
        </p:nvSpPr>
        <p:spPr>
          <a:xfrm>
            <a:off x="990600" y="914400"/>
            <a:ext cx="8001000" cy="457200"/>
          </a:xfrm>
        </p:spPr>
        <p:txBody>
          <a:bodyPr anchor="ctr"/>
          <a:lstStyle>
            <a:lvl1pPr marL="0" indent="0">
              <a:buFontTx/>
              <a:buNone/>
              <a:defRPr sz="3200" baseline="0"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Click to edit subtitle</a:t>
            </a:r>
            <a:endParaRPr lang="en-US" dirty="0"/>
          </a:p>
        </p:txBody>
      </p:sp>
      <p:sp>
        <p:nvSpPr>
          <p:cNvPr id="9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0" y="5867400"/>
            <a:ext cx="609600" cy="609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000" b="1">
                <a:solidFill>
                  <a:schemeClr val="accent1">
                    <a:lumMod val="40000"/>
                    <a:lumOff val="60000"/>
                  </a:schemeClr>
                </a:solidFill>
                <a:latin typeface="+mj-lt"/>
              </a:defRPr>
            </a:lvl1pPr>
          </a:lstStyle>
          <a:p>
            <a:r>
              <a:rPr lang="en-US" smtClean="0"/>
              <a:t>&lt;#&gt;</a:t>
            </a: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Bo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Vertical Bar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625597" cy="6858000"/>
          </a:xfrm>
          <a:prstGeom prst="rect">
            <a:avLst/>
          </a:prstGeo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914400" y="304800"/>
            <a:ext cx="8077200" cy="533400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Text Placeholder 8"/>
          <p:cNvSpPr>
            <a:spLocks noGrp="1"/>
          </p:cNvSpPr>
          <p:nvPr>
            <p:ph type="body" sz="quarter" idx="12" hasCustomPrompt="1"/>
          </p:nvPr>
        </p:nvSpPr>
        <p:spPr>
          <a:xfrm>
            <a:off x="990600" y="914400"/>
            <a:ext cx="8001000" cy="4572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3200" baseline="0"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Click to edit subtitle</a:t>
            </a:r>
            <a:endParaRPr lang="en-US" dirty="0"/>
          </a:p>
        </p:txBody>
      </p:sp>
      <p:sp>
        <p:nvSpPr>
          <p:cNvPr id="12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0" y="5867400"/>
            <a:ext cx="609600" cy="609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000" b="1">
                <a:solidFill>
                  <a:schemeClr val="accent1">
                    <a:lumMod val="40000"/>
                    <a:lumOff val="60000"/>
                  </a:schemeClr>
                </a:solidFill>
                <a:latin typeface="+mj-lt"/>
              </a:defRPr>
            </a:lvl1pPr>
          </a:lstStyle>
          <a:p>
            <a:r>
              <a:rPr lang="en-US" smtClean="0"/>
              <a:t>&lt;#&gt;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44736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 and Caption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Vertical Bar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625597" cy="6858000"/>
          </a:xfrm>
          <a:prstGeom prst="rect">
            <a:avLst/>
          </a:prstGeom>
        </p:spPr>
      </p:pic>
      <p:sp>
        <p:nvSpPr>
          <p:cNvPr id="5" name="Picture Placeholder 4"/>
          <p:cNvSpPr>
            <a:spLocks noGrp="1"/>
          </p:cNvSpPr>
          <p:nvPr>
            <p:ph type="pic" sz="quarter" idx="10" hasCustomPrompt="1"/>
          </p:nvPr>
        </p:nvSpPr>
        <p:spPr>
          <a:xfrm>
            <a:off x="990600" y="304800"/>
            <a:ext cx="8001000" cy="5029200"/>
          </a:xfrm>
        </p:spPr>
        <p:txBody>
          <a:bodyPr anchor="ctr"/>
          <a:lstStyle>
            <a:lvl1pPr marL="0" indent="0" algn="ctr">
              <a:buFontTx/>
              <a:buNone/>
              <a:defRPr baseline="0"/>
            </a:lvl1pPr>
          </a:lstStyle>
          <a:p>
            <a:r>
              <a:rPr lang="en-US" dirty="0" smtClean="0"/>
              <a:t>[ Insert Photo Here]</a:t>
            </a:r>
            <a:endParaRPr lang="en-US" dirty="0"/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5105400" y="5410200"/>
            <a:ext cx="3886200" cy="1219200"/>
          </a:xfrm>
        </p:spPr>
        <p:txBody>
          <a:bodyPr>
            <a:noAutofit/>
          </a:bodyPr>
          <a:lstStyle>
            <a:lvl1pPr marL="0" indent="0" algn="r">
              <a:lnSpc>
                <a:spcPts val="1800"/>
              </a:lnSpc>
              <a:buFontTx/>
              <a:buNone/>
              <a:defRPr sz="1800" baseline="0">
                <a:solidFill>
                  <a:schemeClr val="tx2">
                    <a:lumMod val="75000"/>
                  </a:schemeClr>
                </a:solidFill>
              </a:defRPr>
            </a:lvl1pPr>
            <a:lvl2pPr marL="457200" indent="0" algn="r">
              <a:lnSpc>
                <a:spcPts val="1400"/>
              </a:lnSpc>
              <a:buFontTx/>
              <a:buNone/>
              <a:defRPr sz="1600"/>
            </a:lvl2pPr>
            <a:lvl3pPr marL="914400" indent="0" algn="r">
              <a:lnSpc>
                <a:spcPts val="1400"/>
              </a:lnSpc>
              <a:buFontTx/>
              <a:buNone/>
              <a:defRPr sz="1600"/>
            </a:lvl3pPr>
            <a:lvl4pPr marL="1371600" indent="0" algn="r">
              <a:lnSpc>
                <a:spcPts val="1400"/>
              </a:lnSpc>
              <a:buFontTx/>
              <a:buNone/>
              <a:defRPr sz="1600"/>
            </a:lvl4pPr>
            <a:lvl5pPr marL="1828800" indent="0" algn="r">
              <a:lnSpc>
                <a:spcPts val="1400"/>
              </a:lnSpc>
              <a:buFontTx/>
              <a:buNone/>
              <a:defRPr sz="1600"/>
            </a:lvl5pPr>
          </a:lstStyle>
          <a:p>
            <a:pPr lvl="0"/>
            <a:r>
              <a:rPr lang="en-US" dirty="0" smtClean="0"/>
              <a:t>[Insert Photo Text Here]</a:t>
            </a:r>
          </a:p>
          <a:p>
            <a:pPr lvl="0"/>
            <a:r>
              <a:rPr lang="en-US" dirty="0" smtClean="0"/>
              <a:t>[Line Two]</a:t>
            </a:r>
          </a:p>
          <a:p>
            <a:pPr lvl="0"/>
            <a:r>
              <a:rPr lang="en-US" dirty="0" smtClean="0"/>
              <a:t>[Line Three]</a:t>
            </a:r>
          </a:p>
          <a:p>
            <a:pPr lvl="0"/>
            <a:r>
              <a:rPr lang="en-US" dirty="0" smtClean="0"/>
              <a:t>[Line Four]</a:t>
            </a:r>
          </a:p>
        </p:txBody>
      </p:sp>
      <p:sp>
        <p:nvSpPr>
          <p:cNvPr id="10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0" y="5867400"/>
            <a:ext cx="609600" cy="609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000" b="1">
                <a:solidFill>
                  <a:schemeClr val="accent1">
                    <a:lumMod val="40000"/>
                    <a:lumOff val="60000"/>
                  </a:schemeClr>
                </a:solidFill>
                <a:latin typeface="+mj-lt"/>
              </a:defRPr>
            </a:lvl1pPr>
          </a:lstStyle>
          <a:p>
            <a:r>
              <a:rPr lang="en-US" smtClean="0"/>
              <a:t>&lt;#&gt;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06628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Vertical Bar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625597" cy="6858000"/>
          </a:xfrm>
          <a:prstGeom prst="rect">
            <a:avLst/>
          </a:prstGeom>
        </p:spPr>
      </p:pic>
      <p:sp>
        <p:nvSpPr>
          <p:cNvPr id="5" name="Picture Placeholder 4"/>
          <p:cNvSpPr>
            <a:spLocks noGrp="1"/>
          </p:cNvSpPr>
          <p:nvPr>
            <p:ph type="pic" sz="quarter" idx="10" hasCustomPrompt="1"/>
          </p:nvPr>
        </p:nvSpPr>
        <p:spPr>
          <a:xfrm>
            <a:off x="990600" y="838200"/>
            <a:ext cx="8001000" cy="4495800"/>
          </a:xfrm>
        </p:spPr>
        <p:txBody>
          <a:bodyPr anchor="ctr"/>
          <a:lstStyle>
            <a:lvl1pPr marL="0" indent="0" algn="ctr">
              <a:buFontTx/>
              <a:buNone/>
              <a:defRPr baseline="0"/>
            </a:lvl1pPr>
          </a:lstStyle>
          <a:p>
            <a:r>
              <a:rPr lang="en-US" dirty="0" smtClean="0"/>
              <a:t>[ Insert Chart Here]</a:t>
            </a:r>
            <a:endParaRPr lang="en-US" dirty="0"/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914400" y="5410200"/>
            <a:ext cx="8077200" cy="1219200"/>
          </a:xfrm>
        </p:spPr>
        <p:txBody>
          <a:bodyPr>
            <a:noAutofit/>
          </a:bodyPr>
          <a:lstStyle>
            <a:lvl1pPr marL="0" indent="0" algn="l">
              <a:lnSpc>
                <a:spcPts val="1800"/>
              </a:lnSpc>
              <a:buFontTx/>
              <a:buNone/>
              <a:defRPr sz="1800" baseline="0">
                <a:solidFill>
                  <a:schemeClr val="tx2">
                    <a:lumMod val="75000"/>
                  </a:schemeClr>
                </a:solidFill>
              </a:defRPr>
            </a:lvl1pPr>
            <a:lvl2pPr marL="457200" indent="0" algn="r">
              <a:lnSpc>
                <a:spcPts val="1400"/>
              </a:lnSpc>
              <a:buFontTx/>
              <a:buNone/>
              <a:defRPr sz="1600"/>
            </a:lvl2pPr>
            <a:lvl3pPr marL="914400" indent="0" algn="r">
              <a:lnSpc>
                <a:spcPts val="1400"/>
              </a:lnSpc>
              <a:buFontTx/>
              <a:buNone/>
              <a:defRPr sz="1600"/>
            </a:lvl3pPr>
            <a:lvl4pPr marL="1371600" indent="0" algn="r">
              <a:lnSpc>
                <a:spcPts val="1400"/>
              </a:lnSpc>
              <a:buFontTx/>
              <a:buNone/>
              <a:defRPr sz="1600"/>
            </a:lvl4pPr>
            <a:lvl5pPr marL="1828800" indent="0" algn="r">
              <a:lnSpc>
                <a:spcPts val="1400"/>
              </a:lnSpc>
              <a:buFontTx/>
              <a:buNone/>
              <a:defRPr sz="1600"/>
            </a:lvl5pPr>
          </a:lstStyle>
          <a:p>
            <a:pPr lvl="0"/>
            <a:r>
              <a:rPr lang="en-US" dirty="0" smtClean="0"/>
              <a:t>[Insert Chart Text Here]</a:t>
            </a:r>
          </a:p>
          <a:p>
            <a:pPr lvl="0"/>
            <a:r>
              <a:rPr lang="en-US" dirty="0" smtClean="0"/>
              <a:t>[Line Two]</a:t>
            </a:r>
          </a:p>
          <a:p>
            <a:pPr lvl="0"/>
            <a:r>
              <a:rPr lang="en-US" dirty="0" smtClean="0"/>
              <a:t>[Line Three]</a:t>
            </a:r>
          </a:p>
          <a:p>
            <a:pPr lvl="0"/>
            <a:r>
              <a:rPr lang="en-US" dirty="0" smtClean="0"/>
              <a:t>[Line Four]</a:t>
            </a:r>
          </a:p>
        </p:txBody>
      </p:sp>
      <p:sp>
        <p:nvSpPr>
          <p:cNvPr id="6" name="Title 3"/>
          <p:cNvSpPr>
            <a:spLocks noGrp="1"/>
          </p:cNvSpPr>
          <p:nvPr>
            <p:ph type="title"/>
          </p:nvPr>
        </p:nvSpPr>
        <p:spPr>
          <a:xfrm>
            <a:off x="914400" y="152400"/>
            <a:ext cx="8077200" cy="533400"/>
          </a:xfrm>
        </p:spPr>
        <p:txBody>
          <a:bodyPr>
            <a:noAutofit/>
          </a:bodyPr>
          <a:lstStyle>
            <a:lvl1pPr algn="ctr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0" y="5867400"/>
            <a:ext cx="609600" cy="609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000" b="1">
                <a:solidFill>
                  <a:schemeClr val="accent1">
                    <a:lumMod val="40000"/>
                    <a:lumOff val="60000"/>
                  </a:schemeClr>
                </a:solidFill>
                <a:latin typeface="+mj-lt"/>
              </a:defRPr>
            </a:lvl1pPr>
          </a:lstStyle>
          <a:p>
            <a:r>
              <a:rPr lang="en-US" smtClean="0"/>
              <a:t>&lt;#&gt;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60842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umn Bulleted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Vertical Bar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625597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304800"/>
            <a:ext cx="8077200" cy="533400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524000"/>
            <a:ext cx="4038600" cy="5029200"/>
          </a:xfrm>
        </p:spPr>
        <p:txBody>
          <a:bodyPr/>
          <a:lstStyle>
            <a:lvl1pPr>
              <a:defRPr sz="2400"/>
            </a:lvl1pPr>
            <a:lvl2pPr>
              <a:defRPr sz="2400"/>
            </a:lvl2pPr>
            <a:lvl3pPr>
              <a:defRPr sz="2000"/>
            </a:lvl3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Content Placeholder 2"/>
          <p:cNvSpPr>
            <a:spLocks noGrp="1"/>
          </p:cNvSpPr>
          <p:nvPr>
            <p:ph idx="10"/>
          </p:nvPr>
        </p:nvSpPr>
        <p:spPr>
          <a:xfrm>
            <a:off x="5105400" y="1524000"/>
            <a:ext cx="3886200" cy="5029200"/>
          </a:xfrm>
        </p:spPr>
        <p:txBody>
          <a:bodyPr/>
          <a:lstStyle>
            <a:lvl1pPr>
              <a:defRPr sz="2400"/>
            </a:lvl1pPr>
            <a:lvl2pPr>
              <a:defRPr sz="2400"/>
            </a:lvl2pPr>
            <a:lvl3pPr>
              <a:defRPr sz="2000"/>
            </a:lvl3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Text Placeholder 8"/>
          <p:cNvSpPr>
            <a:spLocks noGrp="1"/>
          </p:cNvSpPr>
          <p:nvPr>
            <p:ph type="body" sz="quarter" idx="12" hasCustomPrompt="1"/>
          </p:nvPr>
        </p:nvSpPr>
        <p:spPr>
          <a:xfrm>
            <a:off x="990600" y="914400"/>
            <a:ext cx="8001000" cy="4572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3200" baseline="0"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Click to edit subtitle</a:t>
            </a:r>
            <a:endParaRPr lang="en-US" dirty="0"/>
          </a:p>
        </p:txBody>
      </p:sp>
      <p:sp>
        <p:nvSpPr>
          <p:cNvPr id="10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0" y="5867400"/>
            <a:ext cx="609600" cy="609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000" b="1">
                <a:solidFill>
                  <a:schemeClr val="accent1">
                    <a:lumMod val="40000"/>
                    <a:lumOff val="60000"/>
                  </a:schemeClr>
                </a:solidFill>
                <a:latin typeface="+mj-lt"/>
              </a:defRPr>
            </a:lvl1pPr>
          </a:lstStyle>
          <a:p>
            <a:r>
              <a:rPr lang="en-US" smtClean="0"/>
              <a:t>&lt;#&gt;</a:t>
            </a:r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Vertical Bar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625597" cy="6858000"/>
          </a:xfrm>
          <a:prstGeom prst="rect">
            <a:avLst/>
          </a:prstGeom>
        </p:spPr>
      </p:pic>
      <p:sp>
        <p:nvSpPr>
          <p:cNvPr id="10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572000" y="5029200"/>
            <a:ext cx="3886200" cy="1219200"/>
          </a:xfrm>
        </p:spPr>
        <p:txBody>
          <a:bodyPr>
            <a:noAutofit/>
          </a:bodyPr>
          <a:lstStyle>
            <a:lvl1pPr marL="0" indent="0" algn="r">
              <a:lnSpc>
                <a:spcPts val="1800"/>
              </a:lnSpc>
              <a:buFontTx/>
              <a:buNone/>
              <a:defRPr sz="1800">
                <a:solidFill>
                  <a:schemeClr val="tx2">
                    <a:lumMod val="75000"/>
                  </a:schemeClr>
                </a:solidFill>
              </a:defRPr>
            </a:lvl1pPr>
            <a:lvl2pPr marL="457200" indent="0" algn="r">
              <a:lnSpc>
                <a:spcPts val="1400"/>
              </a:lnSpc>
              <a:buFontTx/>
              <a:buNone/>
              <a:defRPr sz="1600"/>
            </a:lvl2pPr>
            <a:lvl3pPr marL="914400" indent="0" algn="r">
              <a:lnSpc>
                <a:spcPts val="1400"/>
              </a:lnSpc>
              <a:buFontTx/>
              <a:buNone/>
              <a:defRPr sz="1600"/>
            </a:lvl3pPr>
            <a:lvl4pPr marL="1371600" indent="0" algn="r">
              <a:lnSpc>
                <a:spcPts val="1400"/>
              </a:lnSpc>
              <a:buFontTx/>
              <a:buNone/>
              <a:defRPr sz="1600"/>
            </a:lvl4pPr>
            <a:lvl5pPr marL="1828800" indent="0" algn="r">
              <a:lnSpc>
                <a:spcPts val="1400"/>
              </a:lnSpc>
              <a:buFontTx/>
              <a:buNone/>
              <a:defRPr sz="1600"/>
            </a:lvl5pPr>
          </a:lstStyle>
          <a:p>
            <a:pPr lvl="0"/>
            <a:r>
              <a:rPr lang="en-US" dirty="0" smtClean="0"/>
              <a:t>“To promote safety, protect the environment and conserve resources offshore through vigorous regulatory oversight and enforcement.”</a:t>
            </a:r>
          </a:p>
        </p:txBody>
      </p:sp>
      <p:sp>
        <p:nvSpPr>
          <p:cNvPr id="11" name="Text Placeholder 7"/>
          <p:cNvSpPr>
            <a:spLocks noGrp="1"/>
          </p:cNvSpPr>
          <p:nvPr>
            <p:ph type="body" sz="quarter" idx="11" hasCustomPrompt="1"/>
          </p:nvPr>
        </p:nvSpPr>
        <p:spPr>
          <a:xfrm>
            <a:off x="1905000" y="1371600"/>
            <a:ext cx="5638800" cy="457200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240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witzerlandBlack" panose="020B7200000000000000" pitchFamily="34" charset="0"/>
              </a:defRPr>
            </a:lvl1pPr>
          </a:lstStyle>
          <a:p>
            <a:pPr lvl="0"/>
            <a:r>
              <a:rPr lang="en-US" dirty="0" smtClean="0"/>
              <a:t>BSEE Website:  www.bsee.gov</a:t>
            </a:r>
            <a:endParaRPr lang="en-US" dirty="0"/>
          </a:p>
        </p:txBody>
      </p:sp>
      <p:sp>
        <p:nvSpPr>
          <p:cNvPr id="12" name="Text Placeholder 7"/>
          <p:cNvSpPr>
            <a:spLocks noGrp="1"/>
          </p:cNvSpPr>
          <p:nvPr>
            <p:ph type="body" sz="quarter" idx="12" hasCustomPrompt="1"/>
          </p:nvPr>
        </p:nvSpPr>
        <p:spPr>
          <a:xfrm>
            <a:off x="3200400" y="2286000"/>
            <a:ext cx="5334000" cy="2819400"/>
          </a:xfrm>
        </p:spPr>
        <p:txBody>
          <a:bodyPr>
            <a:noAutofit/>
          </a:bodyPr>
          <a:lstStyle>
            <a:lvl1pPr marL="0" indent="0">
              <a:lnSpc>
                <a:spcPts val="2400"/>
              </a:lnSpc>
              <a:spcBef>
                <a:spcPts val="0"/>
              </a:spcBef>
              <a:buFontTx/>
              <a:buNone/>
              <a:defRPr sz="240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witzerlandBlack" panose="020B7200000000000000" pitchFamily="34" charset="0"/>
              </a:defRPr>
            </a:lvl1pPr>
          </a:lstStyle>
          <a:p>
            <a:pPr lvl="0"/>
            <a:r>
              <a:rPr lang="en-US" dirty="0" smtClean="0"/>
              <a:t>@</a:t>
            </a:r>
            <a:r>
              <a:rPr lang="en-US" dirty="0" err="1" smtClean="0"/>
              <a:t>BSEEgov</a:t>
            </a:r>
            <a:endParaRPr lang="en-US" dirty="0" smtClean="0"/>
          </a:p>
          <a:p>
            <a:pPr lvl="0"/>
            <a:r>
              <a:rPr lang="en-US" dirty="0" smtClean="0"/>
              <a:t>		               </a:t>
            </a:r>
          </a:p>
          <a:p>
            <a:pPr lvl="0"/>
            <a:r>
              <a:rPr lang="en-US" dirty="0" err="1" smtClean="0"/>
              <a:t>BSEEgov</a:t>
            </a:r>
            <a:endParaRPr lang="en-US" dirty="0" smtClean="0"/>
          </a:p>
          <a:p>
            <a:pPr lvl="0"/>
            <a:r>
              <a:rPr lang="en-US" dirty="0" smtClean="0"/>
              <a:t>		              </a:t>
            </a:r>
          </a:p>
          <a:p>
            <a:pPr lvl="0"/>
            <a:r>
              <a:rPr lang="en-US" dirty="0" smtClean="0"/>
              <a:t>Bureau of Safety and 	</a:t>
            </a:r>
          </a:p>
          <a:p>
            <a:pPr lvl="0"/>
            <a:r>
              <a:rPr lang="en-US" dirty="0" smtClean="0"/>
              <a:t>Environmental Enforcement</a:t>
            </a:r>
          </a:p>
          <a:p>
            <a:pPr lvl="0"/>
            <a:endParaRPr lang="en-US" dirty="0" smtClean="0"/>
          </a:p>
          <a:p>
            <a:pPr lvl="0"/>
            <a:r>
              <a:rPr lang="en-US" dirty="0" err="1" smtClean="0"/>
              <a:t>Flickr</a:t>
            </a:r>
            <a:endParaRPr lang="en-US" dirty="0" smtClean="0"/>
          </a:p>
          <a:p>
            <a:pPr lvl="0"/>
            <a:endParaRPr lang="en-US" dirty="0" smtClean="0"/>
          </a:p>
          <a:p>
            <a:pPr lvl="0"/>
            <a:endParaRPr lang="en-US" dirty="0" smtClean="0"/>
          </a:p>
          <a:p>
            <a:pPr lvl="0"/>
            <a:endParaRPr lang="en-US" dirty="0" smtClean="0"/>
          </a:p>
          <a:p>
            <a:pPr lvl="0"/>
            <a:endParaRPr lang="en-US" dirty="0" smtClean="0"/>
          </a:p>
        </p:txBody>
      </p:sp>
      <p:pic>
        <p:nvPicPr>
          <p:cNvPr id="13" name="Picture 3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3486" y="2286000"/>
            <a:ext cx="471190" cy="18045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Picture 13" descr="flickr-logo.jpg"/>
          <p:cNvPicPr>
            <a:picLocks noChangeAspect="1"/>
          </p:cNvPicPr>
          <p:nvPr userDrawn="1"/>
        </p:nvPicPr>
        <p:blipFill>
          <a:blip r:embed="rId4" cstate="print"/>
          <a:stretch>
            <a:fillRect/>
          </a:stretch>
        </p:blipFill>
        <p:spPr>
          <a:xfrm>
            <a:off x="2522560" y="4343400"/>
            <a:ext cx="586257" cy="491699"/>
          </a:xfrm>
          <a:prstGeom prst="rect">
            <a:avLst/>
          </a:prstGeom>
        </p:spPr>
      </p:pic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186099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5029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1" r:id="rId2"/>
    <p:sldLayoutId id="2147483650" r:id="rId3"/>
    <p:sldLayoutId id="2147483659" r:id="rId4"/>
    <p:sldLayoutId id="2147483658" r:id="rId5"/>
    <p:sldLayoutId id="2147483660" r:id="rId6"/>
    <p:sldLayoutId id="2147483656" r:id="rId7"/>
    <p:sldLayoutId id="2147483657" r:id="rId8"/>
  </p:sldLayoutIdLst>
  <p:timing>
    <p:tnLst>
      <p:par>
        <p:cTn id="1" dur="indefinite" restart="never" nodeType="tmRoot"/>
      </p:par>
    </p:tnLst>
  </p:timing>
  <p:hf hdr="0"/>
  <p:txStyles>
    <p:titleStyle>
      <a:lvl1pPr algn="l" defTabSz="914400" rtl="0" eaLnBrk="1" latinLnBrk="0" hangingPunct="1">
        <a:spcBef>
          <a:spcPct val="0"/>
        </a:spcBef>
        <a:buNone/>
        <a:defRPr sz="36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SwitzerlandBlack" pitchFamily="34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Tx/>
        <a:buBlip>
          <a:blip r:embed="rId10"/>
        </a:buBlip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Tx/>
        <a:buBlip>
          <a:blip r:embed="rId10"/>
        </a:buBlip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Tx/>
        <a:buBlip>
          <a:blip r:embed="rId10"/>
        </a:buBlip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Tx/>
        <a:buBlip>
          <a:blip r:embed="rId10"/>
        </a:buBlip>
        <a:defRPr lang="en-US" sz="2000" kern="1200" dirty="0" smtClean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Tx/>
        <a:buBlip>
          <a:blip r:embed="rId10"/>
        </a:buBlip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bsee.gov/" TargetMode="Externa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Relationship Id="rId6" Type="http://schemas.openxmlformats.org/officeDocument/2006/relationships/hyperlink" Target="mailto:candi.hudson@bsee.gov" TargetMode="External"/><Relationship Id="rId5" Type="http://schemas.openxmlformats.org/officeDocument/2006/relationships/hyperlink" Target="mailto:joseph.levine@bsee.gov" TargetMode="External"/><Relationship Id="rId4" Type="http://schemas.openxmlformats.org/officeDocument/2006/relationships/hyperlink" Target="https://www.bsee.gov/whatwedo/regulatory-safety-programs/systems-reliability-section/goals-process" TargetMode="Externa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bsee.gov/sites/bsee.gov/files/reports/drilling/bolt-report-final-8-4-14.pdf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9.jpeg"/><Relationship Id="rId4" Type="http://schemas.openxmlformats.org/officeDocument/2006/relationships/hyperlink" Target="https://www.bsee.gov/sites/bsee.gov/files/memos/public-engagement/qc-fit-bp-bolts-report-final.pdf" TargetMode="Externa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2.xml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12" Type="http://schemas.microsoft.com/office/2007/relationships/diagramDrawing" Target="../diagrams/drawing2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1.xml"/><Relationship Id="rId11" Type="http://schemas.openxmlformats.org/officeDocument/2006/relationships/diagramColors" Target="../diagrams/colors2.xml"/><Relationship Id="rId5" Type="http://schemas.openxmlformats.org/officeDocument/2006/relationships/diagramQuickStyle" Target="../diagrams/quickStyle1.xml"/><Relationship Id="rId10" Type="http://schemas.openxmlformats.org/officeDocument/2006/relationships/diagramQuickStyle" Target="../diagrams/quickStyle2.xml"/><Relationship Id="rId4" Type="http://schemas.openxmlformats.org/officeDocument/2006/relationships/diagramLayout" Target="../diagrams/layout1.xml"/><Relationship Id="rId9" Type="http://schemas.openxmlformats.org/officeDocument/2006/relationships/diagramLayout" Target="../diagrams/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2057401"/>
            <a:ext cx="7772400" cy="761999"/>
          </a:xfrm>
        </p:spPr>
        <p:txBody>
          <a:bodyPr anchor="t">
            <a:normAutofit fontScale="90000"/>
          </a:bodyPr>
          <a:lstStyle/>
          <a:p>
            <a:pPr algn="ctr"/>
            <a:r>
              <a:rPr lang="en-US" dirty="0" smtClean="0"/>
              <a:t>Framing the Issue – Connector Reliability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971800" y="3429000"/>
            <a:ext cx="5943600" cy="1752600"/>
          </a:xfrm>
        </p:spPr>
        <p:txBody>
          <a:bodyPr/>
          <a:lstStyle/>
          <a:p>
            <a:pPr>
              <a:tabLst>
                <a:tab pos="2232025" algn="l"/>
              </a:tabLst>
            </a:pPr>
            <a:r>
              <a:rPr lang="en-US" dirty="0" smtClean="0"/>
              <a:t>Joseph Levine, ETB Chief</a:t>
            </a:r>
          </a:p>
          <a:p>
            <a:pPr>
              <a:tabLst>
                <a:tab pos="2232025" algn="l"/>
              </a:tabLst>
            </a:pPr>
            <a:r>
              <a:rPr lang="en-US" dirty="0" smtClean="0"/>
              <a:t>Dr. Candi Hudson, SRS Chief</a:t>
            </a:r>
          </a:p>
          <a:p>
            <a:pPr>
              <a:tabLst>
                <a:tab pos="2232025" algn="l"/>
              </a:tabLst>
            </a:pPr>
            <a:r>
              <a:rPr lang="en-US" dirty="0" smtClean="0"/>
              <a:t>August 29, 2016</a:t>
            </a:r>
          </a:p>
          <a:p>
            <a:pPr>
              <a:tabLst>
                <a:tab pos="2232025" algn="l"/>
              </a:tabLst>
            </a:pPr>
            <a:r>
              <a:rPr lang="en-US" dirty="0" smtClean="0"/>
              <a:t>Washington DC</a:t>
            </a:r>
            <a:endParaRPr lang="en-US" dirty="0"/>
          </a:p>
          <a:p>
            <a:endParaRPr lang="en-US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lvl="0"/>
            <a:r>
              <a:rPr lang="en-US" dirty="0" smtClean="0"/>
              <a:t>“To promote safety, protect the environment and conserve resources offshore through vigorous regulatory oversight and enforcement.”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4241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914400" y="1447800"/>
            <a:ext cx="8077200" cy="5029200"/>
          </a:xfrm>
        </p:spPr>
        <p:txBody>
          <a:bodyPr>
            <a:normAutofit/>
          </a:bodyPr>
          <a:lstStyle/>
          <a:p>
            <a:pPr marL="511175" indent="-511175"/>
            <a:r>
              <a:rPr lang="en-US" sz="2400" dirty="0" smtClean="0"/>
              <a:t>December </a:t>
            </a:r>
            <a:r>
              <a:rPr lang="en-US" sz="2400" dirty="0"/>
              <a:t>18, 2012, a lower marine riser package (LMRP) separated from the blowout preventer (BOP</a:t>
            </a:r>
            <a:r>
              <a:rPr lang="en-US" sz="2400" dirty="0" smtClean="0"/>
              <a:t>)</a:t>
            </a:r>
            <a:endParaRPr lang="en-US" sz="2400" dirty="0"/>
          </a:p>
          <a:p>
            <a:pPr marL="514350" indent="-457200"/>
            <a:endParaRPr lang="en-US" sz="900" dirty="0" smtClean="0"/>
          </a:p>
          <a:p>
            <a:pPr marL="514350" indent="-457200"/>
            <a:r>
              <a:rPr lang="en-US" sz="2400" dirty="0" smtClean="0"/>
              <a:t>Release </a:t>
            </a:r>
            <a:r>
              <a:rPr lang="en-US" sz="2400" dirty="0"/>
              <a:t>of approximately 432 barrels of synthetic drilling fluids</a:t>
            </a:r>
          </a:p>
          <a:p>
            <a:pPr marL="514350" indent="-457200"/>
            <a:endParaRPr lang="en-US" sz="800" dirty="0" smtClean="0"/>
          </a:p>
          <a:p>
            <a:pPr marL="514350" indent="-457200"/>
            <a:r>
              <a:rPr lang="en-US" sz="2400" dirty="0"/>
              <a:t>Approximately 11,000 connectors affected globally</a:t>
            </a:r>
          </a:p>
          <a:p>
            <a:pPr marL="514350" indent="-457200"/>
            <a:endParaRPr lang="en-US" sz="800" dirty="0" smtClean="0"/>
          </a:p>
          <a:p>
            <a:pPr marL="514350" indent="-457200"/>
            <a:r>
              <a:rPr lang="en-US" sz="2400" dirty="0" smtClean="0"/>
              <a:t>Thirty-six </a:t>
            </a:r>
            <a:r>
              <a:rPr lang="en-US" sz="2400" dirty="0"/>
              <a:t>connector bolt </a:t>
            </a:r>
            <a:r>
              <a:rPr lang="en-US" sz="2400" dirty="0" smtClean="0"/>
              <a:t>failures were discovered on the H4 connector</a:t>
            </a:r>
            <a:endParaRPr lang="en-US" sz="2400" dirty="0"/>
          </a:p>
          <a:p>
            <a:pPr marL="57150" indent="0">
              <a:buNone/>
            </a:pPr>
            <a:endParaRPr lang="en-US" sz="900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 anchor="t">
            <a:normAutofit fontScale="90000"/>
          </a:bodyPr>
          <a:lstStyle/>
          <a:p>
            <a:r>
              <a:rPr lang="en-US" dirty="0" smtClean="0"/>
              <a:t>Framing the Issue – Connector Reliability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2"/>
          </p:nvPr>
        </p:nvSpPr>
        <p:spPr/>
        <p:txBody>
          <a:bodyPr anchor="t">
            <a:normAutofit fontScale="85000" lnSpcReduction="20000"/>
          </a:bodyPr>
          <a:lstStyle/>
          <a:p>
            <a:r>
              <a:rPr lang="en-US" dirty="0"/>
              <a:t>QC-FIT H4 Connector </a:t>
            </a:r>
            <a:r>
              <a:rPr lang="en-US" dirty="0" smtClean="0"/>
              <a:t>Evaluation – Bolt Failures</a:t>
            </a:r>
            <a:endParaRPr lang="en-US" dirty="0"/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0" y="5867400"/>
            <a:ext cx="609600" cy="609600"/>
          </a:xfrm>
        </p:spPr>
        <p:txBody>
          <a:bodyPr/>
          <a:lstStyle/>
          <a:p>
            <a:fld id="{CF2D1B33-6E72-4423-B13F-12DE9F4F2035}" type="slidenum">
              <a:rPr lang="en-US" smtClean="0"/>
              <a:pPr/>
              <a:t>10</a:t>
            </a:fld>
            <a:endParaRPr lang="en-US" dirty="0"/>
          </a:p>
        </p:txBody>
      </p:sp>
      <p:pic>
        <p:nvPicPr>
          <p:cNvPr id="6146" name="Picture 2" descr="C:\Users\kozakm\Desktop\bolt forum pics\Copy of Copy of 100_1206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5215854"/>
            <a:ext cx="2895600" cy="83938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4511382"/>
            <a:ext cx="2819400" cy="224832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687705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838200" y="1447800"/>
            <a:ext cx="8077200" cy="5181600"/>
          </a:xfrm>
        </p:spPr>
        <p:txBody>
          <a:bodyPr>
            <a:normAutofit fontScale="85000" lnSpcReduction="10000"/>
          </a:bodyPr>
          <a:lstStyle/>
          <a:p>
            <a:pPr marL="511175" indent="-446088">
              <a:tabLst>
                <a:tab pos="852488" algn="l"/>
              </a:tabLst>
            </a:pPr>
            <a:r>
              <a:rPr lang="en-US" dirty="0" smtClean="0"/>
              <a:t>Environmentally-assisted </a:t>
            </a:r>
            <a:r>
              <a:rPr lang="en-US" dirty="0"/>
              <a:t>cracking identified as failure </a:t>
            </a:r>
            <a:r>
              <a:rPr lang="en-US" dirty="0" smtClean="0"/>
              <a:t>mode</a:t>
            </a:r>
            <a:endParaRPr lang="en-US" dirty="0"/>
          </a:p>
          <a:p>
            <a:pPr marL="860425" lvl="1" indent="-403225"/>
            <a:r>
              <a:rPr lang="en-US" dirty="0"/>
              <a:t>Hydrogen embrittlement, hydrogen induced stress </a:t>
            </a:r>
            <a:r>
              <a:rPr lang="en-US" dirty="0" smtClean="0"/>
              <a:t>cracking</a:t>
            </a:r>
          </a:p>
          <a:p>
            <a:pPr marL="860425" lvl="1" indent="-403225"/>
            <a:r>
              <a:rPr lang="en-US" dirty="0" smtClean="0"/>
              <a:t>Cathodic protection, coating </a:t>
            </a:r>
            <a:r>
              <a:rPr lang="en-US" dirty="0"/>
              <a:t>concerns</a:t>
            </a:r>
          </a:p>
          <a:p>
            <a:pPr marL="512763" indent="-401638"/>
            <a:endParaRPr lang="en-US" dirty="0" smtClean="0"/>
          </a:p>
          <a:p>
            <a:pPr marL="512763" indent="-401638"/>
            <a:r>
              <a:rPr lang="en-US" dirty="0" smtClean="0"/>
              <a:t>Material properties</a:t>
            </a:r>
            <a:endParaRPr lang="en-US" dirty="0"/>
          </a:p>
          <a:p>
            <a:pPr marL="858838" lvl="1" indent="-344488"/>
            <a:r>
              <a:rPr lang="en-US" dirty="0"/>
              <a:t>High </a:t>
            </a:r>
            <a:r>
              <a:rPr lang="en-US" dirty="0" smtClean="0"/>
              <a:t>Material Hardness (&gt;34 HRC), </a:t>
            </a:r>
            <a:r>
              <a:rPr lang="en-US" dirty="0"/>
              <a:t>Yield Strength, Ultimate Tensile Strength</a:t>
            </a:r>
          </a:p>
          <a:p>
            <a:pPr marL="511175" indent="-454025"/>
            <a:endParaRPr lang="en-US" dirty="0" smtClean="0"/>
          </a:p>
          <a:p>
            <a:pPr marL="511175" indent="-454025"/>
            <a:r>
              <a:rPr lang="en-US" dirty="0" smtClean="0"/>
              <a:t>OEM </a:t>
            </a:r>
            <a:r>
              <a:rPr lang="en-US" dirty="0"/>
              <a:t>Quality Control manufacturing process concerns</a:t>
            </a:r>
          </a:p>
          <a:p>
            <a:pPr marL="860425" lvl="1" indent="-403225"/>
            <a:r>
              <a:rPr lang="en-US" dirty="0"/>
              <a:t>Non-compliance to OEM manufacturing specifications</a:t>
            </a:r>
          </a:p>
          <a:p>
            <a:pPr marL="860425" lvl="1" indent="-403225"/>
            <a:r>
              <a:rPr lang="en-US" dirty="0" smtClean="0"/>
              <a:t>Quality </a:t>
            </a:r>
            <a:r>
              <a:rPr lang="en-US" dirty="0"/>
              <a:t>control </a:t>
            </a:r>
            <a:r>
              <a:rPr lang="en-US" dirty="0" smtClean="0"/>
              <a:t>oversight of second </a:t>
            </a:r>
            <a:r>
              <a:rPr lang="en-US" dirty="0"/>
              <a:t>and third-tier subcontracted </a:t>
            </a:r>
            <a:r>
              <a:rPr lang="en-US" dirty="0" smtClean="0"/>
              <a:t>vendors</a:t>
            </a:r>
          </a:p>
          <a:p>
            <a:pPr marL="860425" lvl="1" indent="-403225"/>
            <a:r>
              <a:rPr lang="en-US" dirty="0" smtClean="0"/>
              <a:t>No post-bake after coating</a:t>
            </a:r>
            <a:endParaRPr lang="en-US" dirty="0"/>
          </a:p>
          <a:p>
            <a:pPr marL="457200" lvl="1" indent="0">
              <a:buNone/>
            </a:pPr>
            <a:endParaRPr lang="en-US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 anchor="t">
            <a:normAutofit fontScale="90000"/>
          </a:bodyPr>
          <a:lstStyle/>
          <a:p>
            <a:r>
              <a:rPr lang="en-US" dirty="0" smtClean="0"/>
              <a:t>Framing the Issue – Connector Reliability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2"/>
          </p:nvPr>
        </p:nvSpPr>
        <p:spPr/>
        <p:txBody>
          <a:bodyPr anchor="t">
            <a:normAutofit fontScale="85000" lnSpcReduction="20000"/>
          </a:bodyPr>
          <a:lstStyle/>
          <a:p>
            <a:r>
              <a:rPr lang="en-US" dirty="0" smtClean="0"/>
              <a:t>QC-FIT H4 Connector Evaluation – Key Findings</a:t>
            </a:r>
            <a:endParaRPr lang="en-US" dirty="0"/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0" y="5867400"/>
            <a:ext cx="609600" cy="609600"/>
          </a:xfrm>
        </p:spPr>
        <p:txBody>
          <a:bodyPr/>
          <a:lstStyle/>
          <a:p>
            <a:fld id="{CF2D1B33-6E72-4423-B13F-12DE9F4F2035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20561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914400" y="1444752"/>
            <a:ext cx="8077200" cy="5029200"/>
          </a:xfrm>
        </p:spPr>
        <p:txBody>
          <a:bodyPr>
            <a:normAutofit/>
          </a:bodyPr>
          <a:lstStyle/>
          <a:p>
            <a:pPr marL="457200" indent="-400050"/>
            <a:r>
              <a:rPr lang="en-US" sz="2400" dirty="0" smtClean="0"/>
              <a:t>June </a:t>
            </a:r>
            <a:r>
              <a:rPr lang="en-US" sz="2400" dirty="0"/>
              <a:t>30, 2014 </a:t>
            </a:r>
            <a:r>
              <a:rPr lang="en-US" sz="2400" dirty="0" smtClean="0"/>
              <a:t>a subsea </a:t>
            </a:r>
            <a:r>
              <a:rPr lang="en-US" sz="2400" dirty="0"/>
              <a:t>engineer </a:t>
            </a:r>
            <a:r>
              <a:rPr lang="en-US" sz="2400" dirty="0" smtClean="0"/>
              <a:t>discovered a loose bolt </a:t>
            </a:r>
            <a:r>
              <a:rPr lang="en-US" sz="2400" dirty="0"/>
              <a:t>while conducting </a:t>
            </a:r>
            <a:r>
              <a:rPr lang="en-US" sz="2400" dirty="0" smtClean="0"/>
              <a:t>scheduled </a:t>
            </a:r>
            <a:r>
              <a:rPr lang="en-US" sz="2400" dirty="0"/>
              <a:t>between-well BOP maintenance</a:t>
            </a:r>
            <a:endParaRPr lang="en-US" sz="2400" dirty="0" smtClean="0"/>
          </a:p>
          <a:p>
            <a:pPr marL="457200" indent="-400050"/>
            <a:endParaRPr lang="en-US" sz="1400" dirty="0" smtClean="0"/>
          </a:p>
          <a:p>
            <a:pPr marL="457200" indent="-400050"/>
            <a:r>
              <a:rPr lang="en-US" sz="2400" dirty="0" smtClean="0"/>
              <a:t>Connectors </a:t>
            </a:r>
            <a:r>
              <a:rPr lang="en-US" sz="2400" dirty="0"/>
              <a:t>were in service for four months</a:t>
            </a:r>
          </a:p>
          <a:p>
            <a:pPr marL="457200" indent="-400050"/>
            <a:endParaRPr lang="en-US" sz="1400" dirty="0" smtClean="0"/>
          </a:p>
          <a:p>
            <a:pPr marL="457200" indent="-400050"/>
            <a:r>
              <a:rPr lang="en-US" sz="2400" dirty="0" smtClean="0"/>
              <a:t>Nine </a:t>
            </a:r>
            <a:r>
              <a:rPr lang="en-US" sz="2400" dirty="0"/>
              <a:t>of twenty </a:t>
            </a:r>
            <a:r>
              <a:rPr lang="en-US" sz="2400" dirty="0" smtClean="0"/>
              <a:t>connectors failed </a:t>
            </a:r>
            <a:r>
              <a:rPr lang="en-US" sz="2400" dirty="0"/>
              <a:t>on a LMRP hydraulic connector </a:t>
            </a:r>
            <a:r>
              <a:rPr lang="en-US" sz="2400" dirty="0" smtClean="0"/>
              <a:t>flange</a:t>
            </a:r>
          </a:p>
          <a:p>
            <a:pPr marL="457200" indent="-400050"/>
            <a:endParaRPr lang="en-US" sz="1400" dirty="0" smtClean="0"/>
          </a:p>
          <a:p>
            <a:pPr marL="457200" indent="-400050"/>
            <a:r>
              <a:rPr lang="en-US" sz="2400" dirty="0" smtClean="0"/>
              <a:t>Considered a near miss event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 anchor="t">
            <a:normAutofit fontScale="90000"/>
          </a:bodyPr>
          <a:lstStyle/>
          <a:p>
            <a:r>
              <a:rPr lang="en-US" dirty="0" smtClean="0"/>
              <a:t>Framing the Issue – Connector Reliability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2"/>
          </p:nvPr>
        </p:nvSpPr>
        <p:spPr/>
        <p:txBody>
          <a:bodyPr anchor="t">
            <a:normAutofit fontScale="85000" lnSpcReduction="20000"/>
          </a:bodyPr>
          <a:lstStyle/>
          <a:p>
            <a:r>
              <a:rPr lang="en-US" dirty="0"/>
              <a:t>QC-FIT HC Connector </a:t>
            </a:r>
            <a:r>
              <a:rPr lang="en-US" dirty="0" smtClean="0"/>
              <a:t>Evaluation – Bolt failures</a:t>
            </a:r>
            <a:endParaRPr lang="en-US" dirty="0"/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0" y="5867400"/>
            <a:ext cx="609600" cy="609600"/>
          </a:xfrm>
        </p:spPr>
        <p:txBody>
          <a:bodyPr/>
          <a:lstStyle/>
          <a:p>
            <a:fld id="{CF2D1B33-6E72-4423-B13F-12DE9F4F2035}" type="slidenum">
              <a:rPr lang="en-US" smtClean="0"/>
              <a:pPr/>
              <a:t>12</a:t>
            </a:fld>
            <a:endParaRPr lang="en-US" dirty="0"/>
          </a:p>
        </p:txBody>
      </p:sp>
      <p:pic>
        <p:nvPicPr>
          <p:cNvPr id="8" name="Picture 2" descr="S:\SRS\QC-FIT\QC-FIT Evaluations\QC-FIT West Capricorn Connectors LMRP\Data Received\BP Information Mailing - All Reports\Stress Lab - All Test Information\Photographs\As Recd\July 11 2014 shipment\stud 3_b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4572000"/>
            <a:ext cx="2409470" cy="16002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723595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914400" y="1524000"/>
            <a:ext cx="8077200" cy="5029200"/>
          </a:xfrm>
        </p:spPr>
        <p:txBody>
          <a:bodyPr>
            <a:normAutofit fontScale="77500" lnSpcReduction="20000"/>
          </a:bodyPr>
          <a:lstStyle/>
          <a:p>
            <a:pPr marL="452438" indent="-395288"/>
            <a:r>
              <a:rPr lang="en-US" sz="3000" dirty="0" smtClean="0"/>
              <a:t>Environmentally-assisted </a:t>
            </a:r>
            <a:r>
              <a:rPr lang="en-US" sz="3000" dirty="0"/>
              <a:t>cracking identified as failure </a:t>
            </a:r>
            <a:r>
              <a:rPr lang="en-US" sz="3000" dirty="0" smtClean="0"/>
              <a:t>mode</a:t>
            </a:r>
          </a:p>
          <a:p>
            <a:pPr marL="852488" lvl="1" indent="-395288"/>
            <a:r>
              <a:rPr lang="en-US" sz="2600" dirty="0" smtClean="0"/>
              <a:t>Failure mechanism was not fully understood</a:t>
            </a:r>
            <a:endParaRPr lang="en-US" sz="2600" dirty="0"/>
          </a:p>
          <a:p>
            <a:pPr marL="514350" indent="-457200"/>
            <a:endParaRPr lang="en-US" sz="3000" dirty="0" smtClean="0"/>
          </a:p>
          <a:p>
            <a:pPr marL="514350" indent="-457200"/>
            <a:r>
              <a:rPr lang="en-US" sz="3000" dirty="0" smtClean="0"/>
              <a:t>Material properties</a:t>
            </a:r>
            <a:endParaRPr lang="en-US" sz="3000" dirty="0"/>
          </a:p>
          <a:p>
            <a:pPr marL="855663" lvl="1" indent="-341313"/>
            <a:r>
              <a:rPr lang="en-US" sz="2600" dirty="0"/>
              <a:t>High </a:t>
            </a:r>
            <a:r>
              <a:rPr lang="en-US" sz="2600" dirty="0" smtClean="0"/>
              <a:t>Material Hardness (&gt;34 HRC), </a:t>
            </a:r>
            <a:r>
              <a:rPr lang="en-US" sz="2600" dirty="0"/>
              <a:t>Yield Strength, Ultimate Tensile Strength</a:t>
            </a:r>
          </a:p>
          <a:p>
            <a:pPr marL="514350" indent="-457200"/>
            <a:endParaRPr lang="en-US" sz="3000" dirty="0" smtClean="0"/>
          </a:p>
          <a:p>
            <a:pPr marL="514350" indent="-457200"/>
            <a:r>
              <a:rPr lang="en-US" sz="3000" dirty="0" smtClean="0"/>
              <a:t>OEM </a:t>
            </a:r>
            <a:r>
              <a:rPr lang="en-US" sz="3000" dirty="0"/>
              <a:t>Quality Control manufacturing process concerns</a:t>
            </a:r>
          </a:p>
          <a:p>
            <a:pPr marL="860425" lvl="1" indent="-403225"/>
            <a:r>
              <a:rPr lang="en-US" sz="2600" dirty="0"/>
              <a:t>Non-compliance to OEM manufacturing specifications</a:t>
            </a:r>
          </a:p>
          <a:p>
            <a:pPr marL="860425" lvl="1" indent="-403225"/>
            <a:r>
              <a:rPr lang="en-US" sz="2600" dirty="0" smtClean="0"/>
              <a:t>Quality </a:t>
            </a:r>
            <a:r>
              <a:rPr lang="en-US" sz="2600" dirty="0"/>
              <a:t>control </a:t>
            </a:r>
            <a:r>
              <a:rPr lang="en-US" sz="2600" dirty="0" smtClean="0"/>
              <a:t>concerns of second/third-tier </a:t>
            </a:r>
            <a:r>
              <a:rPr lang="en-US" sz="2600" dirty="0"/>
              <a:t>subcontracted </a:t>
            </a:r>
            <a:r>
              <a:rPr lang="en-US" sz="2600" dirty="0" smtClean="0"/>
              <a:t>vendors</a:t>
            </a:r>
          </a:p>
          <a:p>
            <a:pPr marL="860425" lvl="1" indent="-403225"/>
            <a:r>
              <a:rPr lang="en-US" sz="2600" dirty="0" smtClean="0"/>
              <a:t>Improper </a:t>
            </a:r>
            <a:r>
              <a:rPr lang="en-US" sz="2600" dirty="0"/>
              <a:t>raw material casting </a:t>
            </a:r>
          </a:p>
          <a:p>
            <a:pPr marL="860425" lvl="1" indent="-403225"/>
            <a:r>
              <a:rPr lang="en-US" sz="2600" dirty="0" smtClean="0"/>
              <a:t>Inadequate </a:t>
            </a:r>
            <a:r>
              <a:rPr lang="en-US" sz="2600" dirty="0"/>
              <a:t>heat </a:t>
            </a:r>
            <a:r>
              <a:rPr lang="en-US" sz="2600" dirty="0" smtClean="0"/>
              <a:t>treatment</a:t>
            </a:r>
            <a:endParaRPr lang="en-US" sz="2600" dirty="0"/>
          </a:p>
          <a:p>
            <a:pPr marL="860425" lvl="1" indent="-403225"/>
            <a:r>
              <a:rPr lang="en-US" sz="2600" dirty="0"/>
              <a:t>Latest edition of ASTM B633 (2007) post bake requirements </a:t>
            </a:r>
            <a:r>
              <a:rPr lang="en-US" sz="2600" dirty="0" smtClean="0"/>
              <a:t>were </a:t>
            </a:r>
            <a:r>
              <a:rPr lang="en-US" sz="2600" dirty="0"/>
              <a:t>not </a:t>
            </a:r>
            <a:r>
              <a:rPr lang="en-US" sz="2600" dirty="0" smtClean="0"/>
              <a:t>followed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 anchor="t">
            <a:normAutofit fontScale="90000"/>
          </a:bodyPr>
          <a:lstStyle/>
          <a:p>
            <a:r>
              <a:rPr lang="en-US" dirty="0" smtClean="0"/>
              <a:t>Framing the Issue – Connector Reliability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2"/>
          </p:nvPr>
        </p:nvSpPr>
        <p:spPr/>
        <p:txBody>
          <a:bodyPr anchor="t">
            <a:normAutofit fontScale="85000" lnSpcReduction="20000"/>
          </a:bodyPr>
          <a:lstStyle/>
          <a:p>
            <a:r>
              <a:rPr lang="en-US" dirty="0" smtClean="0"/>
              <a:t>QC-FIT HC </a:t>
            </a:r>
            <a:r>
              <a:rPr lang="en-US" dirty="0"/>
              <a:t>Connector </a:t>
            </a:r>
            <a:r>
              <a:rPr lang="en-US" dirty="0" smtClean="0"/>
              <a:t>Evaluation – Key Findings</a:t>
            </a:r>
            <a:endParaRPr lang="en-US" dirty="0"/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0" y="5867400"/>
            <a:ext cx="609600" cy="609600"/>
          </a:xfrm>
        </p:spPr>
        <p:txBody>
          <a:bodyPr/>
          <a:lstStyle/>
          <a:p>
            <a:fld id="{CF2D1B33-6E72-4423-B13F-12DE9F4F2035}" type="slidenum">
              <a:rPr lang="en-US" smtClean="0"/>
              <a:pPr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72856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990600" y="1447800"/>
            <a:ext cx="8077200" cy="4114800"/>
          </a:xfrm>
        </p:spPr>
        <p:txBody>
          <a:bodyPr>
            <a:normAutofit/>
          </a:bodyPr>
          <a:lstStyle/>
          <a:p>
            <a:pPr marL="466725" indent="-466725"/>
            <a:r>
              <a:rPr lang="en-US" sz="2400" dirty="0" smtClean="0"/>
              <a:t>In-service connectors with high material hardness were identified</a:t>
            </a:r>
          </a:p>
          <a:p>
            <a:pPr marL="466725" indent="-466725"/>
            <a:endParaRPr lang="en-US" sz="1400" dirty="0" smtClean="0"/>
          </a:p>
          <a:p>
            <a:pPr marL="466725" indent="-466725"/>
            <a:r>
              <a:rPr lang="en-US" sz="2400" dirty="0"/>
              <a:t>Material </a:t>
            </a:r>
            <a:r>
              <a:rPr lang="en-US" sz="2400" dirty="0" smtClean="0"/>
              <a:t>property concerns</a:t>
            </a:r>
            <a:endParaRPr lang="en-US" sz="2400" dirty="0"/>
          </a:p>
          <a:p>
            <a:pPr marL="466725" indent="-466725"/>
            <a:endParaRPr lang="en-US" sz="1400" dirty="0" smtClean="0"/>
          </a:p>
          <a:p>
            <a:pPr marL="466725" indent="-466725"/>
            <a:r>
              <a:rPr lang="en-US" sz="2400" dirty="0" smtClean="0"/>
              <a:t>Hydrogen </a:t>
            </a:r>
            <a:r>
              <a:rPr lang="en-US" sz="2400" dirty="0"/>
              <a:t>embrittlement identified as </a:t>
            </a:r>
            <a:r>
              <a:rPr lang="en-US" sz="2400" dirty="0" smtClean="0"/>
              <a:t>possible </a:t>
            </a:r>
            <a:r>
              <a:rPr lang="en-US" sz="2400" dirty="0"/>
              <a:t>failure </a:t>
            </a:r>
            <a:r>
              <a:rPr lang="en-US" sz="2400" dirty="0" smtClean="0"/>
              <a:t>mode</a:t>
            </a:r>
            <a:endParaRPr lang="en-US" sz="2400" dirty="0"/>
          </a:p>
          <a:p>
            <a:pPr marL="452438" indent="-395288"/>
            <a:endParaRPr lang="en-US" sz="1400" dirty="0" smtClean="0"/>
          </a:p>
          <a:p>
            <a:pPr marL="452438" indent="-395288"/>
            <a:r>
              <a:rPr lang="en-US" sz="2400" dirty="0" smtClean="0"/>
              <a:t>OEM </a:t>
            </a:r>
            <a:r>
              <a:rPr lang="en-US" sz="2400" dirty="0"/>
              <a:t>Quality Control manufacturing process concerns</a:t>
            </a:r>
          </a:p>
          <a:p>
            <a:pPr marL="852488" lvl="1" indent="-395288"/>
            <a:r>
              <a:rPr lang="en-US" sz="2000" dirty="0" smtClean="0"/>
              <a:t>Latest </a:t>
            </a:r>
            <a:r>
              <a:rPr lang="en-US" sz="2000" dirty="0"/>
              <a:t>edition of ASTM B633 (2007</a:t>
            </a:r>
            <a:r>
              <a:rPr lang="en-US" sz="2000" dirty="0" smtClean="0"/>
              <a:t>) post bake requirements were </a:t>
            </a:r>
            <a:r>
              <a:rPr lang="en-US" sz="2000" dirty="0"/>
              <a:t>not </a:t>
            </a:r>
            <a:r>
              <a:rPr lang="en-US" sz="2000" dirty="0" smtClean="0"/>
              <a:t>followed</a:t>
            </a:r>
            <a:endParaRPr lang="en-US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 anchor="t">
            <a:normAutofit fontScale="90000"/>
          </a:bodyPr>
          <a:lstStyle/>
          <a:p>
            <a:r>
              <a:rPr lang="en-US" dirty="0" smtClean="0"/>
              <a:t>Framing the Issue – Connector Reliability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2"/>
          </p:nvPr>
        </p:nvSpPr>
        <p:spPr/>
        <p:txBody>
          <a:bodyPr anchor="t">
            <a:normAutofit fontScale="85000" lnSpcReduction="20000"/>
          </a:bodyPr>
          <a:lstStyle/>
          <a:p>
            <a:r>
              <a:rPr lang="en-US" dirty="0" smtClean="0"/>
              <a:t>QC-FIT Ongoing Evaluation – BSR bolt failures</a:t>
            </a:r>
            <a:endParaRPr lang="en-US" dirty="0"/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0" y="5867400"/>
            <a:ext cx="609600" cy="609600"/>
          </a:xfrm>
        </p:spPr>
        <p:txBody>
          <a:bodyPr/>
          <a:lstStyle/>
          <a:p>
            <a:fld id="{CF2D1B33-6E72-4423-B13F-12DE9F4F2035}" type="slidenum">
              <a:rPr lang="en-US" smtClean="0"/>
              <a:pPr/>
              <a:t>14</a:t>
            </a:fld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 rot="19606731">
            <a:off x="1286567" y="2375134"/>
            <a:ext cx="6604008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3800" dirty="0" smtClean="0">
                <a:solidFill>
                  <a:schemeClr val="accent1">
                    <a:alpha val="15000"/>
                  </a:schemeClr>
                </a:solidFill>
              </a:rPr>
              <a:t>DRAFT</a:t>
            </a:r>
            <a:endParaRPr lang="en-US" sz="13800" dirty="0">
              <a:solidFill>
                <a:schemeClr val="accent1">
                  <a:alpha val="15000"/>
                </a:schemeClr>
              </a:solidFill>
            </a:endParaRPr>
          </a:p>
        </p:txBody>
      </p:sp>
      <p:pic>
        <p:nvPicPr>
          <p:cNvPr id="1026" name="Picture 2" descr="C:\Users\kozakm\Desktop\bolt forum pics\DSC_0029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31860" y="2057400"/>
            <a:ext cx="1877172" cy="117884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52569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990600" y="1447800"/>
            <a:ext cx="8077200" cy="5029200"/>
          </a:xfrm>
        </p:spPr>
        <p:txBody>
          <a:bodyPr>
            <a:normAutofit/>
          </a:bodyPr>
          <a:lstStyle/>
          <a:p>
            <a:pPr marL="511175" indent="-511175"/>
            <a:r>
              <a:rPr lang="en-US" sz="2400" dirty="0" smtClean="0"/>
              <a:t>Inconsistent material property requirements in industry standards</a:t>
            </a:r>
          </a:p>
          <a:p>
            <a:pPr marL="911225" lvl="1" indent="-511175"/>
            <a:r>
              <a:rPr lang="en-US" sz="2000" dirty="0" smtClean="0"/>
              <a:t>API </a:t>
            </a:r>
            <a:r>
              <a:rPr lang="en-US" sz="2000" dirty="0"/>
              <a:t>6A, API 16A, API 16F, API 17A</a:t>
            </a:r>
          </a:p>
          <a:p>
            <a:pPr marL="911225" lvl="1" indent="-511175"/>
            <a:r>
              <a:rPr lang="en-US" sz="2000" dirty="0"/>
              <a:t>NACE MR0175, NORSOK M-001, ASTM B633, ASTM B849, ASTM B850, ASTM 1137, ASTM F1941</a:t>
            </a:r>
          </a:p>
          <a:p>
            <a:pPr marL="511175" lvl="1" indent="-511175"/>
            <a:endParaRPr lang="en-US" dirty="0" smtClean="0"/>
          </a:p>
          <a:p>
            <a:pPr marL="511175" lvl="1" indent="-511175"/>
            <a:r>
              <a:rPr lang="en-US" dirty="0" smtClean="0"/>
              <a:t>Need harmonized requirements across industry standards for </a:t>
            </a:r>
            <a:r>
              <a:rPr lang="en-US" dirty="0"/>
              <a:t>bolts used for subsea service</a:t>
            </a:r>
            <a:endParaRPr lang="en-US" altLang="en-US" dirty="0">
              <a:ea typeface="ＭＳ Ｐゴシック" pitchFamily="34" charset="-128"/>
            </a:endParaRPr>
          </a:p>
          <a:p>
            <a:pPr marL="911225" lvl="2" indent="-511175"/>
            <a:r>
              <a:rPr lang="en-US" dirty="0" smtClean="0"/>
              <a:t>Hardness</a:t>
            </a:r>
            <a:r>
              <a:rPr lang="en-US" dirty="0"/>
              <a:t>, </a:t>
            </a:r>
            <a:r>
              <a:rPr lang="en-US" dirty="0" smtClean="0"/>
              <a:t>yield/tensile strength</a:t>
            </a:r>
            <a:endParaRPr lang="en-US" dirty="0"/>
          </a:p>
          <a:p>
            <a:pPr marL="911225" lvl="2" indent="-511175"/>
            <a:r>
              <a:rPr lang="en-US" dirty="0" smtClean="0"/>
              <a:t>Coating</a:t>
            </a:r>
          </a:p>
          <a:p>
            <a:pPr marL="911225" lvl="2" indent="-511175"/>
            <a:r>
              <a:rPr lang="en-US" dirty="0" smtClean="0"/>
              <a:t>Cathodic </a:t>
            </a:r>
            <a:r>
              <a:rPr lang="en-US" dirty="0"/>
              <a:t>protection </a:t>
            </a:r>
            <a:endParaRPr lang="en-US" altLang="en-US" dirty="0" smtClean="0">
              <a:ea typeface="ＭＳ Ｐゴシック" pitchFamily="34" charset="-128"/>
            </a:endParaRPr>
          </a:p>
          <a:p>
            <a:pPr marL="511175" indent="-511175"/>
            <a:endParaRPr lang="en-US" sz="2600" dirty="0" smtClean="0"/>
          </a:p>
          <a:p>
            <a:pPr marL="1255713" lvl="2" indent="-341313"/>
            <a:endParaRPr lang="en-US" dirty="0"/>
          </a:p>
          <a:p>
            <a:pPr marL="855663" lvl="1" indent="-341313"/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 anchor="t">
            <a:normAutofit fontScale="90000"/>
          </a:bodyPr>
          <a:lstStyle/>
          <a:p>
            <a:r>
              <a:rPr lang="en-US" dirty="0" smtClean="0"/>
              <a:t>Framing the Issue – Connector Reliability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2"/>
          </p:nvPr>
        </p:nvSpPr>
        <p:spPr/>
        <p:txBody>
          <a:bodyPr anchor="t">
            <a:normAutofit fontScale="85000" lnSpcReduction="20000"/>
          </a:bodyPr>
          <a:lstStyle/>
          <a:p>
            <a:r>
              <a:rPr lang="en-US" dirty="0" smtClean="0"/>
              <a:t>Connector Design Standards</a:t>
            </a:r>
            <a:endParaRPr lang="en-US" dirty="0"/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0" y="5867400"/>
            <a:ext cx="609600" cy="609600"/>
          </a:xfrm>
        </p:spPr>
        <p:txBody>
          <a:bodyPr/>
          <a:lstStyle/>
          <a:p>
            <a:fld id="{CF2D1B33-6E72-4423-B13F-12DE9F4F2035}" type="slidenum">
              <a:rPr lang="en-US" smtClean="0"/>
              <a:pPr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1878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Need for improved control of connector manufacturing and material </a:t>
            </a:r>
            <a:r>
              <a:rPr lang="en-US" dirty="0"/>
              <a:t>properties for </a:t>
            </a:r>
            <a:r>
              <a:rPr lang="en-US" dirty="0" smtClean="0"/>
              <a:t>critical subsea applications </a:t>
            </a:r>
            <a:endParaRPr lang="en-US" dirty="0"/>
          </a:p>
          <a:p>
            <a:pPr marL="0" indent="0">
              <a:buNone/>
            </a:pPr>
            <a:endParaRPr lang="en-US" sz="26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 anchor="t">
            <a:normAutofit fontScale="90000"/>
          </a:bodyPr>
          <a:lstStyle/>
          <a:p>
            <a:r>
              <a:rPr lang="en-US" dirty="0" smtClean="0"/>
              <a:t>Framing the Issue – Connector Reliability</a:t>
            </a:r>
            <a:endParaRPr lang="en-US" dirty="0"/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0" y="5867400"/>
            <a:ext cx="609600" cy="609600"/>
          </a:xfrm>
        </p:spPr>
        <p:txBody>
          <a:bodyPr/>
          <a:lstStyle/>
          <a:p>
            <a:fld id="{CF2D1B33-6E72-4423-B13F-12DE9F4F2035}" type="slidenum">
              <a:rPr lang="en-US" smtClean="0"/>
              <a:pPr/>
              <a:t>16</a:t>
            </a:fld>
            <a:endParaRPr lang="en-US" dirty="0"/>
          </a:p>
        </p:txBody>
      </p:sp>
      <p:pic>
        <p:nvPicPr>
          <p:cNvPr id="1027" name="Picture 3" descr="S:\SRS\QC-FIT\QC-FIT Evaluations\QC-FIT West Capricorn Connectors LMRP\Data Received\BP Information Mailing - All Reports\Stress Lab - All Test Information\Photographs\As Recd\July 11 2014 shipment\stud 10 hardness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2971800"/>
            <a:ext cx="3265487" cy="324960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 Placeholder 3"/>
          <p:cNvSpPr>
            <a:spLocks noGrp="1"/>
          </p:cNvSpPr>
          <p:nvPr>
            <p:ph type="body" sz="quarter" idx="12"/>
          </p:nvPr>
        </p:nvSpPr>
        <p:spPr>
          <a:xfrm>
            <a:off x="990600" y="914400"/>
            <a:ext cx="8001000" cy="457200"/>
          </a:xfrm>
        </p:spPr>
        <p:txBody>
          <a:bodyPr anchor="t">
            <a:normAutofit fontScale="85000" lnSpcReduction="20000"/>
          </a:bodyPr>
          <a:lstStyle/>
          <a:p>
            <a:r>
              <a:rPr lang="en-US" dirty="0" smtClean="0"/>
              <a:t>Connector Manufacturing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1318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9113" indent="-404813"/>
            <a:r>
              <a:rPr lang="en-US" sz="2400" dirty="0" smtClean="0"/>
              <a:t>Design factors</a:t>
            </a:r>
          </a:p>
          <a:p>
            <a:pPr marL="973138" lvl="1" indent="-515938"/>
            <a:r>
              <a:rPr lang="en-US" sz="2000" dirty="0" smtClean="0"/>
              <a:t>Environment</a:t>
            </a:r>
          </a:p>
          <a:p>
            <a:pPr marL="973138" lvl="1" indent="-515938"/>
            <a:r>
              <a:rPr lang="en-US" sz="2000" dirty="0" smtClean="0"/>
              <a:t>Fatigue loading</a:t>
            </a:r>
            <a:endParaRPr lang="en-US" sz="2000" dirty="0"/>
          </a:p>
          <a:p>
            <a:pPr marL="973138" lvl="1" indent="-515938"/>
            <a:r>
              <a:rPr lang="en-US" sz="2000" dirty="0" smtClean="0"/>
              <a:t>Raw material selection</a:t>
            </a:r>
            <a:endParaRPr lang="en-US" dirty="0"/>
          </a:p>
          <a:p>
            <a:pPr marL="573088" indent="-458788"/>
            <a:r>
              <a:rPr lang="en-US" sz="2400" dirty="0" smtClean="0"/>
              <a:t>Manufacture processes/procedures</a:t>
            </a:r>
          </a:p>
          <a:p>
            <a:pPr marL="973138" lvl="1" indent="-515938"/>
            <a:r>
              <a:rPr lang="en-US" sz="2000" dirty="0" smtClean="0"/>
              <a:t>Casting</a:t>
            </a:r>
          </a:p>
          <a:p>
            <a:pPr marL="973138" lvl="1" indent="-515938"/>
            <a:r>
              <a:rPr lang="en-US" sz="2000" dirty="0"/>
              <a:t>Machining</a:t>
            </a:r>
          </a:p>
          <a:p>
            <a:pPr marL="973138" lvl="1" indent="-515938"/>
            <a:r>
              <a:rPr lang="en-US" sz="2000" dirty="0" smtClean="0"/>
              <a:t>Heat treatment</a:t>
            </a:r>
          </a:p>
          <a:p>
            <a:pPr marL="973138" lvl="1" indent="-515938"/>
            <a:r>
              <a:rPr lang="en-US" sz="2000" dirty="0" smtClean="0"/>
              <a:t>Coatings</a:t>
            </a:r>
            <a:endParaRPr lang="en-US" dirty="0" smtClean="0"/>
          </a:p>
          <a:p>
            <a:pPr marL="573088" indent="-458788"/>
            <a:r>
              <a:rPr lang="en-US" sz="2400" dirty="0" smtClean="0"/>
              <a:t>Material properties</a:t>
            </a:r>
          </a:p>
          <a:p>
            <a:pPr marL="973138" lvl="1" indent="-515938"/>
            <a:r>
              <a:rPr lang="en-US" sz="2000" dirty="0" smtClean="0"/>
              <a:t>Mechanical </a:t>
            </a:r>
            <a:r>
              <a:rPr lang="en-US" sz="2000" dirty="0"/>
              <a:t>properties </a:t>
            </a:r>
            <a:r>
              <a:rPr lang="en-US" sz="2000" dirty="0" smtClean="0"/>
              <a:t>(Material Hardness, Yield </a:t>
            </a:r>
            <a:r>
              <a:rPr lang="en-US" sz="2000" dirty="0"/>
              <a:t>Strength, Ultimate Tensile </a:t>
            </a:r>
            <a:r>
              <a:rPr lang="en-US" sz="2000" dirty="0" smtClean="0"/>
              <a:t>Strength)</a:t>
            </a:r>
          </a:p>
          <a:p>
            <a:pPr marL="973138" lvl="1" indent="-515938"/>
            <a:r>
              <a:rPr lang="en-US" sz="2000" dirty="0" smtClean="0"/>
              <a:t>Corrosion </a:t>
            </a:r>
            <a:r>
              <a:rPr lang="en-US" sz="2000" dirty="0"/>
              <a:t>performance, </a:t>
            </a:r>
            <a:r>
              <a:rPr lang="en-US" sz="2000" dirty="0" smtClean="0"/>
              <a:t>cathodic </a:t>
            </a:r>
            <a:r>
              <a:rPr lang="en-US" sz="2000" dirty="0"/>
              <a:t>protection 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 anchor="t">
            <a:normAutofit fontScale="90000"/>
          </a:bodyPr>
          <a:lstStyle/>
          <a:p>
            <a:r>
              <a:rPr lang="en-US" dirty="0" smtClean="0"/>
              <a:t>Framing the Issue – Connector Reliability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2"/>
          </p:nvPr>
        </p:nvSpPr>
        <p:spPr/>
        <p:txBody>
          <a:bodyPr anchor="t">
            <a:normAutofit fontScale="85000" lnSpcReduction="20000"/>
          </a:bodyPr>
          <a:lstStyle/>
          <a:p>
            <a:r>
              <a:rPr lang="en-US" dirty="0" smtClean="0"/>
              <a:t>Connector Manufacturing – Reliability Impacts</a:t>
            </a:r>
            <a:endParaRPr lang="en-US" dirty="0"/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0" y="5867400"/>
            <a:ext cx="609600" cy="609600"/>
          </a:xfrm>
        </p:spPr>
        <p:txBody>
          <a:bodyPr/>
          <a:lstStyle/>
          <a:p>
            <a:fld id="{CF2D1B33-6E72-4423-B13F-12DE9F4F2035}" type="slidenum">
              <a:rPr lang="en-US" smtClean="0"/>
              <a:pPr/>
              <a:t>17</a:t>
            </a:fld>
            <a:endParaRPr lang="en-US" dirty="0"/>
          </a:p>
        </p:txBody>
      </p:sp>
      <p:pic>
        <p:nvPicPr>
          <p:cNvPr id="7" name="Picture 6" descr="C:\Users\lnsikes\AppData\Local\Microsoft\Windows\Temporary Internet Files\Content.Word\FWD1- AB70 Crack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1357491"/>
            <a:ext cx="2502535" cy="164211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TextBox 5"/>
          <p:cNvSpPr txBox="1"/>
          <p:nvPr/>
        </p:nvSpPr>
        <p:spPr>
          <a:xfrm>
            <a:off x="6476999" y="2999601"/>
            <a:ext cx="219773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/>
              <a:t>(Thread root crack)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1190871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0"/>
            <a:r>
              <a:rPr lang="en-US" sz="2400" dirty="0"/>
              <a:t>Quality </a:t>
            </a:r>
            <a:r>
              <a:rPr lang="en-US" sz="2400" dirty="0" smtClean="0"/>
              <a:t>Control </a:t>
            </a:r>
          </a:p>
          <a:p>
            <a:pPr marL="862013" lvl="1" indent="-404813"/>
            <a:r>
              <a:rPr lang="en-US" sz="2000" dirty="0" smtClean="0"/>
              <a:t>Non-compliance with OEM manufacturing specifications</a:t>
            </a:r>
          </a:p>
          <a:p>
            <a:pPr marL="862013" lvl="1" indent="-404813"/>
            <a:r>
              <a:rPr lang="en-US" altLang="en-US" sz="2000" dirty="0" smtClean="0">
                <a:ea typeface="ＭＳ Ｐゴシック" pitchFamily="34" charset="-128"/>
              </a:rPr>
              <a:t>Use of older revisions of standards containing different requirements</a:t>
            </a:r>
            <a:endParaRPr lang="en-US" altLang="en-US" sz="2000" dirty="0"/>
          </a:p>
          <a:p>
            <a:pPr marL="862013" lvl="1" indent="-404813"/>
            <a:r>
              <a:rPr lang="en-US" sz="2000" dirty="0" smtClean="0"/>
              <a:t>Subcontracted vendor manufacturing processes</a:t>
            </a:r>
          </a:p>
          <a:p>
            <a:pPr lvl="2"/>
            <a:r>
              <a:rPr lang="en-US" altLang="en-US" dirty="0" smtClean="0">
                <a:ea typeface="ＭＳ Ｐゴシック" pitchFamily="34" charset="-128"/>
              </a:rPr>
              <a:t>Heat treat</a:t>
            </a:r>
          </a:p>
          <a:p>
            <a:pPr lvl="2"/>
            <a:r>
              <a:rPr lang="en-US" altLang="en-US" dirty="0" smtClean="0">
                <a:ea typeface="ＭＳ Ｐゴシック" pitchFamily="34" charset="-128"/>
              </a:rPr>
              <a:t>Coating</a:t>
            </a:r>
          </a:p>
          <a:p>
            <a:pPr marL="519113" indent="-404813"/>
            <a:r>
              <a:rPr lang="en-US" altLang="en-US" sz="2400" dirty="0" smtClean="0">
                <a:ea typeface="ＭＳ Ｐゴシック" pitchFamily="34" charset="-128"/>
              </a:rPr>
              <a:t>Quality Auditing</a:t>
            </a:r>
          </a:p>
          <a:p>
            <a:pPr marL="914400" lvl="1" indent="-457200"/>
            <a:r>
              <a:rPr lang="en-US" altLang="en-US" sz="2000" dirty="0" smtClean="0">
                <a:ea typeface="ＭＳ Ｐゴシック" pitchFamily="34" charset="-128"/>
              </a:rPr>
              <a:t>Currently auditing only </a:t>
            </a:r>
            <a:r>
              <a:rPr lang="en-US" altLang="en-US" sz="2000" dirty="0">
                <a:ea typeface="ＭＳ Ｐゴシック" pitchFamily="34" charset="-128"/>
              </a:rPr>
              <a:t>first-tier </a:t>
            </a:r>
            <a:r>
              <a:rPr lang="en-US" sz="2000" dirty="0"/>
              <a:t>subcontracted </a:t>
            </a:r>
            <a:r>
              <a:rPr lang="en-US" sz="2000" dirty="0" smtClean="0"/>
              <a:t>vendors</a:t>
            </a:r>
          </a:p>
          <a:p>
            <a:pPr marL="914400" lvl="1" indent="-457200"/>
            <a:r>
              <a:rPr lang="en-US" altLang="en-US" sz="2000" dirty="0" smtClean="0">
                <a:ea typeface="ＭＳ Ｐゴシック" pitchFamily="34" charset="-128"/>
              </a:rPr>
              <a:t>Need for improved auditing of second/third-tier </a:t>
            </a:r>
            <a:r>
              <a:rPr lang="en-US" sz="2000" dirty="0"/>
              <a:t>subcontracted vendors</a:t>
            </a:r>
            <a:endParaRPr lang="en-US" altLang="en-US" sz="2000" dirty="0" smtClean="0">
              <a:ea typeface="ＭＳ Ｐゴシック" pitchFamily="34" charset="-128"/>
            </a:endParaRPr>
          </a:p>
          <a:p>
            <a:pPr lvl="2"/>
            <a:endParaRPr lang="en-US" sz="16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 anchor="t">
            <a:normAutofit fontScale="90000"/>
          </a:bodyPr>
          <a:lstStyle/>
          <a:p>
            <a:r>
              <a:rPr lang="en-US" dirty="0" smtClean="0"/>
              <a:t>Framing the Issue – Connector Reliability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2"/>
          </p:nvPr>
        </p:nvSpPr>
        <p:spPr/>
        <p:txBody>
          <a:bodyPr anchor="t">
            <a:normAutofit fontScale="85000" lnSpcReduction="20000"/>
          </a:bodyPr>
          <a:lstStyle/>
          <a:p>
            <a:r>
              <a:rPr lang="en-US" dirty="0" smtClean="0"/>
              <a:t>Connector Quality Control/Auditing</a:t>
            </a:r>
            <a:endParaRPr lang="en-US" dirty="0"/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0" y="5867400"/>
            <a:ext cx="609600" cy="609600"/>
          </a:xfrm>
        </p:spPr>
        <p:txBody>
          <a:bodyPr/>
          <a:lstStyle/>
          <a:p>
            <a:fld id="{CF2D1B33-6E72-4423-B13F-12DE9F4F2035}" type="slidenum">
              <a:rPr lang="en-US" smtClean="0"/>
              <a:pPr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66436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990600" y="1524000"/>
            <a:ext cx="8077200" cy="5029200"/>
          </a:xfrm>
        </p:spPr>
        <p:txBody>
          <a:bodyPr>
            <a:normAutofit/>
          </a:bodyPr>
          <a:lstStyle/>
          <a:p>
            <a:r>
              <a:rPr lang="en-US" sz="2400" dirty="0" smtClean="0"/>
              <a:t>Connector installation</a:t>
            </a:r>
          </a:p>
          <a:p>
            <a:pPr marL="800100" lvl="1" indent="-457200"/>
            <a:r>
              <a:rPr lang="en-US" sz="2000" dirty="0" smtClean="0"/>
              <a:t>Equipment assembly</a:t>
            </a:r>
          </a:p>
          <a:p>
            <a:pPr marL="800100" lvl="1" indent="-457200"/>
            <a:r>
              <a:rPr lang="en-US" sz="2000" dirty="0" smtClean="0"/>
              <a:t>Required torque</a:t>
            </a:r>
          </a:p>
          <a:p>
            <a:pPr marL="800100" lvl="1" indent="-457200"/>
            <a:r>
              <a:rPr lang="en-US" sz="2000" dirty="0" smtClean="0"/>
              <a:t>Torque procedure (pattern)</a:t>
            </a:r>
          </a:p>
          <a:p>
            <a:pPr marL="800100" lvl="1" indent="-457200"/>
            <a:r>
              <a:rPr lang="en-US" sz="2000" dirty="0" smtClean="0"/>
              <a:t>Lubricant</a:t>
            </a:r>
          </a:p>
          <a:p>
            <a:pPr marL="800100" lvl="1" indent="-457200"/>
            <a:r>
              <a:rPr lang="en-US" sz="2000" dirty="0" smtClean="0"/>
              <a:t>Torque gun calibration</a:t>
            </a:r>
          </a:p>
          <a:p>
            <a:r>
              <a:rPr lang="en-US" sz="2400" dirty="0" smtClean="0"/>
              <a:t>Connector inspection</a:t>
            </a:r>
          </a:p>
          <a:p>
            <a:pPr marL="800100" lvl="1" indent="-457200"/>
            <a:r>
              <a:rPr lang="en-US" sz="2000" dirty="0" smtClean="0"/>
              <a:t>Are BOP connector inspections periodic? </a:t>
            </a:r>
          </a:p>
          <a:p>
            <a:pPr marL="800100" lvl="1" indent="-457200"/>
            <a:r>
              <a:rPr lang="en-US" sz="2000" dirty="0" smtClean="0"/>
              <a:t>Are bolts </a:t>
            </a:r>
            <a:r>
              <a:rPr lang="en-US" sz="2000" dirty="0"/>
              <a:t>examined </a:t>
            </a:r>
            <a:r>
              <a:rPr lang="en-US" sz="2000" dirty="0" smtClean="0"/>
              <a:t>and/or replaced when </a:t>
            </a:r>
            <a:r>
              <a:rPr lang="en-US" sz="2000" dirty="0"/>
              <a:t>stack is brought to </a:t>
            </a:r>
            <a:r>
              <a:rPr lang="en-US" sz="2000" dirty="0" smtClean="0"/>
              <a:t>surface?</a:t>
            </a:r>
          </a:p>
          <a:p>
            <a:r>
              <a:rPr lang="en-US" sz="2400" dirty="0" smtClean="0"/>
              <a:t>Cathodic protection</a:t>
            </a:r>
          </a:p>
          <a:p>
            <a:pPr marL="800100" lvl="1" indent="-457200"/>
            <a:r>
              <a:rPr lang="en-US" sz="2000" dirty="0" smtClean="0"/>
              <a:t>Can possibly contribute to connector corrosion </a:t>
            </a:r>
            <a:r>
              <a:rPr lang="en-US" sz="2000" dirty="0"/>
              <a:t>and degradation</a:t>
            </a:r>
            <a:endParaRPr lang="en-US" sz="32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 anchor="t">
            <a:normAutofit fontScale="90000"/>
          </a:bodyPr>
          <a:lstStyle/>
          <a:p>
            <a:r>
              <a:rPr lang="en-US" dirty="0" smtClean="0"/>
              <a:t>Framing the Issue – Connector Reliability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2"/>
          </p:nvPr>
        </p:nvSpPr>
        <p:spPr/>
        <p:txBody>
          <a:bodyPr anchor="t">
            <a:normAutofit fontScale="85000" lnSpcReduction="20000"/>
          </a:bodyPr>
          <a:lstStyle/>
          <a:p>
            <a:r>
              <a:rPr lang="en-US" dirty="0" smtClean="0"/>
              <a:t>Operational Procedures</a:t>
            </a:r>
            <a:endParaRPr lang="en-US" dirty="0"/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0" y="5867400"/>
            <a:ext cx="609600" cy="609600"/>
          </a:xfrm>
        </p:spPr>
        <p:txBody>
          <a:bodyPr/>
          <a:lstStyle/>
          <a:p>
            <a:fld id="{CF2D1B33-6E72-4423-B13F-12DE9F4F2035}" type="slidenum">
              <a:rPr lang="en-US" smtClean="0"/>
              <a:pPr/>
              <a:t>19</a:t>
            </a:fld>
            <a:endParaRPr lang="en-US" dirty="0"/>
          </a:p>
        </p:txBody>
      </p:sp>
      <p:pic>
        <p:nvPicPr>
          <p:cNvPr id="4098" name="Picture 2" descr="S:\SRS\QC-FIT\QC-FIT Evaluations\QC-FIT West Capricorn Connectors LMRP\Data Received\BP Information Mailing - All Reports\Stress Lab - All Test Information\Photographs\SEM &amp; EDS\SEM\Thread dope\117 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8020" y="1752600"/>
            <a:ext cx="2227500" cy="147934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5866339" y="3349823"/>
            <a:ext cx="221086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/>
              <a:t>(Common lubricant)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4100971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1"/>
          <p:cNvSpPr txBox="1">
            <a:spLocks/>
          </p:cNvSpPr>
          <p:nvPr/>
        </p:nvSpPr>
        <p:spPr>
          <a:xfrm>
            <a:off x="914400" y="1524000"/>
            <a:ext cx="8077200" cy="4953000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Tx/>
              <a:buBlip>
                <a:blip r:embed="rId2"/>
              </a:buBlip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Tx/>
              <a:buBlip>
                <a:blip r:embed="rId2"/>
              </a:buBlip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Tx/>
              <a:buBlip>
                <a:blip r:embed="rId2"/>
              </a:buBlip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Tx/>
              <a:buBlip>
                <a:blip r:embed="rId2"/>
              </a:buBlip>
              <a:defRPr lang="en-US" sz="20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Tx/>
              <a:buBlip>
                <a:blip r:embed="rId2"/>
              </a:buBlip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lvl="1" indent="-342900"/>
            <a:r>
              <a:rPr lang="en-US" dirty="0" smtClean="0"/>
              <a:t>Systems Reliability Section (SRS)</a:t>
            </a:r>
          </a:p>
          <a:p>
            <a:pPr marL="342900" lvl="1" indent="-342900"/>
            <a:r>
              <a:rPr lang="en-US" dirty="0" smtClean="0"/>
              <a:t>Quality Control Failure Incident Team (QC-FIT)</a:t>
            </a:r>
          </a:p>
          <a:p>
            <a:pPr marL="342900" lvl="1" indent="-342900"/>
            <a:r>
              <a:rPr lang="en-US" dirty="0" smtClean="0"/>
              <a:t>QC-FIT connector evaluations</a:t>
            </a:r>
          </a:p>
          <a:p>
            <a:pPr marL="342900" lvl="1" indent="-342900"/>
            <a:r>
              <a:rPr lang="en-US" dirty="0" smtClean="0"/>
              <a:t>Bolt studies</a:t>
            </a:r>
          </a:p>
          <a:p>
            <a:pPr marL="342900" lvl="1" indent="-342900"/>
            <a:r>
              <a:rPr lang="en-US" dirty="0" smtClean="0"/>
              <a:t>QC-FIT findings</a:t>
            </a:r>
          </a:p>
          <a:p>
            <a:pPr marL="342900" lvl="1" indent="-342900"/>
            <a:r>
              <a:rPr lang="en-US" dirty="0" smtClean="0"/>
              <a:t>Areas of concern</a:t>
            </a:r>
            <a:endParaRPr lang="en-US" dirty="0"/>
          </a:p>
          <a:p>
            <a:pPr marL="342900" lvl="1" indent="-342900"/>
            <a:endParaRPr lang="en-US" dirty="0" smtClean="0"/>
          </a:p>
        </p:txBody>
      </p:sp>
      <p:pic>
        <p:nvPicPr>
          <p:cNvPr id="2050" name="Picture 2" descr="C:\Users\kozakm\Desktop\bolt forum pics\DSC_001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0" y="3352800"/>
            <a:ext cx="5084478" cy="3429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itle 2"/>
          <p:cNvSpPr txBox="1">
            <a:spLocks/>
          </p:cNvSpPr>
          <p:nvPr/>
        </p:nvSpPr>
        <p:spPr>
          <a:xfrm>
            <a:off x="914400" y="304800"/>
            <a:ext cx="8077200" cy="533400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7500" lnSpcReduction="100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witzerlandBlack" pitchFamily="34" charset="0"/>
                <a:ea typeface="+mj-ea"/>
                <a:cs typeface="+mj-cs"/>
              </a:defRPr>
            </a:lvl1pPr>
          </a:lstStyle>
          <a:p>
            <a:r>
              <a:rPr lang="en-US" smtClean="0"/>
              <a:t>Framing the Issue – Connector Reliability</a:t>
            </a:r>
            <a:endParaRPr lang="en-US" dirty="0"/>
          </a:p>
        </p:txBody>
      </p:sp>
      <p:sp>
        <p:nvSpPr>
          <p:cNvPr id="9" name="Text Placeholder 3"/>
          <p:cNvSpPr>
            <a:spLocks noGrp="1"/>
          </p:cNvSpPr>
          <p:nvPr>
            <p:ph type="body" sz="quarter" idx="4294967295"/>
          </p:nvPr>
        </p:nvSpPr>
        <p:spPr>
          <a:xfrm>
            <a:off x="990600" y="914400"/>
            <a:ext cx="8001000" cy="457200"/>
          </a:xfrm>
          <a:prstGeom prst="rect">
            <a:avLst/>
          </a:prstGeom>
        </p:spPr>
        <p:txBody>
          <a:bodyPr anchor="t">
            <a:normAutofit fontScale="92500" lnSpcReduction="10000"/>
          </a:bodyPr>
          <a:lstStyle/>
          <a:p>
            <a:pPr marL="0" indent="0">
              <a:buNone/>
            </a:pPr>
            <a:r>
              <a:rPr lang="en-US" dirty="0" smtClean="0">
                <a:solidFill>
                  <a:schemeClr val="tx2"/>
                </a:solidFill>
              </a:rPr>
              <a:t>Today’s Discussion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7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0" y="5867400"/>
            <a:ext cx="609600" cy="609600"/>
          </a:xfrm>
        </p:spPr>
        <p:txBody>
          <a:bodyPr/>
          <a:lstStyle/>
          <a:p>
            <a:fld id="{CF2D1B33-6E72-4423-B13F-12DE9F4F2035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967700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endParaRPr lang="en-US" dirty="0" smtClean="0"/>
          </a:p>
          <a:p>
            <a:pPr marL="0" indent="0" algn="ctr">
              <a:buNone/>
            </a:pPr>
            <a:r>
              <a:rPr lang="en-US" sz="4400" dirty="0" smtClean="0"/>
              <a:t>    Questions </a:t>
            </a:r>
            <a:r>
              <a:rPr lang="en-US" sz="4400" dirty="0" smtClean="0"/>
              <a:t>???</a:t>
            </a:r>
          </a:p>
          <a:p>
            <a:pPr marL="0" indent="0" algn="ctr">
              <a:buNone/>
            </a:pPr>
            <a:r>
              <a:rPr lang="en-US" sz="4400" dirty="0" smtClean="0"/>
              <a:t>Comments</a:t>
            </a:r>
          </a:p>
          <a:p>
            <a:pPr marL="0" indent="0" algn="ctr">
              <a:buNone/>
            </a:pPr>
            <a:r>
              <a:rPr lang="en-US" sz="4400" dirty="0" smtClean="0"/>
              <a:t>Discussion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 anchor="t">
            <a:normAutofit fontScale="90000"/>
          </a:bodyPr>
          <a:lstStyle/>
          <a:p>
            <a:r>
              <a:rPr lang="en-US" dirty="0" smtClean="0"/>
              <a:t>Framing the Issue – Connector Reliability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2"/>
          </p:nvPr>
        </p:nvSpPr>
        <p:spPr/>
        <p:txBody>
          <a:bodyPr anchor="t">
            <a:normAutofit fontScale="85000" lnSpcReduction="20000"/>
          </a:bodyPr>
          <a:lstStyle/>
          <a:p>
            <a:r>
              <a:rPr lang="en-US" dirty="0" smtClean="0"/>
              <a:t>Closing</a:t>
            </a:r>
            <a:endParaRPr lang="en-US" dirty="0"/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0" y="5867400"/>
            <a:ext cx="609600" cy="609600"/>
          </a:xfrm>
        </p:spPr>
        <p:txBody>
          <a:bodyPr/>
          <a:lstStyle/>
          <a:p>
            <a:fld id="{CF2D1B33-6E72-4423-B13F-12DE9F4F2035}" type="slidenum">
              <a:rPr lang="en-US" smtClean="0"/>
              <a:pPr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00993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lvl="1" indent="-342900"/>
            <a:r>
              <a:rPr lang="en-US" sz="2800" dirty="0" smtClean="0"/>
              <a:t>BSEE website</a:t>
            </a:r>
          </a:p>
          <a:p>
            <a:pPr marL="742950" lvl="2" indent="-342900"/>
            <a:r>
              <a:rPr lang="en-US" sz="2400" dirty="0">
                <a:hlinkClick r:id="rId3"/>
              </a:rPr>
              <a:t>https://www.bsee.gov</a:t>
            </a:r>
            <a:r>
              <a:rPr lang="en-US" sz="2400" dirty="0" smtClean="0">
                <a:hlinkClick r:id="rId3"/>
              </a:rPr>
              <a:t>/</a:t>
            </a:r>
            <a:endParaRPr lang="en-US" sz="2400" dirty="0" smtClean="0"/>
          </a:p>
          <a:p>
            <a:pPr marL="400050" lvl="2" indent="0">
              <a:buNone/>
            </a:pPr>
            <a:endParaRPr lang="en-US" sz="2800" dirty="0" smtClean="0"/>
          </a:p>
          <a:p>
            <a:pPr marL="342900" lvl="1" indent="-342900"/>
            <a:r>
              <a:rPr lang="en-US" sz="2800" dirty="0" smtClean="0"/>
              <a:t>SRS page</a:t>
            </a:r>
          </a:p>
          <a:p>
            <a:pPr marL="742950" lvl="2" indent="-342900"/>
            <a:r>
              <a:rPr lang="en-US" sz="2400" dirty="0" smtClean="0">
                <a:hlinkClick r:id="rId4"/>
              </a:rPr>
              <a:t>https</a:t>
            </a:r>
            <a:r>
              <a:rPr lang="en-US" sz="2400" dirty="0">
                <a:hlinkClick r:id="rId4"/>
              </a:rPr>
              <a:t>://</a:t>
            </a:r>
            <a:r>
              <a:rPr lang="en-US" sz="2400" dirty="0" smtClean="0">
                <a:hlinkClick r:id="rId4"/>
              </a:rPr>
              <a:t>www.bsee.gov/whatwedo/regulatory-safety-programs/systems-reliability-section/goals-process</a:t>
            </a:r>
            <a:endParaRPr lang="en-US" sz="2400" dirty="0" smtClean="0"/>
          </a:p>
          <a:p>
            <a:pPr marL="742950" lvl="2" indent="-342900"/>
            <a:endParaRPr lang="en-US" dirty="0"/>
          </a:p>
          <a:p>
            <a:r>
              <a:rPr lang="en-US" dirty="0" smtClean="0"/>
              <a:t>Contact</a:t>
            </a:r>
          </a:p>
          <a:p>
            <a:pPr lvl="1"/>
            <a:r>
              <a:rPr lang="en-US" dirty="0" smtClean="0">
                <a:hlinkClick r:id="rId5"/>
              </a:rPr>
              <a:t>joseph.levine@bsee.gov</a:t>
            </a:r>
            <a:endParaRPr lang="en-US" dirty="0" smtClean="0"/>
          </a:p>
          <a:p>
            <a:pPr lvl="1"/>
            <a:r>
              <a:rPr lang="en-US" dirty="0" smtClean="0">
                <a:hlinkClick r:id="rId6"/>
              </a:rPr>
              <a:t>candi.hudson@bsee.gov</a:t>
            </a:r>
            <a:endParaRPr lang="en-US" dirty="0" smtClean="0"/>
          </a:p>
          <a:p>
            <a:pPr lvl="1"/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 anchor="t">
            <a:normAutofit fontScale="90000"/>
          </a:bodyPr>
          <a:lstStyle/>
          <a:p>
            <a:r>
              <a:rPr lang="en-US" dirty="0" smtClean="0"/>
              <a:t>Framing the Issue – Connector Reliability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2"/>
          </p:nvPr>
        </p:nvSpPr>
        <p:spPr/>
        <p:txBody>
          <a:bodyPr anchor="t">
            <a:normAutofit fontScale="85000" lnSpcReduction="20000"/>
          </a:bodyPr>
          <a:lstStyle/>
          <a:p>
            <a:r>
              <a:rPr lang="en-US" dirty="0" smtClean="0"/>
              <a:t>Contacts</a:t>
            </a:r>
            <a:endParaRPr lang="en-US" dirty="0"/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0" y="5867400"/>
            <a:ext cx="609600" cy="609600"/>
          </a:xfrm>
        </p:spPr>
        <p:txBody>
          <a:bodyPr/>
          <a:lstStyle/>
          <a:p>
            <a:fld id="{CF2D1B33-6E72-4423-B13F-12DE9F4F2035}" type="slidenum">
              <a:rPr lang="en-US" smtClean="0"/>
              <a:pPr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4818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 txBox="1">
            <a:spLocks/>
          </p:cNvSpPr>
          <p:nvPr/>
        </p:nvSpPr>
        <p:spPr>
          <a:xfrm>
            <a:off x="4572000" y="5029200"/>
            <a:ext cx="3886200" cy="12192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r">
              <a:lnSpc>
                <a:spcPts val="1800"/>
              </a:lnSpc>
              <a:buFontTx/>
              <a:buNone/>
              <a:defRPr sz="1800">
                <a:solidFill>
                  <a:schemeClr val="tx2">
                    <a:lumMod val="75000"/>
                  </a:schemeClr>
                </a:solidFill>
              </a:defRPr>
            </a:lvl1pPr>
            <a:lvl2pPr marL="457200" indent="0" algn="r">
              <a:lnSpc>
                <a:spcPts val="1400"/>
              </a:lnSpc>
              <a:buFontTx/>
              <a:buNone/>
              <a:defRPr sz="1600"/>
            </a:lvl2pPr>
            <a:lvl3pPr marL="914400" indent="0" algn="r">
              <a:lnSpc>
                <a:spcPts val="1400"/>
              </a:lnSpc>
              <a:buFontTx/>
              <a:buNone/>
              <a:defRPr sz="1600"/>
            </a:lvl3pPr>
            <a:lvl4pPr marL="1371600" indent="0" algn="r">
              <a:lnSpc>
                <a:spcPts val="1400"/>
              </a:lnSpc>
              <a:buFontTx/>
              <a:buNone/>
              <a:defRPr sz="1600"/>
            </a:lvl4pPr>
            <a:lvl5pPr marL="1828800" indent="0" algn="r">
              <a:lnSpc>
                <a:spcPts val="1400"/>
              </a:lnSpc>
              <a:buFontTx/>
              <a:buNone/>
              <a:defRPr sz="1600"/>
            </a:lvl5pPr>
          </a:lstStyle>
          <a:p>
            <a:pPr marL="0" marR="0" lvl="0" indent="0" algn="r" defTabSz="914400" rtl="0" eaLnBrk="1" fontAlgn="auto" latinLnBrk="0" hangingPunct="1">
              <a:lnSpc>
                <a:spcPts val="18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“To promote safety, protect the environment and conserve resources offshore through vigorous regulatory oversight and enforcement.”</a:t>
            </a:r>
            <a:endParaRPr kumimoji="0" lang="en-US" sz="1800" b="0" i="0" u="none" strike="noStrike" kern="1200" cap="none" spc="0" normalizeH="0" baseline="0" noProof="0" dirty="0" smtClean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Text Placeholder 7"/>
          <p:cNvSpPr txBox="1">
            <a:spLocks/>
          </p:cNvSpPr>
          <p:nvPr/>
        </p:nvSpPr>
        <p:spPr>
          <a:xfrm>
            <a:off x="1905000" y="1371600"/>
            <a:ext cx="5638800" cy="4572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FontTx/>
              <a:buNone/>
              <a:defRPr sz="240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witzerlandBlack" panose="020B7200000000000000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SwitzerlandBlack" panose="020B7200000000000000" pitchFamily="34" charset="0"/>
                <a:ea typeface="+mn-ea"/>
                <a:cs typeface="+mn-cs"/>
              </a:rPr>
              <a:t>BSEE Website:  www.bsee.gov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SwitzerlandBlack" panose="020B7200000000000000" pitchFamily="34" charset="0"/>
              <a:ea typeface="+mn-ea"/>
              <a:cs typeface="+mn-cs"/>
            </a:endParaRPr>
          </a:p>
        </p:txBody>
      </p:sp>
      <p:sp>
        <p:nvSpPr>
          <p:cNvPr id="7" name="Text Placeholder 7"/>
          <p:cNvSpPr txBox="1">
            <a:spLocks/>
          </p:cNvSpPr>
          <p:nvPr/>
        </p:nvSpPr>
        <p:spPr>
          <a:xfrm>
            <a:off x="3200400" y="2315496"/>
            <a:ext cx="5334000" cy="28194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>
              <a:lnSpc>
                <a:spcPts val="2400"/>
              </a:lnSpc>
              <a:spcBef>
                <a:spcPts val="0"/>
              </a:spcBef>
              <a:buFontTx/>
              <a:buNone/>
              <a:defRPr sz="240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witzerlandBlack" panose="020B7200000000000000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ts val="24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SwitzerlandBlack" panose="020B7200000000000000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ts val="24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  <a:p>
            <a:pPr marL="0" marR="0" lvl="0" indent="0" algn="l" defTabSz="914400" rtl="0" eaLnBrk="1" fontAlgn="auto" latinLnBrk="0" hangingPunct="1">
              <a:lnSpc>
                <a:spcPts val="24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SwitzerlandBlack" panose="020B7200000000000000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ts val="24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SwitzerlandBlack" panose="020B7200000000000000" pitchFamily="34" charset="0"/>
                <a:ea typeface="+mn-ea"/>
                <a:cs typeface="+mn-cs"/>
              </a:rPr>
              <a:t>@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SwitzerlandBlack" panose="020B7200000000000000" pitchFamily="34" charset="0"/>
                <a:ea typeface="+mn-ea"/>
                <a:cs typeface="+mn-cs"/>
              </a:rPr>
              <a:t>BSEEgov</a:t>
            </a: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SwitzerlandBlack" panose="020B7200000000000000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ts val="24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SwitzerlandBlack" panose="020B7200000000000000" pitchFamily="34" charset="0"/>
                <a:ea typeface="+mn-ea"/>
                <a:cs typeface="+mn-cs"/>
              </a:rPr>
              <a:t>		               </a:t>
            </a:r>
          </a:p>
          <a:p>
            <a:pPr marL="0" marR="0" lvl="0" indent="0" algn="l" defTabSz="914400" rtl="0" eaLnBrk="1" fontAlgn="auto" latinLnBrk="0" hangingPunct="1">
              <a:lnSpc>
                <a:spcPts val="24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SwitzerlandBlack" panose="020B7200000000000000" pitchFamily="34" charset="0"/>
                <a:ea typeface="+mn-ea"/>
                <a:cs typeface="+mn-cs"/>
              </a:rPr>
              <a:t>BSEEgov</a:t>
            </a: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SwitzerlandBlack" panose="020B7200000000000000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ts val="24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SwitzerlandBlack" panose="020B7200000000000000" pitchFamily="34" charset="0"/>
                <a:ea typeface="+mn-ea"/>
                <a:cs typeface="+mn-cs"/>
              </a:rPr>
              <a:t>		              </a:t>
            </a:r>
          </a:p>
          <a:p>
            <a:pPr marL="0" marR="0" lvl="0" indent="0" algn="l" defTabSz="914400" rtl="0" eaLnBrk="1" fontAlgn="auto" latinLnBrk="0" hangingPunct="1">
              <a:lnSpc>
                <a:spcPts val="24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SwitzerlandBlack" panose="020B7200000000000000" pitchFamily="34" charset="0"/>
                <a:ea typeface="+mn-ea"/>
                <a:cs typeface="+mn-cs"/>
              </a:rPr>
              <a:t>Bureau of Safety and 	</a:t>
            </a:r>
          </a:p>
          <a:p>
            <a:pPr marL="0" marR="0" lvl="0" indent="0" algn="l" defTabSz="914400" rtl="0" eaLnBrk="1" fontAlgn="auto" latinLnBrk="0" hangingPunct="1">
              <a:lnSpc>
                <a:spcPts val="24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SwitzerlandBlack" panose="020B7200000000000000" pitchFamily="34" charset="0"/>
                <a:ea typeface="+mn-ea"/>
                <a:cs typeface="+mn-cs"/>
              </a:rPr>
              <a:t>Environmental Enforcement</a:t>
            </a:r>
          </a:p>
          <a:p>
            <a:pPr marL="0" marR="0" lvl="0" indent="0" algn="l" defTabSz="914400" rtl="0" eaLnBrk="1" fontAlgn="auto" latinLnBrk="0" hangingPunct="1">
              <a:lnSpc>
                <a:spcPts val="24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SwitzerlandBlack" panose="020B7200000000000000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ts val="24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SwitzerlandBlack" panose="020B7200000000000000" pitchFamily="34" charset="0"/>
                <a:ea typeface="+mn-ea"/>
                <a:cs typeface="+mn-cs"/>
              </a:rPr>
              <a:t>BSEEgov</a:t>
            </a: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SwitzerlandBlack" panose="020B7200000000000000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ts val="24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SwitzerlandBlack" panose="020B7200000000000000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ts val="24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SwitzerlandBlack" panose="020B7200000000000000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ts val="24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SwitzerlandBlack" panose="020B7200000000000000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ts val="24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SwitzerlandBlack" panose="020B7200000000000000" pitchFamily="34" charset="0"/>
              <a:ea typeface="+mn-ea"/>
              <a:cs typeface="+mn-cs"/>
            </a:endParaRPr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3486" y="2286000"/>
            <a:ext cx="471190" cy="18045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8" descr="flickr-logo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522560" y="4343400"/>
            <a:ext cx="586257" cy="49169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00050" lvl="1" indent="-400050"/>
            <a:r>
              <a:rPr lang="en-US" dirty="0"/>
              <a:t>The Systems Reliability Section (SRS) conducts quality </a:t>
            </a:r>
            <a:r>
              <a:rPr lang="en-US" dirty="0" smtClean="0"/>
              <a:t>control </a:t>
            </a:r>
            <a:r>
              <a:rPr lang="en-US" dirty="0"/>
              <a:t>failure incident team (QC-FIT) </a:t>
            </a:r>
            <a:r>
              <a:rPr lang="en-US" dirty="0" smtClean="0"/>
              <a:t>evaluations </a:t>
            </a:r>
            <a:endParaRPr lang="en-US" dirty="0"/>
          </a:p>
          <a:p>
            <a:pPr marL="798513" lvl="2" indent="-398463"/>
            <a:r>
              <a:rPr lang="en-US" dirty="0" smtClean="0"/>
              <a:t>Failure of </a:t>
            </a:r>
            <a:r>
              <a:rPr lang="en-US" dirty="0"/>
              <a:t>a piece of equipment or </a:t>
            </a:r>
            <a:r>
              <a:rPr lang="en-US" dirty="0" smtClean="0"/>
              <a:t>system – fitness for purpose</a:t>
            </a:r>
            <a:endParaRPr lang="en-US" dirty="0"/>
          </a:p>
          <a:p>
            <a:pPr marL="798513" lvl="2" indent="-398463"/>
            <a:r>
              <a:rPr lang="en-US" dirty="0" smtClean="0"/>
              <a:t>Collaboration </a:t>
            </a:r>
            <a:r>
              <a:rPr lang="en-US" dirty="0"/>
              <a:t>with </a:t>
            </a:r>
            <a:r>
              <a:rPr lang="en-US" dirty="0" smtClean="0"/>
              <a:t>industry</a:t>
            </a:r>
            <a:endParaRPr lang="en-US" dirty="0"/>
          </a:p>
          <a:p>
            <a:pPr marL="798513" lvl="2" indent="-398463"/>
            <a:r>
              <a:rPr lang="en-US" dirty="0" smtClean="0"/>
              <a:t>Distinct </a:t>
            </a:r>
            <a:r>
              <a:rPr lang="en-US" dirty="0"/>
              <a:t>from 2010 Incident Investigations or </a:t>
            </a:r>
            <a:r>
              <a:rPr lang="en-US" dirty="0" smtClean="0"/>
              <a:t>Regional </a:t>
            </a:r>
            <a:r>
              <a:rPr lang="en-US" dirty="0"/>
              <a:t>panel </a:t>
            </a:r>
            <a:r>
              <a:rPr lang="en-US" dirty="0" smtClean="0"/>
              <a:t>investigations</a:t>
            </a:r>
          </a:p>
          <a:p>
            <a:pPr marL="1200150" lvl="3" indent="-342900"/>
            <a:r>
              <a:rPr lang="en-US" dirty="0" smtClean="0"/>
              <a:t>District/Regional  investigations can result in enforcement actions (INC’s, Civil penalties)</a:t>
            </a:r>
          </a:p>
          <a:p>
            <a:pPr marL="1200150" lvl="3" indent="-342900"/>
            <a:r>
              <a:rPr lang="en-US" dirty="0" smtClean="0"/>
              <a:t>QC-FIT are fact finding evaluations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 anchor="t">
            <a:normAutofit fontScale="90000"/>
          </a:bodyPr>
          <a:lstStyle/>
          <a:p>
            <a:r>
              <a:rPr lang="en-US" dirty="0" smtClean="0"/>
              <a:t>Framing the Issue – Connector Reliability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2"/>
          </p:nvPr>
        </p:nvSpPr>
        <p:spPr/>
        <p:txBody>
          <a:bodyPr anchor="t">
            <a:normAutofit fontScale="85000" lnSpcReduction="20000"/>
          </a:bodyPr>
          <a:lstStyle/>
          <a:p>
            <a:r>
              <a:rPr lang="en-US" dirty="0" smtClean="0"/>
              <a:t>Systems Reliability Section: QC-FIT</a:t>
            </a:r>
            <a:endParaRPr lang="en-US" dirty="0"/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0" y="5867400"/>
            <a:ext cx="609600" cy="609600"/>
          </a:xfrm>
        </p:spPr>
        <p:txBody>
          <a:bodyPr/>
          <a:lstStyle/>
          <a:p>
            <a:fld id="{CF2D1B33-6E72-4423-B13F-12DE9F4F2035}" type="slidenum">
              <a:rPr lang="en-US" smtClean="0"/>
              <a:pPr/>
              <a:t>3</a:t>
            </a:fld>
            <a:endParaRPr lang="en-US" dirty="0"/>
          </a:p>
        </p:txBody>
      </p:sp>
      <p:pic>
        <p:nvPicPr>
          <p:cNvPr id="3074" name="Picture 2" descr="C:\Users\kozakm\Desktop\bolt forum pics\Copy of 100_1186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4777915"/>
            <a:ext cx="2590800" cy="194257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C:\Users\kozakm\Desktop\bolt forum pics\20160425_155733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9429" y="4876800"/>
            <a:ext cx="2667000" cy="184368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875770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914400" y="1524000"/>
            <a:ext cx="8001000" cy="5029200"/>
          </a:xfrm>
        </p:spPr>
        <p:txBody>
          <a:bodyPr>
            <a:normAutofit/>
          </a:bodyPr>
          <a:lstStyle/>
          <a:p>
            <a:pPr marL="342900" lvl="1" indent="-342900"/>
            <a:r>
              <a:rPr lang="en-US" dirty="0" smtClean="0"/>
              <a:t>Evaluate </a:t>
            </a:r>
            <a:r>
              <a:rPr lang="en-US" dirty="0"/>
              <a:t>equipment's “life cycle” and if it is “fit for </a:t>
            </a:r>
            <a:r>
              <a:rPr lang="en-US" dirty="0" smtClean="0"/>
              <a:t>service”</a:t>
            </a:r>
            <a:endParaRPr lang="en-US" dirty="0"/>
          </a:p>
          <a:p>
            <a:pPr marL="342900" lvl="1" indent="-342900"/>
            <a:endParaRPr lang="en-US" sz="800" dirty="0" smtClean="0"/>
          </a:p>
          <a:p>
            <a:pPr marL="342900" lvl="1" indent="-342900"/>
            <a:r>
              <a:rPr lang="en-US" dirty="0" smtClean="0"/>
              <a:t>Provide </a:t>
            </a:r>
            <a:r>
              <a:rPr lang="en-US" dirty="0"/>
              <a:t>an independent </a:t>
            </a:r>
            <a:r>
              <a:rPr lang="en-US" dirty="0" smtClean="0"/>
              <a:t>validation of </a:t>
            </a:r>
            <a:r>
              <a:rPr lang="en-US" dirty="0"/>
              <a:t>manufacturer recommendations/specifications that impact QA/QC, performance, and </a:t>
            </a:r>
            <a:r>
              <a:rPr lang="en-US" dirty="0" smtClean="0"/>
              <a:t>reliability</a:t>
            </a:r>
            <a:endParaRPr lang="en-US" dirty="0"/>
          </a:p>
          <a:p>
            <a:pPr marL="342900" lvl="1" indent="-342900"/>
            <a:endParaRPr lang="en-US" sz="800" dirty="0" smtClean="0"/>
          </a:p>
          <a:p>
            <a:pPr marL="342900" lvl="1" indent="-342900"/>
            <a:r>
              <a:rPr lang="en-US" dirty="0" smtClean="0"/>
              <a:t>Provide recommendations</a:t>
            </a:r>
          </a:p>
          <a:p>
            <a:pPr marL="800100" lvl="2" indent="-400050"/>
            <a:r>
              <a:rPr lang="en-US" sz="2400" dirty="0"/>
              <a:t>C</a:t>
            </a:r>
            <a:r>
              <a:rPr lang="en-US" sz="2400" dirty="0" smtClean="0"/>
              <a:t>hanges </a:t>
            </a:r>
            <a:r>
              <a:rPr lang="en-US" sz="2400" dirty="0"/>
              <a:t>to </a:t>
            </a:r>
            <a:r>
              <a:rPr lang="en-US" sz="2400" dirty="0" smtClean="0"/>
              <a:t>BSEE policies, </a:t>
            </a:r>
            <a:r>
              <a:rPr lang="en-US" sz="2400" dirty="0"/>
              <a:t>procedures, Notice to Lessees (NTLs), </a:t>
            </a:r>
            <a:r>
              <a:rPr lang="en-US" sz="2400" dirty="0" smtClean="0"/>
              <a:t>regulations</a:t>
            </a:r>
            <a:endParaRPr lang="en-US" sz="2400" dirty="0"/>
          </a:p>
          <a:p>
            <a:pPr marL="800100" lvl="2" indent="-400050"/>
            <a:r>
              <a:rPr lang="en-US" sz="2400" dirty="0" smtClean="0"/>
              <a:t>Current/new industry standards</a:t>
            </a:r>
            <a:endParaRPr lang="en-US" sz="2400" dirty="0"/>
          </a:p>
          <a:p>
            <a:pPr marL="800100" lvl="2" indent="-400050"/>
            <a:r>
              <a:rPr lang="en-US" sz="2400" dirty="0" smtClean="0"/>
              <a:t>Issuance of Safety Alerts </a:t>
            </a:r>
          </a:p>
          <a:p>
            <a:pPr marL="800100" lvl="2" indent="-400050"/>
            <a:r>
              <a:rPr lang="en-US" sz="2400" dirty="0" smtClean="0"/>
              <a:t>Initiation of technical </a:t>
            </a:r>
            <a:r>
              <a:rPr lang="en-US" sz="2400" dirty="0"/>
              <a:t>research studies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 anchor="t">
            <a:normAutofit fontScale="90000"/>
          </a:bodyPr>
          <a:lstStyle/>
          <a:p>
            <a:r>
              <a:rPr lang="en-US" dirty="0" smtClean="0"/>
              <a:t>Framing the Issue – Connector Reliability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2"/>
          </p:nvPr>
        </p:nvSpPr>
        <p:spPr/>
        <p:txBody>
          <a:bodyPr anchor="t">
            <a:normAutofit fontScale="85000" lnSpcReduction="20000"/>
          </a:bodyPr>
          <a:lstStyle/>
          <a:p>
            <a:r>
              <a:rPr lang="en-US" dirty="0" smtClean="0"/>
              <a:t>Systems Reliability Section: QC-FIT Goals</a:t>
            </a:r>
            <a:endParaRPr lang="en-US" dirty="0"/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0" y="5867400"/>
            <a:ext cx="609600" cy="609600"/>
          </a:xfrm>
        </p:spPr>
        <p:txBody>
          <a:bodyPr/>
          <a:lstStyle/>
          <a:p>
            <a:fld id="{CF2D1B33-6E72-4423-B13F-12DE9F4F2035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16811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42900" lvl="1" indent="-342900"/>
            <a:r>
              <a:rPr lang="en-US" dirty="0"/>
              <a:t>H4 Connector </a:t>
            </a:r>
            <a:r>
              <a:rPr lang="en-US" dirty="0" smtClean="0"/>
              <a:t>bolt failures </a:t>
            </a:r>
          </a:p>
          <a:p>
            <a:pPr marL="742950" lvl="2" indent="-342900"/>
            <a:r>
              <a:rPr lang="en-US" dirty="0" smtClean="0"/>
              <a:t>Discovered following a release of synthetic-based drilling fluids into the Gulf of Mexico during drilling operations (</a:t>
            </a:r>
            <a:r>
              <a:rPr lang="en-US" dirty="0"/>
              <a:t>December 2012</a:t>
            </a:r>
            <a:r>
              <a:rPr lang="en-US" dirty="0" smtClean="0"/>
              <a:t>)</a:t>
            </a:r>
            <a:endParaRPr lang="en-US" dirty="0"/>
          </a:p>
          <a:p>
            <a:pPr marL="342900" lvl="1" indent="-342900"/>
            <a:endParaRPr lang="en-US" sz="1600" dirty="0" smtClean="0"/>
          </a:p>
          <a:p>
            <a:pPr marL="342900" lvl="1" indent="-342900"/>
            <a:r>
              <a:rPr lang="en-US" dirty="0" smtClean="0"/>
              <a:t>HC </a:t>
            </a:r>
            <a:r>
              <a:rPr lang="en-US" dirty="0"/>
              <a:t>C</a:t>
            </a:r>
            <a:r>
              <a:rPr lang="en-US" dirty="0" smtClean="0"/>
              <a:t>onnector bolt failures</a:t>
            </a:r>
            <a:endParaRPr lang="en-US" dirty="0"/>
          </a:p>
          <a:p>
            <a:pPr marL="742950" lvl="2" indent="-342900"/>
            <a:r>
              <a:rPr lang="en-US" dirty="0" smtClean="0"/>
              <a:t>Discovered </a:t>
            </a:r>
            <a:r>
              <a:rPr lang="en-US" dirty="0"/>
              <a:t>during </a:t>
            </a:r>
            <a:r>
              <a:rPr lang="en-US" dirty="0" smtClean="0"/>
              <a:t>between-well maintenance (</a:t>
            </a:r>
            <a:r>
              <a:rPr lang="en-US" dirty="0"/>
              <a:t>July 2014)  </a:t>
            </a:r>
          </a:p>
          <a:p>
            <a:pPr marL="465138" lvl="1" indent="-465138"/>
            <a:endParaRPr lang="en-US" sz="1600" dirty="0" smtClean="0"/>
          </a:p>
          <a:p>
            <a:pPr marL="465138" lvl="1" indent="-465138"/>
            <a:r>
              <a:rPr lang="en-US" dirty="0" smtClean="0"/>
              <a:t>Blind </a:t>
            </a:r>
            <a:r>
              <a:rPr lang="en-US" dirty="0"/>
              <a:t>Shear Ram (BSR) </a:t>
            </a:r>
            <a:r>
              <a:rPr lang="en-US" dirty="0" smtClean="0"/>
              <a:t>actuator </a:t>
            </a:r>
            <a:r>
              <a:rPr lang="en-US" dirty="0"/>
              <a:t>bolt </a:t>
            </a:r>
            <a:r>
              <a:rPr lang="en-US" dirty="0" smtClean="0"/>
              <a:t>failures - ongoing</a:t>
            </a:r>
            <a:endParaRPr lang="en-US" dirty="0"/>
          </a:p>
          <a:p>
            <a:pPr marL="742950" lvl="2" indent="-342900"/>
            <a:r>
              <a:rPr lang="en-US" dirty="0" smtClean="0"/>
              <a:t>Discovered </a:t>
            </a:r>
            <a:r>
              <a:rPr lang="en-US" dirty="0"/>
              <a:t>during BOP high pressure stack </a:t>
            </a:r>
            <a:r>
              <a:rPr lang="en-US" dirty="0" smtClean="0"/>
              <a:t>testing (</a:t>
            </a:r>
            <a:r>
              <a:rPr lang="en-US" dirty="0"/>
              <a:t>October 2015</a:t>
            </a:r>
            <a:r>
              <a:rPr lang="en-US" dirty="0" smtClean="0"/>
              <a:t>)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 anchor="t">
            <a:normAutofit fontScale="90000"/>
          </a:bodyPr>
          <a:lstStyle/>
          <a:p>
            <a:r>
              <a:rPr lang="en-US" dirty="0" smtClean="0"/>
              <a:t>Framing the Issue – Connector Reliability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2"/>
          </p:nvPr>
        </p:nvSpPr>
        <p:spPr/>
        <p:txBody>
          <a:bodyPr anchor="t">
            <a:normAutofit fontScale="85000" lnSpcReduction="20000"/>
          </a:bodyPr>
          <a:lstStyle/>
          <a:p>
            <a:r>
              <a:rPr lang="en-US" dirty="0" smtClean="0"/>
              <a:t>QC-FIT Connector Evaluations</a:t>
            </a:r>
            <a:endParaRPr lang="en-US" dirty="0"/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0" y="5867400"/>
            <a:ext cx="609600" cy="609600"/>
          </a:xfrm>
        </p:spPr>
        <p:txBody>
          <a:bodyPr/>
          <a:lstStyle/>
          <a:p>
            <a:fld id="{CF2D1B33-6E72-4423-B13F-12DE9F4F2035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84748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lvl="1" indent="-342900"/>
            <a:r>
              <a:rPr lang="en-US" altLang="en-US" dirty="0">
                <a:ea typeface="ＭＳ Ｐゴシック" pitchFamily="34" charset="-128"/>
              </a:rPr>
              <a:t>H4 Connector </a:t>
            </a:r>
            <a:r>
              <a:rPr lang="en-US" altLang="en-US" dirty="0" smtClean="0">
                <a:ea typeface="ＭＳ Ｐゴシック" pitchFamily="34" charset="-128"/>
              </a:rPr>
              <a:t>Bolt Failures</a:t>
            </a:r>
            <a:endParaRPr lang="en-US" altLang="en-US" dirty="0">
              <a:ea typeface="ＭＳ Ｐゴシック" pitchFamily="34" charset="-128"/>
            </a:endParaRPr>
          </a:p>
          <a:p>
            <a:pPr marL="742950" lvl="2" indent="-342900"/>
            <a:r>
              <a:rPr lang="en-US" altLang="en-US" dirty="0">
                <a:ea typeface="ＭＳ Ｐゴシック" pitchFamily="34" charset="-128"/>
                <a:hlinkClick r:id="rId3"/>
              </a:rPr>
              <a:t>https://</a:t>
            </a:r>
            <a:r>
              <a:rPr lang="en-US" altLang="en-US" dirty="0" smtClean="0">
                <a:ea typeface="ＭＳ Ｐゴシック" pitchFamily="34" charset="-128"/>
                <a:hlinkClick r:id="rId3"/>
              </a:rPr>
              <a:t>www.bsee.gov/sites/bsee.gov/files/reports/drilling/bolt-report-final-8-4-14.pdf</a:t>
            </a:r>
            <a:endParaRPr lang="en-US" altLang="en-US" dirty="0" smtClean="0">
              <a:ea typeface="ＭＳ Ｐゴシック" pitchFamily="34" charset="-128"/>
            </a:endParaRPr>
          </a:p>
          <a:p>
            <a:pPr marL="404813" lvl="1" indent="-404813">
              <a:tabLst>
                <a:tab pos="403225" algn="l"/>
              </a:tabLst>
            </a:pPr>
            <a:endParaRPr lang="en-US" dirty="0" smtClean="0"/>
          </a:p>
          <a:p>
            <a:pPr marL="404813" lvl="1" indent="-404813">
              <a:tabLst>
                <a:tab pos="403225" algn="l"/>
              </a:tabLst>
            </a:pPr>
            <a:r>
              <a:rPr lang="en-US" dirty="0" smtClean="0"/>
              <a:t>HC </a:t>
            </a:r>
            <a:r>
              <a:rPr lang="en-US" dirty="0"/>
              <a:t>Connector Bolt </a:t>
            </a:r>
            <a:r>
              <a:rPr lang="en-US" dirty="0" smtClean="0"/>
              <a:t>Failures </a:t>
            </a:r>
            <a:r>
              <a:rPr lang="en-US" dirty="0"/>
              <a:t>(addendum</a:t>
            </a:r>
            <a:r>
              <a:rPr lang="en-US" dirty="0" smtClean="0"/>
              <a:t>)</a:t>
            </a:r>
          </a:p>
          <a:p>
            <a:pPr lvl="1"/>
            <a:r>
              <a:rPr lang="en-US" sz="2000" dirty="0">
                <a:hlinkClick r:id="rId4"/>
              </a:rPr>
              <a:t>https://</a:t>
            </a:r>
            <a:r>
              <a:rPr lang="en-US" sz="2000" dirty="0" smtClean="0">
                <a:hlinkClick r:id="rId4"/>
              </a:rPr>
              <a:t>www.bsee.gov/sites/bsee.gov/files/memos/public-engagement/qc-fit-bp-bolts-report-final.pdf</a:t>
            </a:r>
            <a:endParaRPr lang="en-US" sz="2000" dirty="0" smtClean="0"/>
          </a:p>
          <a:p>
            <a:pPr marL="457200" lvl="1" indent="0">
              <a:buNone/>
            </a:pPr>
            <a:endParaRPr lang="en-US" sz="20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 anchor="t">
            <a:normAutofit fontScale="90000"/>
          </a:bodyPr>
          <a:lstStyle/>
          <a:p>
            <a:r>
              <a:rPr lang="en-US" dirty="0" smtClean="0"/>
              <a:t>Framing the Issue – Connector Reliability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2"/>
          </p:nvPr>
        </p:nvSpPr>
        <p:spPr/>
        <p:txBody>
          <a:bodyPr anchor="t">
            <a:normAutofit fontScale="85000" lnSpcReduction="20000"/>
          </a:bodyPr>
          <a:lstStyle/>
          <a:p>
            <a:r>
              <a:rPr lang="en-US" dirty="0" smtClean="0"/>
              <a:t>Published QC-FIT Connector Evaluations </a:t>
            </a:r>
            <a:endParaRPr lang="en-US" dirty="0"/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0" y="5867400"/>
            <a:ext cx="609600" cy="609600"/>
          </a:xfrm>
        </p:spPr>
        <p:txBody>
          <a:bodyPr/>
          <a:lstStyle/>
          <a:p>
            <a:fld id="{CF2D1B33-6E72-4423-B13F-12DE9F4F2035}" type="slidenum">
              <a:rPr lang="en-US" smtClean="0"/>
              <a:pPr/>
              <a:t>6</a:t>
            </a:fld>
            <a:endParaRPr lang="en-US" dirty="0"/>
          </a:p>
        </p:txBody>
      </p:sp>
      <p:pic>
        <p:nvPicPr>
          <p:cNvPr id="7170" name="Picture 2" descr="C:\Users\kozakm\Desktop\bolt forum pics\DSC_0008 adj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4800600"/>
            <a:ext cx="7467600" cy="180179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675498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2400" dirty="0" smtClean="0"/>
              <a:t>Lawrence </a:t>
            </a:r>
            <a:r>
              <a:rPr lang="en-US" sz="2400" dirty="0"/>
              <a:t>Berkeley National Laboratory (LBNL)</a:t>
            </a:r>
          </a:p>
          <a:p>
            <a:pPr lvl="1"/>
            <a:r>
              <a:rPr lang="en-US" sz="2000" dirty="0" smtClean="0"/>
              <a:t>Global </a:t>
            </a:r>
            <a:r>
              <a:rPr lang="en-US" sz="2000" dirty="0"/>
              <a:t>standards evaluation/gap analysis</a:t>
            </a:r>
          </a:p>
          <a:p>
            <a:pPr lvl="1"/>
            <a:r>
              <a:rPr lang="en-US" sz="2000" dirty="0"/>
              <a:t>Mechanical </a:t>
            </a:r>
            <a:r>
              <a:rPr lang="en-US" sz="2000" dirty="0" smtClean="0"/>
              <a:t>testing</a:t>
            </a:r>
          </a:p>
          <a:p>
            <a:pPr lvl="1"/>
            <a:r>
              <a:rPr lang="en-US" sz="2000" dirty="0" smtClean="0"/>
              <a:t>Coating/corrosion analysis</a:t>
            </a:r>
            <a:endParaRPr lang="en-US" sz="2000" dirty="0"/>
          </a:p>
          <a:p>
            <a:pPr marL="452438" indent="-395288"/>
            <a:r>
              <a:rPr lang="en-US" sz="2400" dirty="0"/>
              <a:t>National Aeronautics and Space Administration (NASA)</a:t>
            </a:r>
          </a:p>
          <a:p>
            <a:pPr lvl="1"/>
            <a:r>
              <a:rPr lang="en-US" sz="2000" dirty="0"/>
              <a:t>Quantitative Risk Assessments</a:t>
            </a:r>
          </a:p>
          <a:p>
            <a:pPr lvl="1"/>
            <a:r>
              <a:rPr lang="en-US" sz="2000" dirty="0"/>
              <a:t>Best Available Safest Technology</a:t>
            </a:r>
          </a:p>
          <a:p>
            <a:pPr lvl="1"/>
            <a:r>
              <a:rPr lang="en-US" sz="2000" dirty="0" smtClean="0"/>
              <a:t>Failure </a:t>
            </a:r>
            <a:r>
              <a:rPr lang="en-US" sz="2000" dirty="0"/>
              <a:t>analysis and testing </a:t>
            </a:r>
            <a:r>
              <a:rPr lang="en-US" sz="2000" dirty="0" smtClean="0"/>
              <a:t>services</a:t>
            </a:r>
          </a:p>
          <a:p>
            <a:r>
              <a:rPr lang="en-US" sz="2400" dirty="0" smtClean="0"/>
              <a:t>Industry Bolt JIP (Spring 2015)</a:t>
            </a:r>
            <a:endParaRPr lang="en-US" sz="2400" dirty="0"/>
          </a:p>
          <a:p>
            <a:pPr marL="852488" lvl="1" indent="-395288"/>
            <a:r>
              <a:rPr lang="en-US" sz="2000" dirty="0" smtClean="0"/>
              <a:t>Six </a:t>
            </a:r>
            <a:r>
              <a:rPr lang="en-US" sz="2000" dirty="0"/>
              <a:t>industry participants </a:t>
            </a:r>
            <a:r>
              <a:rPr lang="en-US" sz="2000" dirty="0" smtClean="0"/>
              <a:t>and BSEE </a:t>
            </a:r>
          </a:p>
          <a:p>
            <a:pPr marL="852488" lvl="1" indent="-395288"/>
            <a:r>
              <a:rPr lang="en-US" sz="2000" dirty="0" smtClean="0"/>
              <a:t>Industry withdrew</a:t>
            </a:r>
            <a:endParaRPr lang="en-US" sz="20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 anchor="t">
            <a:normAutofit fontScale="90000"/>
          </a:bodyPr>
          <a:lstStyle/>
          <a:p>
            <a:r>
              <a:rPr lang="en-US" dirty="0" smtClean="0"/>
              <a:t>Framing the Issue – Connector Reliability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2"/>
          </p:nvPr>
        </p:nvSpPr>
        <p:spPr/>
        <p:txBody>
          <a:bodyPr anchor="t">
            <a:normAutofit fontScale="85000" lnSpcReduction="20000"/>
          </a:bodyPr>
          <a:lstStyle/>
          <a:p>
            <a:r>
              <a:rPr lang="en-US" dirty="0" smtClean="0"/>
              <a:t>BSEE Funded Bolt Studies</a:t>
            </a:r>
            <a:endParaRPr lang="en-US" dirty="0"/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0" y="5867400"/>
            <a:ext cx="609600" cy="609600"/>
          </a:xfrm>
        </p:spPr>
        <p:txBody>
          <a:bodyPr/>
          <a:lstStyle/>
          <a:p>
            <a:fld id="{CF2D1B33-6E72-4423-B13F-12DE9F4F2035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0846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465138" indent="-465138"/>
            <a:r>
              <a:rPr lang="en-US" sz="2400" dirty="0"/>
              <a:t>National Academy of Science (NAS) Bolts Root Cause Analysis (RCA) </a:t>
            </a:r>
            <a:r>
              <a:rPr lang="en-US" sz="2400" dirty="0" smtClean="0"/>
              <a:t>Workshop and Study (Fall 2016??)</a:t>
            </a:r>
            <a:endParaRPr lang="en-US" sz="2400" dirty="0"/>
          </a:p>
          <a:p>
            <a:pPr marL="806450" lvl="1" indent="-349250"/>
            <a:r>
              <a:rPr lang="en-US" sz="2000" dirty="0" smtClean="0"/>
              <a:t>Evaluate </a:t>
            </a:r>
            <a:r>
              <a:rPr lang="en-US" sz="2000" dirty="0"/>
              <a:t>connectors currently in use for offshore oil and natural gas </a:t>
            </a:r>
            <a:r>
              <a:rPr lang="en-US" sz="2000" dirty="0" smtClean="0"/>
              <a:t>operations</a:t>
            </a:r>
          </a:p>
          <a:p>
            <a:pPr marL="806450" lvl="1" indent="-349250"/>
            <a:r>
              <a:rPr lang="en-US" sz="2000" dirty="0" smtClean="0"/>
              <a:t>Draw on bolt usage across other industries</a:t>
            </a:r>
          </a:p>
          <a:p>
            <a:pPr marL="806450" lvl="1" indent="-349250"/>
            <a:endParaRPr lang="en-US" sz="2000" dirty="0" smtClean="0"/>
          </a:p>
          <a:p>
            <a:pPr marL="806450" lvl="1" indent="-349250"/>
            <a:endParaRPr lang="en-US" sz="2000" dirty="0" smtClean="0"/>
          </a:p>
          <a:p>
            <a:pPr marL="806450" lvl="1" indent="-349250"/>
            <a:endParaRPr lang="en-US" sz="2000" dirty="0" smtClean="0"/>
          </a:p>
          <a:p>
            <a:pPr marL="806450" lvl="1" indent="-349250"/>
            <a:r>
              <a:rPr lang="en-US" sz="2000" dirty="0" smtClean="0"/>
              <a:t>Focus </a:t>
            </a:r>
            <a:r>
              <a:rPr lang="en-US" sz="2000" dirty="0"/>
              <a:t>on industry </a:t>
            </a:r>
            <a:r>
              <a:rPr lang="en-US" sz="2000" dirty="0" smtClean="0"/>
              <a:t>wide and global </a:t>
            </a:r>
            <a:r>
              <a:rPr lang="en-US" sz="2000" dirty="0"/>
              <a:t>impacts</a:t>
            </a:r>
          </a:p>
          <a:p>
            <a:pPr marL="806450" lvl="1" indent="-349250"/>
            <a:r>
              <a:rPr lang="en-US" sz="2000" dirty="0" smtClean="0"/>
              <a:t>Identify </a:t>
            </a:r>
            <a:r>
              <a:rPr lang="en-US" sz="2000" dirty="0"/>
              <a:t>gaps in industry requirements, best practices, standards, and </a:t>
            </a:r>
            <a:r>
              <a:rPr lang="en-US" sz="2000" dirty="0" smtClean="0"/>
              <a:t>regulations</a:t>
            </a:r>
          </a:p>
          <a:p>
            <a:pPr marL="806450" lvl="1" indent="-349250"/>
            <a:r>
              <a:rPr lang="en-US" sz="2000" dirty="0" smtClean="0"/>
              <a:t>Suggest alternatives to BSEE and the industry</a:t>
            </a:r>
            <a:endParaRPr lang="en-US" sz="20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 anchor="t">
            <a:normAutofit fontScale="90000"/>
          </a:bodyPr>
          <a:lstStyle/>
          <a:p>
            <a:r>
              <a:rPr lang="en-US" dirty="0" smtClean="0"/>
              <a:t>Framing the Issue – Connector Reliability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2"/>
          </p:nvPr>
        </p:nvSpPr>
        <p:spPr/>
        <p:txBody>
          <a:bodyPr anchor="t">
            <a:normAutofit fontScale="85000" lnSpcReduction="20000"/>
          </a:bodyPr>
          <a:lstStyle/>
          <a:p>
            <a:r>
              <a:rPr lang="en-US" dirty="0" smtClean="0"/>
              <a:t>BSEE Funded Proposed Bolt Study</a:t>
            </a:r>
            <a:endParaRPr lang="en-US" dirty="0"/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0" y="5867400"/>
            <a:ext cx="609600" cy="609600"/>
          </a:xfrm>
        </p:spPr>
        <p:txBody>
          <a:bodyPr/>
          <a:lstStyle/>
          <a:p>
            <a:fld id="{CF2D1B33-6E72-4423-B13F-12DE9F4F2035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6" name="Content Placeholder 1"/>
          <p:cNvSpPr txBox="1">
            <a:spLocks/>
          </p:cNvSpPr>
          <p:nvPr/>
        </p:nvSpPr>
        <p:spPr>
          <a:xfrm>
            <a:off x="1295400" y="3276600"/>
            <a:ext cx="6858000" cy="1371600"/>
          </a:xfrm>
          <a:prstGeom prst="rect">
            <a:avLst/>
          </a:prstGeom>
        </p:spPr>
        <p:txBody>
          <a:bodyPr vert="horz" lIns="91440" tIns="45720" rIns="91440" bIns="45720" numCol="2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Tx/>
              <a:buBlip>
                <a:blip r:embed="rId3"/>
              </a:buBlip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Tx/>
              <a:buBlip>
                <a:blip r:embed="rId3"/>
              </a:buBlip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Tx/>
              <a:buBlip>
                <a:blip r:embed="rId3"/>
              </a:buBlip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Tx/>
              <a:buBlip>
                <a:blip r:embed="rId3"/>
              </a:buBlip>
              <a:defRPr 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Tx/>
              <a:buBlip>
                <a:blip r:embed="rId3"/>
              </a:buBlip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206500" lvl="2" indent="-349250"/>
            <a:r>
              <a:rPr lang="en-US" sz="1600" dirty="0" smtClean="0"/>
              <a:t>Onshore oil and gas</a:t>
            </a:r>
          </a:p>
          <a:p>
            <a:pPr marL="1206500" lvl="2" indent="-349250"/>
            <a:r>
              <a:rPr lang="en-US" sz="1600" dirty="0" smtClean="0"/>
              <a:t>Refineries</a:t>
            </a:r>
          </a:p>
          <a:p>
            <a:pPr marL="1206500" lvl="2" indent="-349250"/>
            <a:r>
              <a:rPr lang="en-US" sz="1600" dirty="0" smtClean="0"/>
              <a:t>Pipelines</a:t>
            </a:r>
          </a:p>
          <a:p>
            <a:pPr marL="1206500" lvl="2" indent="-349250"/>
            <a:r>
              <a:rPr lang="en-US" sz="1600" dirty="0" smtClean="0"/>
              <a:t>Civil aviation</a:t>
            </a:r>
          </a:p>
          <a:p>
            <a:pPr marL="342900" lvl="2" indent="-342900"/>
            <a:r>
              <a:rPr lang="en-US" sz="1600" dirty="0" smtClean="0"/>
              <a:t>Nuclear</a:t>
            </a:r>
          </a:p>
          <a:p>
            <a:pPr marL="342900" lvl="2" indent="-342900">
              <a:tabLst>
                <a:tab pos="1028700" algn="l"/>
              </a:tabLst>
            </a:pPr>
            <a:r>
              <a:rPr lang="en-US" sz="1600" dirty="0" smtClean="0"/>
              <a:t>Military </a:t>
            </a:r>
          </a:p>
          <a:p>
            <a:pPr marL="342900" lvl="2" indent="-342900">
              <a:tabLst>
                <a:tab pos="1028700" algn="l"/>
              </a:tabLst>
            </a:pPr>
            <a:r>
              <a:rPr lang="en-US" sz="1600" dirty="0" smtClean="0"/>
              <a:t>Automotive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2174487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 anchor="t">
            <a:normAutofit fontScale="90000"/>
          </a:bodyPr>
          <a:lstStyle/>
          <a:p>
            <a:r>
              <a:rPr lang="en-US" dirty="0" smtClean="0"/>
              <a:t>Framing the Issue – Connector Reliability</a:t>
            </a:r>
            <a:endParaRPr lang="en-US" dirty="0"/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0" y="5867400"/>
            <a:ext cx="609600" cy="609600"/>
          </a:xfrm>
        </p:spPr>
        <p:txBody>
          <a:bodyPr/>
          <a:lstStyle/>
          <a:p>
            <a:fld id="{CF2D1B33-6E72-4423-B13F-12DE9F4F2035}" type="slidenum">
              <a:rPr lang="en-US" smtClean="0"/>
              <a:pPr/>
              <a:t>9</a:t>
            </a:fld>
            <a:endParaRPr lang="en-US" dirty="0"/>
          </a:p>
        </p:txBody>
      </p:sp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1297799817"/>
              </p:ext>
            </p:extLst>
          </p:nvPr>
        </p:nvGraphicFramePr>
        <p:xfrm>
          <a:off x="990600" y="1524000"/>
          <a:ext cx="7772400" cy="2286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" name="Text Placeholder 1"/>
          <p:cNvSpPr>
            <a:spLocks noGrp="1"/>
          </p:cNvSpPr>
          <p:nvPr>
            <p:ph type="body" sz="quarter" idx="12"/>
          </p:nvPr>
        </p:nvSpPr>
        <p:spPr>
          <a:xfrm>
            <a:off x="990600" y="838200"/>
            <a:ext cx="8001000" cy="457200"/>
          </a:xfrm>
        </p:spPr>
        <p:txBody>
          <a:bodyPr>
            <a:noAutofit/>
          </a:bodyPr>
          <a:lstStyle/>
          <a:p>
            <a:r>
              <a:rPr lang="en-US" sz="2800" dirty="0" smtClean="0">
                <a:solidFill>
                  <a:schemeClr val="tx2"/>
                </a:solidFill>
              </a:rPr>
              <a:t>Areas of Concern</a:t>
            </a:r>
            <a:endParaRPr lang="en-US" sz="2800" dirty="0">
              <a:solidFill>
                <a:schemeClr val="tx2"/>
              </a:solidFill>
            </a:endParaRPr>
          </a:p>
        </p:txBody>
      </p:sp>
      <p:graphicFrame>
        <p:nvGraphicFramePr>
          <p:cNvPr id="9" name="Diagram 8"/>
          <p:cNvGraphicFramePr/>
          <p:nvPr>
            <p:extLst>
              <p:ext uri="{D42A27DB-BD31-4B8C-83A1-F6EECF244321}">
                <p14:modId xmlns:p14="http://schemas.microsoft.com/office/powerpoint/2010/main" val="2634570422"/>
              </p:ext>
            </p:extLst>
          </p:nvPr>
        </p:nvGraphicFramePr>
        <p:xfrm>
          <a:off x="990600" y="3962400"/>
          <a:ext cx="7772400" cy="2286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</p:spTree>
    <p:extLst>
      <p:ext uri="{BB962C8B-B14F-4D97-AF65-F5344CB8AC3E}">
        <p14:creationId xmlns:p14="http://schemas.microsoft.com/office/powerpoint/2010/main" val="17160237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2016 BSEE PPT Template v2.11.16 (1)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SEE">
      <a:majorFont>
        <a:latin typeface="switzerland black"/>
        <a:ea typeface=""/>
        <a:cs typeface=""/>
      </a:majorFont>
      <a:minorFont>
        <a:latin typeface="Myriad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2016 BSEE PPT Template v2.11.16 (1)</Template>
  <TotalTime>1080</TotalTime>
  <Words>1154</Words>
  <Application>Microsoft Office PowerPoint</Application>
  <PresentationFormat>On-screen Show (4:3)</PresentationFormat>
  <Paragraphs>284</Paragraphs>
  <Slides>22</Slides>
  <Notes>20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3" baseType="lpstr">
      <vt:lpstr>2016 BSEE PPT Template v2.11.16 (1)</vt:lpstr>
      <vt:lpstr>Framing the Issue – Connector Reliability</vt:lpstr>
      <vt:lpstr>PowerPoint Presentation</vt:lpstr>
      <vt:lpstr>Framing the Issue – Connector Reliability</vt:lpstr>
      <vt:lpstr>Framing the Issue – Connector Reliability</vt:lpstr>
      <vt:lpstr>Framing the Issue – Connector Reliability</vt:lpstr>
      <vt:lpstr>Framing the Issue – Connector Reliability</vt:lpstr>
      <vt:lpstr>Framing the Issue – Connector Reliability</vt:lpstr>
      <vt:lpstr>Framing the Issue – Connector Reliability</vt:lpstr>
      <vt:lpstr>Framing the Issue – Connector Reliability</vt:lpstr>
      <vt:lpstr>Framing the Issue – Connector Reliability</vt:lpstr>
      <vt:lpstr>Framing the Issue – Connector Reliability</vt:lpstr>
      <vt:lpstr>Framing the Issue – Connector Reliability</vt:lpstr>
      <vt:lpstr>Framing the Issue – Connector Reliability</vt:lpstr>
      <vt:lpstr>Framing the Issue – Connector Reliability</vt:lpstr>
      <vt:lpstr>Framing the Issue – Connector Reliability</vt:lpstr>
      <vt:lpstr>Framing the Issue – Connector Reliability</vt:lpstr>
      <vt:lpstr>Framing the Issue – Connector Reliability</vt:lpstr>
      <vt:lpstr>Framing the Issue – Connector Reliability</vt:lpstr>
      <vt:lpstr>Framing the Issue – Connector Reliability</vt:lpstr>
      <vt:lpstr>Framing the Issue – Connector Reliability</vt:lpstr>
      <vt:lpstr>Framing the Issue – Connector Reliability</vt:lpstr>
      <vt:lpstr>PowerPoint Presentation</vt:lpstr>
    </vt:vector>
  </TitlesOfParts>
  <Company>DOI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</dc:title>
  <dc:creator>Kozak, Mark S</dc:creator>
  <cp:lastModifiedBy>Northington, John Wesley Bigby</cp:lastModifiedBy>
  <cp:revision>177</cp:revision>
  <dcterms:created xsi:type="dcterms:W3CDTF">2016-06-29T20:18:24Z</dcterms:created>
  <dcterms:modified xsi:type="dcterms:W3CDTF">2016-08-18T14:53:16Z</dcterms:modified>
</cp:coreProperties>
</file>