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4"/>
    <p:sldMasterId id="2147483761" r:id="rId5"/>
    <p:sldMasterId id="2147483764" r:id="rId6"/>
    <p:sldMasterId id="2147483767" r:id="rId7"/>
  </p:sldMasterIdLst>
  <p:notesMasterIdLst>
    <p:notesMasterId r:id="rId35"/>
  </p:notesMasterIdLst>
  <p:handoutMasterIdLst>
    <p:handoutMasterId r:id="rId36"/>
  </p:handoutMasterIdLst>
  <p:sldIdLst>
    <p:sldId id="299" r:id="rId8"/>
    <p:sldId id="282" r:id="rId9"/>
    <p:sldId id="606" r:id="rId10"/>
    <p:sldId id="604" r:id="rId11"/>
    <p:sldId id="272" r:id="rId12"/>
    <p:sldId id="291" r:id="rId13"/>
    <p:sldId id="262" r:id="rId14"/>
    <p:sldId id="295" r:id="rId15"/>
    <p:sldId id="290" r:id="rId16"/>
    <p:sldId id="294" r:id="rId17"/>
    <p:sldId id="297" r:id="rId18"/>
    <p:sldId id="259" r:id="rId19"/>
    <p:sldId id="298" r:id="rId20"/>
    <p:sldId id="590" r:id="rId21"/>
    <p:sldId id="595" r:id="rId22"/>
    <p:sldId id="605" r:id="rId23"/>
    <p:sldId id="591" r:id="rId24"/>
    <p:sldId id="592" r:id="rId25"/>
    <p:sldId id="593" r:id="rId26"/>
    <p:sldId id="594" r:id="rId27"/>
    <p:sldId id="603" r:id="rId28"/>
    <p:sldId id="601" r:id="rId29"/>
    <p:sldId id="256" r:id="rId30"/>
    <p:sldId id="269" r:id="rId31"/>
    <p:sldId id="261" r:id="rId32"/>
    <p:sldId id="584" r:id="rId33"/>
    <p:sldId id="27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FF99"/>
    <a:srgbClr val="C2E6F3"/>
    <a:srgbClr val="8FD6EB"/>
    <a:srgbClr val="87D3EA"/>
    <a:srgbClr val="5F4D83"/>
    <a:srgbClr val="696082"/>
    <a:srgbClr val="1B3B7F"/>
    <a:srgbClr val="8C7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29875" autoAdjust="0"/>
    <p:restoredTop sz="94638" autoAdjust="0"/>
  </p:normalViewPr>
  <p:slideViewPr>
    <p:cSldViewPr snapToGrid="0">
      <p:cViewPr varScale="1">
        <p:scale>
          <a:sx n="110" d="100"/>
          <a:sy n="110" d="100"/>
        </p:scale>
        <p:origin x="12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936"/>
    </p:cViewPr>
  </p:sorterViewPr>
  <p:notesViewPr>
    <p:cSldViewPr snapToGrid="0">
      <p:cViewPr varScale="1">
        <p:scale>
          <a:sx n="96" d="100"/>
          <a:sy n="96" d="100"/>
        </p:scale>
        <p:origin x="355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17CA699-6067-4E84-A3A3-14EE9F7DD7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BBDE52-2E50-44E2-8CC0-A01FE1A4E5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5CD2B-B8CA-4B91-A69F-306A0B9BC25A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DF6E3-4B7A-48EA-8DBF-AE3CBCA9A3B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7449FF-CD4D-4E55-A316-90E9AA3032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76B43-840E-4668-A5F7-CEE769F14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2F9965-D953-415A-9315-E24320661BBC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F9851-D037-4DC2-AE92-2CE6FBEB2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318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F9851-D037-4DC2-AE92-2CE6FBEB2C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21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F9851-D037-4DC2-AE92-2CE6FBEB2C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774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7A5B3E-09B5-4DBF-A670-A248119F7E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457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7A5B3E-09B5-4DBF-A670-A248119F7E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871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30076-F55E-44CE-BA42-DED67422B1F0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122438" y="1100656"/>
            <a:ext cx="4036208" cy="91966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 u="sng"/>
            </a:lvl1pPr>
          </a:lstStyle>
          <a:p>
            <a:r>
              <a:rPr lang="en-US" dirty="0"/>
              <a:t>Name of Presentation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B7E51CC-ED48-40A1-9CF4-9FADB82BC765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1380550" y="2258230"/>
            <a:ext cx="5716935" cy="234154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20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 of Presenter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Division</a:t>
            </a:r>
          </a:p>
          <a:p>
            <a:endParaRPr lang="en-US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0B484C4-277B-4E60-B84F-A6976827744F}"/>
              </a:ext>
            </a:extLst>
          </p:cNvPr>
          <p:cNvSpPr>
            <a:spLocks noGrp="1"/>
          </p:cNvSpPr>
          <p:nvPr userDrawn="1">
            <p:ph idx="10" hasCustomPrompt="1"/>
          </p:nvPr>
        </p:nvSpPr>
        <p:spPr>
          <a:xfrm>
            <a:off x="1365362" y="4837684"/>
            <a:ext cx="5128381" cy="1114260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800" i="1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“To promote safety, protect the environment and conserve resources offshore through vigorous regulatory oversight and enforcement.”</a:t>
            </a: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AED4D847-10FB-4802-8818-C0778892C5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1232" y="6075656"/>
            <a:ext cx="1082540" cy="7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80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586166-93B1-AD4D-8970-06053EEDF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32864" y="2038216"/>
            <a:ext cx="4526365" cy="16276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15EC83A-57BC-F54E-85DA-3032FB6178A2}"/>
              </a:ext>
            </a:extLst>
          </p:cNvPr>
          <p:cNvGrpSpPr/>
          <p:nvPr userDrawn="1"/>
        </p:nvGrpSpPr>
        <p:grpSpPr>
          <a:xfrm>
            <a:off x="4242318" y="4214124"/>
            <a:ext cx="2960489" cy="423747"/>
            <a:chOff x="4289631" y="4131628"/>
            <a:chExt cx="2923168" cy="42374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BE8B2C8-57A2-4446-8F6D-1C8D04CF96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01049" y="4131628"/>
              <a:ext cx="911750" cy="365760"/>
            </a:xfrm>
            <a:prstGeom prst="rect">
              <a:avLst/>
            </a:prstGeom>
            <a:effectLst>
              <a:outerShdw blurRad="50800" dist="38100" dir="2700000" algn="ctr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9C6FF85-272D-C043-8850-15E4D357E351}"/>
                </a:ext>
              </a:extLst>
            </p:cNvPr>
            <p:cNvSpPr txBox="1"/>
            <p:nvPr userDrawn="1"/>
          </p:nvSpPr>
          <p:spPr>
            <a:xfrm>
              <a:off x="4289631" y="4158835"/>
              <a:ext cx="2190971" cy="3385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BOEM.gov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5AFC817-E804-7843-B24D-79F438A7CD2A}"/>
                </a:ext>
              </a:extLst>
            </p:cNvPr>
            <p:cNvCxnSpPr/>
            <p:nvPr userDrawn="1"/>
          </p:nvCxnSpPr>
          <p:spPr>
            <a:xfrm>
              <a:off x="6143625" y="4131628"/>
              <a:ext cx="0" cy="423747"/>
            </a:xfrm>
            <a:prstGeom prst="line">
              <a:avLst/>
            </a:prstGeom>
            <a:ln w="28575">
              <a:solidFill>
                <a:srgbClr val="FEB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D378509-88F5-0640-9A01-4A66AC2EEB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430581"/>
            <a:ext cx="12192000" cy="38340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/>
          <a:lstStyle>
            <a:lvl1pPr marL="0" indent="0" algn="ctr"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84" indent="0">
              <a:buNone/>
              <a:defRPr/>
            </a:lvl2pPr>
            <a:lvl3pPr marL="685766" indent="0">
              <a:buNone/>
              <a:defRPr/>
            </a:lvl3pPr>
            <a:lvl4pPr marL="1028649" indent="0">
              <a:buNone/>
              <a:defRPr/>
            </a:lvl4pPr>
            <a:lvl5pPr marL="1371532" indent="0">
              <a:buNone/>
              <a:defRPr/>
            </a:lvl5pPr>
          </a:lstStyle>
          <a:p>
            <a:pPr lvl="0"/>
            <a:r>
              <a:rPr lang="en-US" dirty="0"/>
              <a:t>Presenter | Email Address | Phone</a:t>
            </a:r>
          </a:p>
        </p:txBody>
      </p:sp>
    </p:spTree>
    <p:extLst>
      <p:ext uri="{BB962C8B-B14F-4D97-AF65-F5344CB8AC3E}">
        <p14:creationId xmlns:p14="http://schemas.microsoft.com/office/powerpoint/2010/main" val="4201602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680">
          <p15:clr>
            <a:srgbClr val="FBAE40"/>
          </p15:clr>
        </p15:guide>
        <p15:guide id="4">
          <p15:clr>
            <a:srgbClr val="FBAE40"/>
          </p15:clr>
        </p15:guide>
        <p15:guide id="5" orient="horz" pos="367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842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271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84419"/>
            <a:ext cx="34166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621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728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89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920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6495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44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91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24846-DDC2-4718-BC29-329C4B09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9A98B-22A1-486C-9EED-8214853F2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chemeClr val="tx1"/>
              </a:buClr>
              <a:buSzPct val="115000"/>
              <a:buFont typeface="Wingdings" panose="05000000000000000000" pitchFamily="2" charset="2"/>
              <a:buChar char="§"/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685800" indent="-228600">
              <a:buClr>
                <a:schemeClr val="tx1"/>
              </a:buClr>
              <a:buSzPct val="115000"/>
              <a:buFont typeface="Courier New" panose="02070309020205020404" pitchFamily="49" charset="0"/>
              <a:buChar char="o"/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 marL="1143000" indent="-228600">
              <a:buClr>
                <a:schemeClr val="tx1"/>
              </a:buClr>
              <a:buSzPct val="115000"/>
              <a:buFont typeface="Wingdings" panose="05000000000000000000" pitchFamily="2" charset="2"/>
              <a:buChar char="§"/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 marL="1600200" indent="-228600">
              <a:buClr>
                <a:schemeClr val="tx1"/>
              </a:buClr>
              <a:buSzPct val="115000"/>
              <a:buFont typeface="Courier New" panose="02070309020205020404" pitchFamily="49" charset="0"/>
              <a:buChar char="o"/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 marL="2057400" indent="-228600">
              <a:buClr>
                <a:schemeClr val="tx1"/>
              </a:buClr>
              <a:buSzPct val="115000"/>
              <a:buFont typeface="Wingdings" panose="05000000000000000000" pitchFamily="2" charset="2"/>
              <a:buChar char="§"/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251344D-3F4D-40E8-BEB4-6447964A6118}"/>
              </a:ext>
            </a:extLst>
          </p:cNvPr>
          <p:cNvSpPr txBox="1">
            <a:spLocks/>
          </p:cNvSpPr>
          <p:nvPr userDrawn="1"/>
        </p:nvSpPr>
        <p:spPr>
          <a:xfrm>
            <a:off x="10580914" y="6262067"/>
            <a:ext cx="77288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76F4ADC-147D-4754-91A7-B0CA4BADAE90}" type="slidenum">
              <a:rPr lang="en-US" smtClean="0">
                <a:solidFill>
                  <a:schemeClr val="bg1"/>
                </a:solidFill>
              </a:rPr>
              <a:pPr algn="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8558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6574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32927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741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095018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9768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2617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390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B817DC6-CDE6-499E-B9A8-7CEB9A7A8D8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78639" y="1825625"/>
            <a:ext cx="5181600" cy="4153535"/>
          </a:xfrm>
          <a:ln w="57150">
            <a:gradFill flip="none" rotWithShape="1">
              <a:gsLst>
                <a:gs pos="0">
                  <a:schemeClr val="accent1"/>
                </a:gs>
                <a:gs pos="43000">
                  <a:schemeClr val="accent1">
                    <a:lumMod val="45000"/>
                    <a:lumOff val="55000"/>
                  </a:schemeClr>
                </a:gs>
                <a:gs pos="76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</a:ln>
        </p:spPr>
        <p:txBody>
          <a:bodyPr/>
          <a:lstStyle>
            <a:lvl2pPr marL="685800" indent="-228600">
              <a:buFont typeface="Courier New" panose="02070309020205020404" pitchFamily="49" charset="0"/>
              <a:buChar char="o"/>
              <a:defRPr/>
            </a:lvl2pPr>
            <a:lvl4pPr marL="1600200" indent="-228600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97C97-EC43-4A7A-83E7-DD901FE82B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153535"/>
          </a:xfrm>
          <a:ln w="57150">
            <a:gradFill flip="none" rotWithShape="1">
              <a:gsLst>
                <a:gs pos="0">
                  <a:schemeClr val="accent1"/>
                </a:gs>
                <a:gs pos="43000">
                  <a:schemeClr val="accent1">
                    <a:lumMod val="45000"/>
                    <a:lumOff val="55000"/>
                  </a:schemeClr>
                </a:gs>
                <a:gs pos="76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</a:ln>
        </p:spPr>
        <p:txBody>
          <a:bodyPr/>
          <a:lstStyle>
            <a:lvl2pPr marL="685800" indent="-228600">
              <a:buFont typeface="Courier New" panose="02070309020205020404" pitchFamily="49" charset="0"/>
              <a:buChar char="o"/>
              <a:defRPr/>
            </a:lvl2pPr>
            <a:lvl4pPr marL="1600200" indent="-228600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6C3B22-6B4D-4149-B146-189D6B67A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C7F55A9-CC7B-4B27-B724-2E2002B9E6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4730" y="6075656"/>
            <a:ext cx="1082540" cy="723330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D7B88FC-13A1-48A4-87A8-312A3702B143}"/>
              </a:ext>
            </a:extLst>
          </p:cNvPr>
          <p:cNvSpPr txBox="1">
            <a:spLocks/>
          </p:cNvSpPr>
          <p:nvPr userDrawn="1"/>
        </p:nvSpPr>
        <p:spPr>
          <a:xfrm>
            <a:off x="10580914" y="6262067"/>
            <a:ext cx="77288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76F4ADC-147D-4754-91A7-B0CA4BADAE90}" type="slidenum">
              <a:rPr lang="en-US" smtClean="0">
                <a:solidFill>
                  <a:schemeClr val="bg1"/>
                </a:solidFill>
              </a:rPr>
              <a:pPr algn="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663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D08BF-A4AA-4622-86FC-0A6B6D2F9A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300355"/>
            <a:ext cx="10515600" cy="1325563"/>
          </a:xfrm>
          <a:ln w="92075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Section Divider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966330-1D23-4260-838A-BD14B02F4BC7}"/>
              </a:ext>
            </a:extLst>
          </p:cNvPr>
          <p:cNvSpPr txBox="1">
            <a:spLocks/>
          </p:cNvSpPr>
          <p:nvPr userDrawn="1"/>
        </p:nvSpPr>
        <p:spPr>
          <a:xfrm>
            <a:off x="10868629" y="6432549"/>
            <a:ext cx="77288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DB7C5D3-A34D-46AB-8B3C-1AB7304FDC78}"/>
              </a:ext>
            </a:extLst>
          </p:cNvPr>
          <p:cNvSpPr txBox="1">
            <a:spLocks/>
          </p:cNvSpPr>
          <p:nvPr userDrawn="1"/>
        </p:nvSpPr>
        <p:spPr>
          <a:xfrm>
            <a:off x="10580914" y="6262067"/>
            <a:ext cx="77288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76F4ADC-147D-4754-91A7-B0CA4BADAE90}" type="slidenum">
              <a:rPr lang="en-US" smtClean="0">
                <a:solidFill>
                  <a:schemeClr val="bg1"/>
                </a:solidFill>
              </a:rPr>
              <a:pPr algn="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630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F07D4-E49A-4F70-A594-B4612B66E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7224" y="373063"/>
            <a:ext cx="6172200" cy="5495925"/>
          </a:xfrm>
        </p:spPr>
        <p:txBody>
          <a:bodyPr/>
          <a:lstStyle>
            <a:lvl1pPr>
              <a:defRPr sz="3200"/>
            </a:lvl1pPr>
            <a:lvl2pPr marL="685800" indent="-228600">
              <a:buFont typeface="Courier New" panose="02070309020205020404" pitchFamily="49" charset="0"/>
              <a:buChar char="o"/>
              <a:defRPr sz="2800"/>
            </a:lvl2pPr>
            <a:lvl3pPr>
              <a:defRPr sz="2400"/>
            </a:lvl3pPr>
            <a:lvl4pPr marL="1600200" indent="-228600">
              <a:buFont typeface="Courier New" panose="02070309020205020404" pitchFamily="49" charset="0"/>
              <a:buChar char="o"/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8479A1-E6BA-470A-B89E-1DCF5A1DCB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199" y="4543424"/>
            <a:ext cx="4302968" cy="1325564"/>
          </a:xfrm>
          <a:ln w="53975">
            <a:gradFill>
              <a:gsLst>
                <a:gs pos="0">
                  <a:schemeClr val="bg2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182880" indent="0">
              <a:spcBef>
                <a:spcPts val="1200"/>
              </a:spcBef>
              <a:buNone/>
              <a:defRPr lang="en-US" sz="2000" b="1" i="1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Add Caption Here - Lorem ipsum dolor sit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amet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consectetur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adipiscing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elit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, sed do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eiusmod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tempor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1CE94A-122D-4B5E-A6EF-668A74F0F0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393223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and Content with Caption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4FAD805-AD75-40F4-A1FF-97D3CA985F47}"/>
              </a:ext>
            </a:extLst>
          </p:cNvPr>
          <p:cNvSpPr txBox="1">
            <a:spLocks/>
          </p:cNvSpPr>
          <p:nvPr userDrawn="1"/>
        </p:nvSpPr>
        <p:spPr>
          <a:xfrm>
            <a:off x="10580914" y="6262067"/>
            <a:ext cx="77288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76F4ADC-147D-4754-91A7-B0CA4BADAE90}" type="slidenum">
              <a:rPr lang="en-US" smtClean="0">
                <a:solidFill>
                  <a:schemeClr val="bg1"/>
                </a:solidFill>
              </a:rPr>
              <a:pPr algn="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626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losing Slid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ird, aquatic bird&#10;&#10;Description automatically generated">
            <a:extLst>
              <a:ext uri="{FF2B5EF4-FFF2-40B4-BE49-F238E27FC236}">
                <a16:creationId xmlns:a16="http://schemas.microsoft.com/office/drawing/2014/main" id="{2C9D9AD6-A83D-46CB-9EB9-075CF62F0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29713" y="3987582"/>
            <a:ext cx="5181600" cy="1219200"/>
          </a:xfrm>
        </p:spPr>
        <p:txBody>
          <a:bodyPr>
            <a:noAutofit/>
          </a:bodyPr>
          <a:lstStyle>
            <a:lvl1pPr marL="0" indent="0" algn="r">
              <a:lnSpc>
                <a:spcPts val="1800"/>
              </a:lnSpc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 algn="r">
              <a:lnSpc>
                <a:spcPts val="1400"/>
              </a:lnSpc>
              <a:buFontTx/>
              <a:buNone/>
              <a:defRPr sz="1600"/>
            </a:lvl2pPr>
            <a:lvl3pPr marL="914400" indent="0" algn="r">
              <a:lnSpc>
                <a:spcPts val="1400"/>
              </a:lnSpc>
              <a:buFontTx/>
              <a:buNone/>
              <a:defRPr sz="1600"/>
            </a:lvl3pPr>
            <a:lvl4pPr marL="1371600" indent="0" algn="r">
              <a:lnSpc>
                <a:spcPts val="1400"/>
              </a:lnSpc>
              <a:buFontTx/>
              <a:buNone/>
              <a:defRPr sz="1600"/>
            </a:lvl4pPr>
            <a:lvl5pPr marL="1828800" indent="0" algn="r">
              <a:lnSpc>
                <a:spcPts val="1400"/>
              </a:lnSpc>
              <a:buFontTx/>
              <a:buNone/>
              <a:defRPr sz="1600"/>
            </a:lvl5pPr>
          </a:lstStyle>
          <a:p>
            <a:pPr lvl="0"/>
            <a:r>
              <a:rPr lang="en-US" dirty="0"/>
              <a:t>“To promote safety, protect the environment and conserve resources offshore through vigorous regulatory oversight and enforcement.”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6D51286-BBF4-4A68-8C9E-C46FE45E93E7}"/>
              </a:ext>
            </a:extLst>
          </p:cNvPr>
          <p:cNvCxnSpPr/>
          <p:nvPr userDrawn="1"/>
        </p:nvCxnSpPr>
        <p:spPr>
          <a:xfrm>
            <a:off x="6094413" y="165292"/>
            <a:ext cx="0" cy="58009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57571E82-88BA-4A8A-B9CC-E2410A356D0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57872" y="1443853"/>
            <a:ext cx="4494803" cy="147857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Any questions?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855A8C-ECB5-41BD-A7A6-B6C36146E57D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693024" y="1057916"/>
            <a:ext cx="4370491" cy="45350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lang="en-US" dirty="0"/>
              <a:t>BSEE Website: www.bsee.gov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@</a:t>
            </a:r>
            <a:r>
              <a:rPr lang="en-US" dirty="0" err="1"/>
              <a:t>BSEEgov</a:t>
            </a:r>
            <a:endParaRPr lang="en-US" dirty="0"/>
          </a:p>
          <a:p>
            <a:pPr lvl="0"/>
            <a:r>
              <a:rPr lang="en-US" dirty="0"/>
              <a:t>		              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BSEEgov</a:t>
            </a:r>
            <a:endParaRPr lang="en-US" dirty="0"/>
          </a:p>
          <a:p>
            <a:pPr lvl="0"/>
            <a:r>
              <a:rPr lang="en-US" dirty="0"/>
              <a:t>		         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Bureau of Safety and 	</a:t>
            </a:r>
          </a:p>
          <a:p>
            <a:pPr lvl="0"/>
            <a:r>
              <a:rPr lang="en-US" dirty="0"/>
              <a:t>Environmental Enforcement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 err="1"/>
              <a:t>BSEEgov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9570A11-C2A4-4058-8813-2473D97AFAC3}"/>
              </a:ext>
            </a:extLst>
          </p:cNvPr>
          <p:cNvSpPr txBox="1">
            <a:spLocks/>
          </p:cNvSpPr>
          <p:nvPr userDrawn="1"/>
        </p:nvSpPr>
        <p:spPr>
          <a:xfrm>
            <a:off x="10868629" y="6432549"/>
            <a:ext cx="77288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71C3C81-78BA-4897-B267-E696503C55A3}"/>
              </a:ext>
            </a:extLst>
          </p:cNvPr>
          <p:cNvSpPr/>
          <p:nvPr userDrawn="1"/>
        </p:nvSpPr>
        <p:spPr>
          <a:xfrm>
            <a:off x="0" y="6176963"/>
            <a:ext cx="12192000" cy="482142"/>
          </a:xfrm>
          <a:prstGeom prst="rect">
            <a:avLst/>
          </a:prstGeom>
          <a:gradFill flip="none" rotWithShape="1">
            <a:gsLst>
              <a:gs pos="70000">
                <a:srgbClr val="87D3EA"/>
              </a:gs>
              <a:gs pos="30000">
                <a:srgbClr val="87D3EA"/>
              </a:gs>
              <a:gs pos="0">
                <a:srgbClr val="5F4D83"/>
              </a:gs>
              <a:gs pos="100000">
                <a:srgbClr val="5F4D83"/>
              </a:gs>
              <a:gs pos="50000">
                <a:srgbClr val="7030A0">
                  <a:alpha val="79000"/>
                  <a:lumMod val="3000"/>
                  <a:lumOff val="97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B14F8EB4-1DFA-438A-99B2-50235234A8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4730" y="6075656"/>
            <a:ext cx="1082540" cy="7233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E76513A-73C4-4961-9D63-38D1A12C01D0}"/>
              </a:ext>
            </a:extLst>
          </p:cNvPr>
          <p:cNvGrpSpPr/>
          <p:nvPr userDrawn="1"/>
        </p:nvGrpSpPr>
        <p:grpSpPr>
          <a:xfrm>
            <a:off x="6637270" y="949252"/>
            <a:ext cx="892680" cy="4521298"/>
            <a:chOff x="6798460" y="938145"/>
            <a:chExt cx="892680" cy="452129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1D0BEDB2-5E19-40F7-B60C-737C21DD4F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41622" y="4853086"/>
              <a:ext cx="606357" cy="606357"/>
            </a:xfrm>
            <a:prstGeom prst="rect">
              <a:avLst/>
            </a:prstGeom>
          </p:spPr>
        </p:pic>
        <p:pic>
          <p:nvPicPr>
            <p:cNvPr id="20" name="Picture 19" descr="A picture containing ax, tool, vector graphics&#10;&#10;Description automatically generated">
              <a:extLst>
                <a:ext uri="{FF2B5EF4-FFF2-40B4-BE49-F238E27FC236}">
                  <a16:creationId xmlns:a16="http://schemas.microsoft.com/office/drawing/2014/main" id="{63FFCA54-82BC-4DFF-9155-093CF1E609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4288" y="1927484"/>
              <a:ext cx="581025" cy="472370"/>
            </a:xfrm>
            <a:prstGeom prst="rect">
              <a:avLst/>
            </a:prstGeom>
          </p:spPr>
        </p:pic>
        <p:pic>
          <p:nvPicPr>
            <p:cNvPr id="21" name="Picture 20" descr="Logo&#10;&#10;Description automatically generated">
              <a:extLst>
                <a:ext uri="{FF2B5EF4-FFF2-40B4-BE49-F238E27FC236}">
                  <a16:creationId xmlns:a16="http://schemas.microsoft.com/office/drawing/2014/main" id="{EAAD1310-5877-4588-8C2C-F715E0EC59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4194" y="2792723"/>
              <a:ext cx="641212" cy="64121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CFBE63F-7B49-404D-8420-7F704494DD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27039" y="3826804"/>
              <a:ext cx="635523" cy="633412"/>
            </a:xfrm>
            <a:prstGeom prst="rect">
              <a:avLst/>
            </a:prstGeom>
          </p:spPr>
        </p:pic>
        <p:pic>
          <p:nvPicPr>
            <p:cNvPr id="25" name="Picture 24" descr="Logo&#10;&#10;Description automatically generated">
              <a:extLst>
                <a:ext uri="{FF2B5EF4-FFF2-40B4-BE49-F238E27FC236}">
                  <a16:creationId xmlns:a16="http://schemas.microsoft.com/office/drawing/2014/main" id="{9DBFACB2-5CDD-4A4A-9DFB-6080DA2BB5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8460" y="938145"/>
              <a:ext cx="892680" cy="5964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9548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Backgrou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199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op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E1B66B8-4B47-D54F-AB17-14545B8ADA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2339330"/>
            <a:ext cx="12192001" cy="368019"/>
          </a:xfrm>
          <a:prstGeom prst="rect">
            <a:avLst/>
          </a:prstGeom>
          <a:effectLst>
            <a:outerShdw blurRad="50800" dist="50800" dir="2700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New Topic Header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47257BE-248A-48BC-9F5F-19A6E1408DB6}" type="slidenum">
              <a:rPr lang="en-US" smtClean="0"/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340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>
          <p15:clr>
            <a:srgbClr val="FBAE40"/>
          </p15:clr>
        </p15:guide>
        <p15:guide id="4" pos="5760">
          <p15:clr>
            <a:srgbClr val="FBAE40"/>
          </p15:clr>
        </p15:guide>
        <p15:guide id="5" orient="horz">
          <p15:clr>
            <a:srgbClr val="FBAE40"/>
          </p15:clr>
        </p15:guide>
        <p15:guide id="6" orient="horz" pos="367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ior Slide –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3973EB3-FBE1-7A45-B94D-2191AB3D2C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67"/>
          <a:stretch/>
        </p:blipFill>
        <p:spPr>
          <a:xfrm>
            <a:off x="0" y="0"/>
            <a:ext cx="12192000" cy="6743700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7DEBBC4-9752-CC4B-A36F-B89E9C3D09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185" y="183198"/>
            <a:ext cx="11794316" cy="5238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6110FFD-8DA9-E34A-9778-4476AD62D7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5289" y="1670253"/>
            <a:ext cx="10679424" cy="4356100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26B99A"/>
              </a:buClr>
              <a:buSzPct val="75000"/>
              <a:buFont typeface="Courier New" panose="02070309020205020404" pitchFamily="49" charset="0"/>
              <a:buChar char="o"/>
              <a:defRPr sz="1800" b="1">
                <a:solidFill>
                  <a:srgbClr val="0A45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Clr>
                <a:srgbClr val="26B99A"/>
              </a:buClr>
              <a:buSzPct val="75000"/>
              <a:buFont typeface="Courier New" panose="02070309020205020404" pitchFamily="49" charset="0"/>
              <a:buChar char="o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Clr>
                <a:srgbClr val="26B99A"/>
              </a:buClr>
              <a:buSzPct val="75000"/>
              <a:buFont typeface="Courier New" panose="02070309020205020404" pitchFamily="49" charset="0"/>
              <a:buChar char="o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Clr>
                <a:srgbClr val="26B99A"/>
              </a:buClr>
              <a:buSzPct val="75000"/>
              <a:buFont typeface="Courier New" panose="02070309020205020404" pitchFamily="49" charset="0"/>
              <a:buChar char="o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Clr>
                <a:srgbClr val="26B99A"/>
              </a:buClr>
              <a:buSzPct val="75000"/>
              <a:buFont typeface="Courier New" panose="02070309020205020404" pitchFamily="49" charset="0"/>
              <a:buChar char="o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12941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2106AC-21D9-4DDB-B082-580A27628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5C9B0C-7996-4B02-9D8D-DC443F61D1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93690E-22CA-4CF2-836F-845460145BAB}"/>
              </a:ext>
            </a:extLst>
          </p:cNvPr>
          <p:cNvSpPr/>
          <p:nvPr/>
        </p:nvSpPr>
        <p:spPr>
          <a:xfrm>
            <a:off x="0" y="6176963"/>
            <a:ext cx="12192000" cy="482142"/>
          </a:xfrm>
          <a:prstGeom prst="rect">
            <a:avLst/>
          </a:prstGeom>
          <a:gradFill flip="none" rotWithShape="1">
            <a:gsLst>
              <a:gs pos="70000">
                <a:srgbClr val="87D3EA"/>
              </a:gs>
              <a:gs pos="30000">
                <a:srgbClr val="87D3EA"/>
              </a:gs>
              <a:gs pos="0">
                <a:srgbClr val="5F4D83"/>
              </a:gs>
              <a:gs pos="100000">
                <a:srgbClr val="5F4D83"/>
              </a:gs>
              <a:gs pos="50000">
                <a:srgbClr val="7030A0">
                  <a:alpha val="79000"/>
                  <a:lumMod val="3000"/>
                  <a:lumOff val="97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2C4CD13B-D709-49C1-BF6B-8905417512A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4730" y="6075656"/>
            <a:ext cx="1082540" cy="7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00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3" r:id="rId3"/>
    <p:sldLayoutId id="2147483735" r:id="rId4"/>
    <p:sldLayoutId id="2147483737" r:id="rId5"/>
    <p:sldLayoutId id="2147483760" r:id="rId6"/>
    <p:sldLayoutId id="2147483755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u="sng" kern="1200">
          <a:solidFill>
            <a:srgbClr val="1B3B7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6">
            <a:lumMod val="50000"/>
          </a:schemeClr>
        </a:buClr>
        <a:buFont typeface="Wingdings" panose="05000000000000000000" pitchFamily="2" charset="2"/>
        <a:buChar char="§"/>
        <a:defRPr sz="2800" kern="1200">
          <a:solidFill>
            <a:schemeClr val="accent6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50000"/>
          </a:schemeClr>
        </a:buClr>
        <a:buFont typeface="Courier New" panose="02070309020205020404" pitchFamily="49" charset="0"/>
        <a:buChar char="o"/>
        <a:defRPr sz="2400" kern="1200">
          <a:solidFill>
            <a:schemeClr val="accent6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50000"/>
          </a:schemeClr>
        </a:buClr>
        <a:buFont typeface="Wingdings" panose="05000000000000000000" pitchFamily="2" charset="2"/>
        <a:buChar char="§"/>
        <a:defRPr sz="2000" kern="1200">
          <a:solidFill>
            <a:schemeClr val="accent6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50000"/>
          </a:schemeClr>
        </a:buClr>
        <a:buFont typeface="Courier New" panose="02070309020205020404" pitchFamily="49" charset="0"/>
        <a:buChar char="o"/>
        <a:defRPr sz="1800" kern="1200">
          <a:solidFill>
            <a:schemeClr val="accent6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50000"/>
          </a:schemeClr>
        </a:buClr>
        <a:buFont typeface="Wingdings" panose="05000000000000000000" pitchFamily="2" charset="2"/>
        <a:buChar char="§"/>
        <a:defRPr sz="1800" kern="1200">
          <a:solidFill>
            <a:schemeClr val="accent6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B369A0-80C7-574F-9CC7-8F35CCB698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214789" cy="687081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7955280" y="640080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77656" y="6400808"/>
            <a:ext cx="18362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D47257BE-248A-48BC-9F5F-19A6E1408DB6}" type="slidenum">
              <a:rPr lang="en-US" smtClean="0"/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889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</p:sldLayoutIdLst>
  <p:hf hdr="0" ft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421859-61DA-214E-9A20-088466A210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4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</p:sldLayoutIdLst>
  <p:hf hdr="0" ft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76" y="6492875"/>
            <a:ext cx="3723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38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cc02.safelinks.protection.outlook.com/?url=https%3A%2F%2Fyoutu.be%2FgLC_3qWBnIU&amp;data=04%7C01%7Cchrischanda.smith%40bsee.gov%7C84c6e11780ff401dc00f08d9ebce51f6%7C0693b5ba4b184d7b9341f32f400a5494%7C0%7C0%7C637800096448628140%7CUnknown%7CTWFpbGZsb3d8eyJWIjoiMC4wLjAwMDAiLCJQIjoiV2luMzIiLCJBTiI6Ik1haWwiLCJXVCI6Mn0%3D%7C3000&amp;sdata=MLTOSBDWg0plWDnhWrYcsb%2B2uCHMcSlM8Q7SuKgJUWo%3D&amp;reserved=0" TargetMode="External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gcc02.safelinks.protection.outlook.com/?url=https%3A%2F%2Fwww.bsee.gov%2Fsites%2Fbsee.gov%2Ffiles%2Ftechnical-presentations%2F%2Forphaned-asset-rfp-industry-day-presentation-02feb22.pdf&amp;data=04%7C01%7Cchrischanda.smith%40bsee.gov%7C84c6e11780ff401dc00f08d9ebce51f6%7C0693b5ba4b184d7b9341f32f400a5494%7C0%7C0%7C637800096448628140%7CUnknown%7CTWFpbGZsb3d8eyJWIjoiMC4wLjAwMDAiLCJQIjoiV2luMzIiLCJBTiI6Ik1haWwiLCJXVCI6Mn0%3D%7C3000&amp;sdata=v9AP3Ja0Ygq%2ByluiG%2FOqbLuq%2FQIUusJNUWx2G76234A%3D&amp;reserved=0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i.gov/pmb/osdbu/forecast" TargetMode="External"/><Relationship Id="rId2" Type="http://schemas.openxmlformats.org/officeDocument/2006/relationships/hyperlink" Target="https://fbohome.sam.gov/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bseeorphandecom2022@bsee.gov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tructure in the water&#10;&#10;Description automatically generated with low confidence">
            <a:extLst>
              <a:ext uri="{FF2B5EF4-FFF2-40B4-BE49-F238E27FC236}">
                <a16:creationId xmlns:a16="http://schemas.microsoft.com/office/drawing/2014/main" id="{75801DEA-51B7-4C03-BB06-73F104E4E4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10"/>
          <a:stretch/>
        </p:blipFill>
        <p:spPr>
          <a:xfrm>
            <a:off x="6477096" y="3523140"/>
            <a:ext cx="5714903" cy="3447401"/>
          </a:xfrm>
          <a:prstGeom prst="rect">
            <a:avLst/>
          </a:prstGeom>
        </p:spPr>
      </p:pic>
      <p:pic>
        <p:nvPicPr>
          <p:cNvPr id="19" name="Picture 18" descr="A picture containing water, outdoor, watercraft&#10;&#10;Description automatically generated">
            <a:extLst>
              <a:ext uri="{FF2B5EF4-FFF2-40B4-BE49-F238E27FC236}">
                <a16:creationId xmlns:a16="http://schemas.microsoft.com/office/drawing/2014/main" id="{45D5BC8A-F98D-40EA-9187-904D5E536C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1" b="21412"/>
          <a:stretch/>
        </p:blipFill>
        <p:spPr>
          <a:xfrm>
            <a:off x="6523330" y="0"/>
            <a:ext cx="5698256" cy="36064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F9ADA2A-DD03-4DC5-B7E8-8B9652B26F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20" y="-2457"/>
            <a:ext cx="12211020" cy="6972998"/>
          </a:xfrm>
          <a:prstGeom prst="rect">
            <a:avLst/>
          </a:prstGeom>
          <a:noFill/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2A38400-01C2-426A-8CA4-8E70ED172042}"/>
              </a:ext>
            </a:extLst>
          </p:cNvPr>
          <p:cNvSpPr/>
          <p:nvPr/>
        </p:nvSpPr>
        <p:spPr>
          <a:xfrm>
            <a:off x="0" y="6196251"/>
            <a:ext cx="12192000" cy="482142"/>
          </a:xfrm>
          <a:prstGeom prst="rect">
            <a:avLst/>
          </a:prstGeom>
          <a:gradFill flip="none" rotWithShape="1">
            <a:gsLst>
              <a:gs pos="70000">
                <a:srgbClr val="87D3EA"/>
              </a:gs>
              <a:gs pos="30000">
                <a:srgbClr val="87D3EA"/>
              </a:gs>
              <a:gs pos="0">
                <a:srgbClr val="696082"/>
              </a:gs>
              <a:gs pos="100000">
                <a:srgbClr val="696082"/>
              </a:gs>
              <a:gs pos="50000">
                <a:srgbClr val="7030A0">
                  <a:alpha val="79000"/>
                  <a:lumMod val="3000"/>
                  <a:lumOff val="97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AE46598B-4A23-4651-B071-2E70AD879BA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1232" y="6075657"/>
            <a:ext cx="1082540" cy="723330"/>
          </a:xfrm>
          <a:prstGeom prst="rect">
            <a:avLst/>
          </a:prstGeom>
        </p:spPr>
      </p:pic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CB670845-6816-41E3-B5E9-0DF46FAFBEF2}"/>
              </a:ext>
            </a:extLst>
          </p:cNvPr>
          <p:cNvSpPr txBox="1">
            <a:spLocks/>
          </p:cNvSpPr>
          <p:nvPr/>
        </p:nvSpPr>
        <p:spPr>
          <a:xfrm>
            <a:off x="715851" y="4840802"/>
            <a:ext cx="5128381" cy="11142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50000"/>
                </a:schemeClr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50000"/>
                </a:schemeClr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“To promote safety, protect the environment and conserve resources offshore through vigorous regulatory oversight and enforcement.”</a:t>
            </a:r>
          </a:p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84F655E-F6DB-4343-88A0-6EE5367FC2A7}"/>
              </a:ext>
            </a:extLst>
          </p:cNvPr>
          <p:cNvSpPr/>
          <p:nvPr/>
        </p:nvSpPr>
        <p:spPr>
          <a:xfrm>
            <a:off x="0" y="6196250"/>
            <a:ext cx="12192000" cy="482142"/>
          </a:xfrm>
          <a:prstGeom prst="rect">
            <a:avLst/>
          </a:prstGeom>
          <a:gradFill flip="none" rotWithShape="1">
            <a:gsLst>
              <a:gs pos="70000">
                <a:srgbClr val="87D3EA"/>
              </a:gs>
              <a:gs pos="30000">
                <a:srgbClr val="87D3EA"/>
              </a:gs>
              <a:gs pos="0">
                <a:srgbClr val="696082"/>
              </a:gs>
              <a:gs pos="100000">
                <a:srgbClr val="696082"/>
              </a:gs>
              <a:gs pos="50000">
                <a:srgbClr val="7030A0">
                  <a:alpha val="79000"/>
                  <a:lumMod val="3000"/>
                  <a:lumOff val="97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28BE2166-8301-448F-93F2-6C74844C470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4730" y="6075656"/>
            <a:ext cx="1082540" cy="72333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EE962FC-0A89-4777-BC74-54DCDB9A0921}"/>
              </a:ext>
            </a:extLst>
          </p:cNvPr>
          <p:cNvSpPr/>
          <p:nvPr/>
        </p:nvSpPr>
        <p:spPr>
          <a:xfrm>
            <a:off x="0" y="6196250"/>
            <a:ext cx="12192000" cy="482142"/>
          </a:xfrm>
          <a:prstGeom prst="rect">
            <a:avLst/>
          </a:prstGeom>
          <a:gradFill flip="none" rotWithShape="1">
            <a:gsLst>
              <a:gs pos="70000">
                <a:srgbClr val="87D3EA"/>
              </a:gs>
              <a:gs pos="30000">
                <a:srgbClr val="87D3EA"/>
              </a:gs>
              <a:gs pos="0">
                <a:srgbClr val="696082"/>
              </a:gs>
              <a:gs pos="100000">
                <a:srgbClr val="696082"/>
              </a:gs>
              <a:gs pos="50000">
                <a:srgbClr val="7030A0">
                  <a:alpha val="79000"/>
                  <a:lumMod val="3000"/>
                  <a:lumOff val="97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CA3F64A9-B72F-4657-82B3-4640C438E83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4730" y="6075656"/>
            <a:ext cx="1082540" cy="7233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12D53DB-45D1-46E8-8520-84CBD6E0D653}"/>
              </a:ext>
            </a:extLst>
          </p:cNvPr>
          <p:cNvSpPr/>
          <p:nvPr/>
        </p:nvSpPr>
        <p:spPr>
          <a:xfrm>
            <a:off x="6663207" y="3429000"/>
            <a:ext cx="5558379" cy="177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9A8079F9-F79D-4CB6-8F13-D1A93FF18571}"/>
              </a:ext>
            </a:extLst>
          </p:cNvPr>
          <p:cNvSpPr txBox="1">
            <a:spLocks/>
          </p:cNvSpPr>
          <p:nvPr/>
        </p:nvSpPr>
        <p:spPr>
          <a:xfrm>
            <a:off x="628880" y="1651206"/>
            <a:ext cx="5452327" cy="8490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u="sng" kern="1200">
                <a:solidFill>
                  <a:srgbClr val="1B3B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u="none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Decommissioning Orphaned Wells on the U.S. Outer Continental Shelf</a:t>
            </a:r>
            <a:endParaRPr lang="en-US" u="none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39D2AF-D9DB-42E6-B9B1-C35C5ABC4119}"/>
              </a:ext>
            </a:extLst>
          </p:cNvPr>
          <p:cNvSpPr txBox="1"/>
          <p:nvPr/>
        </p:nvSpPr>
        <p:spPr>
          <a:xfrm>
            <a:off x="283016" y="3079234"/>
            <a:ext cx="6210728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RFP Solicitation No. 140E0122R0003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</a:rPr>
              <a:t>Thursday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</a:rPr>
              <a:t>March 24,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844693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D2C638-924E-4AE3-92DE-63FD3AD5EA20}"/>
              </a:ext>
            </a:extLst>
          </p:cNvPr>
          <p:cNvSpPr txBox="1"/>
          <p:nvPr/>
        </p:nvSpPr>
        <p:spPr>
          <a:xfrm>
            <a:off x="811618" y="238369"/>
            <a:ext cx="10568763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Draft RFP Highlights (</a:t>
            </a:r>
            <a:r>
              <a:rPr lang="en-US" sz="14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</a:t>
            </a:r>
            <a:r>
              <a:rPr lang="en-US" sz="14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:</a:t>
            </a:r>
          </a:p>
          <a:p>
            <a:pPr algn="just"/>
            <a:endParaRPr 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Contractor shall provide services and materials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establish functional and regulation-compliant 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cranage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location.  Existing cranes, where present, are available for use subject to inspection, repair, certification meeting current regulations.  BSEE does not warrant the condition, history, nor structural condition of any crane.</a:t>
            </a:r>
          </a:p>
          <a:p>
            <a:endParaRPr 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Contactor shall be responsible for all services, equipment, and materials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enter and/or gain access to each contracted wellbore for evaluation and to perform decommissioning operations.</a:t>
            </a:r>
          </a:p>
          <a:p>
            <a:endParaRPr 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Contractor shall provide services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locate and close the 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primary departing pipeline riser valves for the facility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isolate the facility from the pipeline.  The Contractor is to confirm that the valve is isolated and holding pressure.  The Contractor shall then identify the valve as closed and tag. </a:t>
            </a:r>
          </a:p>
          <a:p>
            <a:endParaRPr 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Contractor shall be responsible for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providing all relevant well services, materials, and down-hole tooling customary to a 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rig-less operation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including but not limited to: dock services, marine vessels (equipment &amp; crew transport, miscellaneous support, etc.); fluid mixing and handling; specialty tools for trouble shooting well condition and well work related to isolation of tubulars/casing, pressure testing, logging, bailing/dump-bailing, chemical tracing, perforating/cutting; locking out of SCSSV, pumping and cementing, wireline (electric, slickline, braided, HDWF), plug application, clearing hinderance(s) and/or blockage(s) for access, equipment associated to conveyance and recovery of well materials, pre- and post-inspection services, disposal, transportation, and consumables</a:t>
            </a:r>
          </a:p>
          <a:p>
            <a:endParaRPr 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services deemed necessary by the Contractor to complete task, operations which fall outside the scope of a rig-less operation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require justification, work scope, and a detailed itemized cost estimate including but not limited to: milling, casing jacks, BOPs and associated systems, coiled tubing, snubbing, derrick barge, facility rig, lift-boat, DSV, on-site cranage (inspection/repair/rental), and MODU.  Contract proposal submittal revisions, including changes to the general scope of well plugging operations and pricing, shall be submitted by the Contractor and approved by BSEE through a Change Order process as detailed in Section I, FAR Clause 52.243-4. Changes, prior to commencing or revising operations</a:t>
            </a:r>
            <a:r>
              <a:rPr lang="en-US" sz="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Because these changes will be paid for via an equitable adjustment through the Changes Clause, offers should not include any price/cost or contingency for these items. </a:t>
            </a:r>
            <a:endParaRPr lang="en-US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818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22339ED-FE48-48EF-A966-887D944A0ADE}"/>
              </a:ext>
            </a:extLst>
          </p:cNvPr>
          <p:cNvSpPr txBox="1"/>
          <p:nvPr/>
        </p:nvSpPr>
        <p:spPr>
          <a:xfrm>
            <a:off x="170121" y="361505"/>
            <a:ext cx="4479111" cy="4462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Supporting Documents for Bid Submittal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16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 Facility </a:t>
            </a:r>
          </a:p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Safe Board Plan.</a:t>
            </a:r>
          </a:p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CE for Safe Board &amp; Make Safe Repairs.</a:t>
            </a:r>
          </a:p>
          <a:p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 Well</a:t>
            </a:r>
          </a:p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CE for Single Plug Abandonment.</a:t>
            </a:r>
          </a:p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CE for Full Well TA (multiple plugs).</a:t>
            </a:r>
          </a:p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(5) Scope of Work &amp; Proposed Diagram (Full TA)</a:t>
            </a:r>
          </a:p>
          <a:p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Reference: Draft RFP, Sec C.4.G. for bid guidelines.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 Estimate Templates Supplied.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 Estimate (CE)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Temporary Abandonment (TA)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1E0CBB-E8EA-4106-BBE7-6B463FF4A2A9}"/>
              </a:ext>
            </a:extLst>
          </p:cNvPr>
          <p:cNvSpPr txBox="1"/>
          <p:nvPr/>
        </p:nvSpPr>
        <p:spPr>
          <a:xfrm>
            <a:off x="4740686" y="747237"/>
            <a:ext cx="2114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Sample: Roll-up Bid Sheet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446EA2-85DA-4136-974C-D85317C29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686" y="1055014"/>
            <a:ext cx="7068562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624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9094075-C2F3-47B1-8837-72C23ECEEE29}"/>
              </a:ext>
            </a:extLst>
          </p:cNvPr>
          <p:cNvSpPr txBox="1"/>
          <p:nvPr/>
        </p:nvSpPr>
        <p:spPr>
          <a:xfrm>
            <a:off x="232228" y="390419"/>
            <a:ext cx="121920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93F68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Well Decommissioning Data Package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93F68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3F6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Review of Materials included in the Statement of Work (Section C) and List of Attachments (Section J)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93F68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3F6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Review of BSEE Data Center (data.bsee.gov/data.boem.gov)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93F68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3F6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Overview of Additional Materials to be provided to bidders: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93F68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804863" marR="0" lvl="0" indent="-3476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3F6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Well Data (Log Images, APDs, APMs, WARs, EORs, Completions, Directional Surveys, OGOR-As, etc.)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93F68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804863" marR="0" lvl="0" indent="-3476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3F6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Structure Data (Structural Permits, Drawings, Renderings, Notifications, Reports, etc.)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93F68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804863" marR="0" lvl="0" indent="-3476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3F6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Pipeline Data (Decommissioning Reports for Affected Pipeline Segments associated with Aforementioned Structures)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93F68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804863" marR="0" lvl="0" indent="-3476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3F6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Facility Photographs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93F68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826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3A75185-7BD0-447D-BE25-86A3C4697C90}"/>
              </a:ext>
            </a:extLst>
          </p:cNvPr>
          <p:cNvSpPr txBox="1"/>
          <p:nvPr/>
        </p:nvSpPr>
        <p:spPr>
          <a:xfrm>
            <a:off x="254490" y="14620"/>
            <a:ext cx="118563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93F68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Well Decommissioning Data Package, cont.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68AF3C-13D1-4384-BF8C-30373D97524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4219"/>
            <a:ext cx="3380198" cy="367893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4DD5083-06B1-4C8A-ACCB-64481BBF93B6}"/>
              </a:ext>
            </a:extLst>
          </p:cNvPr>
          <p:cNvGrpSpPr/>
          <p:nvPr/>
        </p:nvGrpSpPr>
        <p:grpSpPr>
          <a:xfrm>
            <a:off x="2643620" y="4537795"/>
            <a:ext cx="6815455" cy="1456055"/>
            <a:chOff x="0" y="0"/>
            <a:chExt cx="6815470" cy="145666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162641C-EDF3-4E8C-89BF-E29AB3C680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21" t="28372" r="-456" b="50388"/>
            <a:stretch/>
          </p:blipFill>
          <p:spPr>
            <a:xfrm>
              <a:off x="0" y="0"/>
              <a:ext cx="6815470" cy="1456660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658892A-E9E0-4D24-8AB8-CC384B0E871B}"/>
                </a:ext>
              </a:extLst>
            </p:cNvPr>
            <p:cNvCxnSpPr/>
            <p:nvPr/>
          </p:nvCxnSpPr>
          <p:spPr>
            <a:xfrm>
              <a:off x="87209" y="796455"/>
              <a:ext cx="663327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8E3EA3D-AAD9-4AB3-99CD-76BC23ECA797}"/>
                </a:ext>
              </a:extLst>
            </p:cNvPr>
            <p:cNvCxnSpPr/>
            <p:nvPr/>
          </p:nvCxnSpPr>
          <p:spPr>
            <a:xfrm>
              <a:off x="87209" y="1049339"/>
              <a:ext cx="663327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D6A64A15-466A-4661-9CA3-3E4A50D9C1CD}"/>
                </a:ext>
              </a:extLst>
            </p:cNvPr>
            <p:cNvSpPr txBox="1"/>
            <p:nvPr/>
          </p:nvSpPr>
          <p:spPr>
            <a:xfrm>
              <a:off x="97256" y="547912"/>
              <a:ext cx="1087120" cy="2082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Sand Top:  1850’ MD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4A91ECA2-CBB8-4C23-B5DD-1443D937B77F}"/>
                </a:ext>
              </a:extLst>
            </p:cNvPr>
            <p:cNvSpPr txBox="1"/>
            <p:nvPr/>
          </p:nvSpPr>
          <p:spPr>
            <a:xfrm>
              <a:off x="97256" y="1080324"/>
              <a:ext cx="1167765" cy="2082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Sand Base:  1879’ MD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E9A4C64-C9AD-4777-BC42-E077311CC5B0}"/>
                </a:ext>
              </a:extLst>
            </p:cNvPr>
            <p:cNvGrpSpPr/>
            <p:nvPr/>
          </p:nvGrpSpPr>
          <p:grpSpPr>
            <a:xfrm>
              <a:off x="2534019" y="869754"/>
              <a:ext cx="146556" cy="179585"/>
              <a:chOff x="2534019" y="869754"/>
              <a:chExt cx="268941" cy="1918446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0A39EFA-7AD5-423D-8C36-C664C61B87E4}"/>
                  </a:ext>
                </a:extLst>
              </p:cNvPr>
              <p:cNvSpPr/>
              <p:nvPr/>
            </p:nvSpPr>
            <p:spPr>
              <a:xfrm>
                <a:off x="2534019" y="869754"/>
                <a:ext cx="268941" cy="1918446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739F0D7E-EB2B-4F88-94EA-71EE2FA2E1D3}"/>
                  </a:ext>
                </a:extLst>
              </p:cNvPr>
              <p:cNvSpPr/>
              <p:nvPr/>
            </p:nvSpPr>
            <p:spPr>
              <a:xfrm>
                <a:off x="2608722" y="1875433"/>
                <a:ext cx="119529" cy="113553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lowchart: Connector 15">
                <a:extLst>
                  <a:ext uri="{FF2B5EF4-FFF2-40B4-BE49-F238E27FC236}">
                    <a16:creationId xmlns:a16="http://schemas.microsoft.com/office/drawing/2014/main" id="{0CD0B812-6F8E-48D4-B836-781600F6C7B0}"/>
                  </a:ext>
                </a:extLst>
              </p:cNvPr>
              <p:cNvSpPr/>
              <p:nvPr/>
            </p:nvSpPr>
            <p:spPr>
              <a:xfrm>
                <a:off x="2605730" y="2111783"/>
                <a:ext cx="119529" cy="113553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lowchart: Connector 16">
                <a:extLst>
                  <a:ext uri="{FF2B5EF4-FFF2-40B4-BE49-F238E27FC236}">
                    <a16:creationId xmlns:a16="http://schemas.microsoft.com/office/drawing/2014/main" id="{6D79B9D4-9838-43D8-96F2-2407C967C490}"/>
                  </a:ext>
                </a:extLst>
              </p:cNvPr>
              <p:cNvSpPr/>
              <p:nvPr/>
            </p:nvSpPr>
            <p:spPr>
              <a:xfrm>
                <a:off x="2608720" y="2348134"/>
                <a:ext cx="119529" cy="113553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lowchart: Connector 17">
                <a:extLst>
                  <a:ext uri="{FF2B5EF4-FFF2-40B4-BE49-F238E27FC236}">
                    <a16:creationId xmlns:a16="http://schemas.microsoft.com/office/drawing/2014/main" id="{E9BAA050-9F45-44FD-AD37-2F0DDADE77EF}"/>
                  </a:ext>
                </a:extLst>
              </p:cNvPr>
              <p:cNvSpPr/>
              <p:nvPr/>
            </p:nvSpPr>
            <p:spPr>
              <a:xfrm>
                <a:off x="2605730" y="2584484"/>
                <a:ext cx="119529" cy="113553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lowchart: Connector 18">
                <a:extLst>
                  <a:ext uri="{FF2B5EF4-FFF2-40B4-BE49-F238E27FC236}">
                    <a16:creationId xmlns:a16="http://schemas.microsoft.com/office/drawing/2014/main" id="{AA058CA0-5971-4688-8E69-74BA14D9EBF0}"/>
                  </a:ext>
                </a:extLst>
              </p:cNvPr>
              <p:cNvSpPr/>
              <p:nvPr/>
            </p:nvSpPr>
            <p:spPr>
              <a:xfrm>
                <a:off x="2611714" y="908879"/>
                <a:ext cx="119529" cy="113553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lowchart: Connector 19">
                <a:extLst>
                  <a:ext uri="{FF2B5EF4-FFF2-40B4-BE49-F238E27FC236}">
                    <a16:creationId xmlns:a16="http://schemas.microsoft.com/office/drawing/2014/main" id="{D22A0593-B770-4B56-B147-666880EB1974}"/>
                  </a:ext>
                </a:extLst>
              </p:cNvPr>
              <p:cNvSpPr/>
              <p:nvPr/>
            </p:nvSpPr>
            <p:spPr>
              <a:xfrm>
                <a:off x="2608722" y="1145229"/>
                <a:ext cx="119529" cy="113553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lowchart: Connector 20">
                <a:extLst>
                  <a:ext uri="{FF2B5EF4-FFF2-40B4-BE49-F238E27FC236}">
                    <a16:creationId xmlns:a16="http://schemas.microsoft.com/office/drawing/2014/main" id="{B32D252C-7301-4622-8C18-0337320CAA7E}"/>
                  </a:ext>
                </a:extLst>
              </p:cNvPr>
              <p:cNvSpPr/>
              <p:nvPr/>
            </p:nvSpPr>
            <p:spPr>
              <a:xfrm>
                <a:off x="2611712" y="1381580"/>
                <a:ext cx="119529" cy="113553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lowchart: Connector 21">
                <a:extLst>
                  <a:ext uri="{FF2B5EF4-FFF2-40B4-BE49-F238E27FC236}">
                    <a16:creationId xmlns:a16="http://schemas.microsoft.com/office/drawing/2014/main" id="{43F46B2D-AD5E-4D54-BC03-FF80B420358A}"/>
                  </a:ext>
                </a:extLst>
              </p:cNvPr>
              <p:cNvSpPr/>
              <p:nvPr/>
            </p:nvSpPr>
            <p:spPr>
              <a:xfrm>
                <a:off x="2608722" y="1617930"/>
                <a:ext cx="119529" cy="113553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C4A4860-B7CD-4B59-A98A-C26F19F4D98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757" y="807487"/>
            <a:ext cx="4326017" cy="3605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1182BC2-C749-45D4-92CC-1901B0D684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4116" y="807487"/>
            <a:ext cx="4006921" cy="358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690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E418338-540F-4757-87B7-9AC67C6CAE98}"/>
              </a:ext>
            </a:extLst>
          </p:cNvPr>
          <p:cNvSpPr txBox="1"/>
          <p:nvPr/>
        </p:nvSpPr>
        <p:spPr>
          <a:xfrm>
            <a:off x="0" y="174973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93F68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Bidding and Contracting with the Federal Government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2B0553-6EB6-464D-B088-494732B20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059" y="1020696"/>
            <a:ext cx="9099881" cy="461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08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038C59-9618-49AC-81E1-2EA144E5C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547" y="1121578"/>
            <a:ext cx="8556767" cy="27685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7BB51B-67C6-482F-B20F-6D915DB2C09A}"/>
              </a:ext>
            </a:extLst>
          </p:cNvPr>
          <p:cNvSpPr txBox="1"/>
          <p:nvPr/>
        </p:nvSpPr>
        <p:spPr>
          <a:xfrm>
            <a:off x="0" y="174973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93F68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Bidding and Contracting with the Federal Government</a:t>
            </a:r>
            <a:r>
              <a:rPr lang="en-US" sz="2800" b="1" dirty="0">
                <a:solidFill>
                  <a:srgbClr val="093F68">
                    <a:lumMod val="50000"/>
                  </a:srgbClr>
                </a:solidFill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93F68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cont.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3676C5-07F9-43ED-B474-F53F348DFDD9}"/>
              </a:ext>
            </a:extLst>
          </p:cNvPr>
          <p:cNvSpPr txBox="1"/>
          <p:nvPr/>
        </p:nvSpPr>
        <p:spPr>
          <a:xfrm>
            <a:off x="3105241" y="3955467"/>
            <a:ext cx="8345819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8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Virtual Industry Day Presentation Links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Live Event, click here: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01F1E"/>
                </a:solidFill>
                <a:effectLst/>
                <a:ea typeface="Times New Roman" panose="02020603050405020304" pitchFamily="18" charset="0"/>
                <a:hlinkClick r:id="rId3"/>
              </a:rPr>
              <a:t>Offshore Decommissioning RFP Industry Day Live Event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201F1E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01F1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01F1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01F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View Presentation, click here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01F1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01F1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Offshore Decommissioning RFP Industry Day Presentation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01F1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349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326D8-7FFF-4D53-9383-4C49180C55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14325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9" name="Content Placeholder 8" descr="Table&#10;&#10;Description automatically generated">
            <a:extLst>
              <a:ext uri="{FF2B5EF4-FFF2-40B4-BE49-F238E27FC236}">
                <a16:creationId xmlns:a16="http://schemas.microsoft.com/office/drawing/2014/main" id="{F12AACCB-F72C-4359-8840-8278C1E1C81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176" y="1523774"/>
            <a:ext cx="6553200" cy="437515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FE87D8-98DB-42F6-95B7-DAEC1CDFDC5E}"/>
              </a:ext>
            </a:extLst>
          </p:cNvPr>
          <p:cNvSpPr txBox="1"/>
          <p:nvPr/>
        </p:nvSpPr>
        <p:spPr>
          <a:xfrm>
            <a:off x="1500026" y="-91214"/>
            <a:ext cx="88255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sz="2400" dirty="0"/>
              <a:t>STANDARD FORM 1442 (Page 2)</a:t>
            </a:r>
          </a:p>
          <a:p>
            <a:pPr algn="ctr"/>
            <a:r>
              <a:rPr lang="en-US" sz="2400" dirty="0"/>
              <a:t>Blocks 14 – 20c Must be fully completed by Offeror </a:t>
            </a:r>
          </a:p>
          <a:p>
            <a:pPr algn="ctr"/>
            <a:r>
              <a:rPr lang="en-US" sz="2400" dirty="0"/>
              <a:t>when proposal is submitted</a:t>
            </a:r>
          </a:p>
        </p:txBody>
      </p:sp>
    </p:spTree>
    <p:extLst>
      <p:ext uri="{BB962C8B-B14F-4D97-AF65-F5344CB8AC3E}">
        <p14:creationId xmlns:p14="http://schemas.microsoft.com/office/powerpoint/2010/main" val="3701401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D628F0-971C-4368-948C-C73F7A7036CB}"/>
              </a:ext>
            </a:extLst>
          </p:cNvPr>
          <p:cNvSpPr txBox="1"/>
          <p:nvPr/>
        </p:nvSpPr>
        <p:spPr>
          <a:xfrm>
            <a:off x="0" y="276003"/>
            <a:ext cx="12191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93F68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Bidding and Contracting with the Federal Government, cont.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C51080-4685-43AC-BE50-F4DA640CF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118" y="1432960"/>
            <a:ext cx="902017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89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1A6B7F-CA3D-4018-BC9E-765AC38F3147}"/>
              </a:ext>
            </a:extLst>
          </p:cNvPr>
          <p:cNvSpPr txBox="1"/>
          <p:nvPr/>
        </p:nvSpPr>
        <p:spPr>
          <a:xfrm>
            <a:off x="0" y="174973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93F68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Bidding and Contracting with the Federal Government,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B9FC65-68DA-43B5-9763-4F00A54BE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016" y="1021868"/>
            <a:ext cx="9123452" cy="496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97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4EEAE8-83BB-4F9E-BC01-6A8521A44EE2}"/>
              </a:ext>
            </a:extLst>
          </p:cNvPr>
          <p:cNvSpPr txBox="1"/>
          <p:nvPr/>
        </p:nvSpPr>
        <p:spPr>
          <a:xfrm>
            <a:off x="0" y="174973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93F68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Bidding and Contracting with the Federal Government, cont.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0B3E1A-C730-4A64-9CF5-5CBBAD45B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918" y="1898886"/>
            <a:ext cx="9324975" cy="3657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18E091-2F78-444A-A551-4D2BE8C7F91B}"/>
              </a:ext>
            </a:extLst>
          </p:cNvPr>
          <p:cNvSpPr txBox="1"/>
          <p:nvPr/>
        </p:nvSpPr>
        <p:spPr>
          <a:xfrm>
            <a:off x="2905018" y="1148603"/>
            <a:ext cx="6097712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PRIME FIRM RESPONSIBILITIES CONT’D</a:t>
            </a:r>
            <a:endParaRPr lang="en-US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238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49A637-9E39-40EA-AD2D-E5C2844D20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31639"/>
            <a:ext cx="12192000" cy="68483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87D746A-651A-4A3E-995E-BDC8DE491D05}"/>
              </a:ext>
            </a:extLst>
          </p:cNvPr>
          <p:cNvSpPr/>
          <p:nvPr/>
        </p:nvSpPr>
        <p:spPr>
          <a:xfrm>
            <a:off x="0" y="6219922"/>
            <a:ext cx="12192000" cy="482142"/>
          </a:xfrm>
          <a:prstGeom prst="rect">
            <a:avLst/>
          </a:prstGeom>
          <a:gradFill flip="none" rotWithShape="1">
            <a:gsLst>
              <a:gs pos="70000">
                <a:srgbClr val="87D3EA"/>
              </a:gs>
              <a:gs pos="30000">
                <a:srgbClr val="87D3EA"/>
              </a:gs>
              <a:gs pos="0">
                <a:srgbClr val="696082"/>
              </a:gs>
              <a:gs pos="100000">
                <a:srgbClr val="696082"/>
              </a:gs>
              <a:gs pos="50000">
                <a:srgbClr val="7030A0">
                  <a:alpha val="79000"/>
                  <a:lumMod val="3000"/>
                  <a:lumOff val="97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5E8A981-8A37-4A8E-827F-D28D5C10A3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4730" y="6099328"/>
            <a:ext cx="1082540" cy="72333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5F32B62-AD75-4448-B8E5-36986DD20A0E}"/>
              </a:ext>
            </a:extLst>
          </p:cNvPr>
          <p:cNvSpPr txBox="1">
            <a:spLocks/>
          </p:cNvSpPr>
          <p:nvPr/>
        </p:nvSpPr>
        <p:spPr>
          <a:xfrm>
            <a:off x="838200" y="35342"/>
            <a:ext cx="10515600" cy="58547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u="sng" kern="1200">
                <a:solidFill>
                  <a:srgbClr val="1B3B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000" u="none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Overview</a:t>
            </a:r>
          </a:p>
          <a:p>
            <a:pPr algn="ctr"/>
            <a:r>
              <a:rPr lang="en-US" sz="2200" u="none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Email: </a:t>
            </a:r>
            <a:r>
              <a:rPr lang="en-US" sz="2200" u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bseeorphandecom2022@bsee.gov</a:t>
            </a:r>
          </a:p>
          <a:p>
            <a:pPr algn="ctr"/>
            <a:endParaRPr lang="en-US" sz="2200" u="none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u="none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Welcome</a:t>
            </a:r>
          </a:p>
          <a:p>
            <a:endParaRPr lang="en-US" sz="2200" u="none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u="none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u="none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u="none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Overview - Well Decommissioning</a:t>
            </a:r>
          </a:p>
          <a:p>
            <a:endParaRPr lang="en-US" sz="2200" u="none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u="none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Package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u="none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u="none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Bidding and Contracting (Federal Government)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u="none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u="none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Business Office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u="none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u="none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 &amp; A - Contact Information</a:t>
            </a:r>
          </a:p>
          <a:p>
            <a:endParaRPr lang="en-US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542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17BF31-9456-4BB1-98AD-E2619849F283}"/>
              </a:ext>
            </a:extLst>
          </p:cNvPr>
          <p:cNvSpPr txBox="1"/>
          <p:nvPr/>
        </p:nvSpPr>
        <p:spPr>
          <a:xfrm>
            <a:off x="2819306" y="1144365"/>
            <a:ext cx="6097712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PRIME FIRM RESPONSIBILITIES CONT’D</a:t>
            </a:r>
            <a:endParaRPr lang="en-US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43DFBA-93B6-4A9F-8C92-EC71E851067C}"/>
              </a:ext>
            </a:extLst>
          </p:cNvPr>
          <p:cNvSpPr txBox="1"/>
          <p:nvPr/>
        </p:nvSpPr>
        <p:spPr>
          <a:xfrm>
            <a:off x="0" y="174973"/>
            <a:ext cx="12191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93F68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Bidding and Contracting with the Federal Government, cont.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9F9790-5E5D-41BB-98CC-F3E958EF0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31" y="1964614"/>
            <a:ext cx="9202405" cy="361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94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13DF2-AA54-4B3D-ABB6-E4394641DC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49225"/>
            <a:ext cx="12192000" cy="981075"/>
          </a:xfrm>
        </p:spPr>
        <p:txBody>
          <a:bodyPr>
            <a:normAutofit/>
          </a:bodyPr>
          <a:lstStyle/>
          <a:p>
            <a:pPr algn="ctr"/>
            <a:r>
              <a:rPr lang="en-US" sz="2800" b="1" u="none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Bidding and Contracting with the Federal Government, cont.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F57F605-0440-4C2D-8C71-4F03F3ECDD2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972457" y="1589881"/>
            <a:ext cx="9010650" cy="367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11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EA6F18-14CF-4E25-8355-F3215D96115D}"/>
              </a:ext>
            </a:extLst>
          </p:cNvPr>
          <p:cNvSpPr txBox="1"/>
          <p:nvPr/>
        </p:nvSpPr>
        <p:spPr>
          <a:xfrm>
            <a:off x="0" y="346261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93F68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Bidding and Contracting with the Federal Government, cont.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2A4695-BFFE-4D6F-9AB7-A52A9890676E}"/>
              </a:ext>
            </a:extLst>
          </p:cNvPr>
          <p:cNvSpPr txBox="1"/>
          <p:nvPr/>
        </p:nvSpPr>
        <p:spPr>
          <a:xfrm>
            <a:off x="3057418" y="1336558"/>
            <a:ext cx="6097712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PROCUREMENT INTEGRITY cont.</a:t>
            </a:r>
            <a:endParaRPr lang="en-US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4998A7-15CA-4F2E-8055-EED678E1A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160" y="2177712"/>
            <a:ext cx="9144000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38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E3632-551F-4D4B-8BFF-3B08758873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2171" y="922914"/>
            <a:ext cx="8591832" cy="2796607"/>
          </a:xfrm>
        </p:spPr>
        <p:txBody>
          <a:bodyPr/>
          <a:lstStyle/>
          <a:p>
            <a:r>
              <a:rPr lang="en-US" dirty="0"/>
              <a:t>DOI’s Small Business Program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018326-F838-4DF8-9404-FB335FE39E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3719521"/>
            <a:ext cx="7766936" cy="2026417"/>
          </a:xfrm>
        </p:spPr>
        <p:txBody>
          <a:bodyPr>
            <a:normAutofit/>
          </a:bodyPr>
          <a:lstStyle/>
          <a:p>
            <a:r>
              <a:rPr lang="en-US" sz="2400" dirty="0"/>
              <a:t>Department of the Interior</a:t>
            </a:r>
          </a:p>
          <a:p>
            <a:r>
              <a:rPr lang="en-US" sz="2400" dirty="0"/>
              <a:t>Office of Small and Disadvantaged                                 Business Utilization</a:t>
            </a:r>
          </a:p>
        </p:txBody>
      </p:sp>
      <p:pic>
        <p:nvPicPr>
          <p:cNvPr id="5" name="Picture 4" descr="OSDBU_FINAL_Bug-01 copy.gif">
            <a:extLst>
              <a:ext uri="{FF2B5EF4-FFF2-40B4-BE49-F238E27FC236}">
                <a16:creationId xmlns:a16="http://schemas.microsoft.com/office/drawing/2014/main" id="{2D274545-70C3-4269-8A1B-E361F470BA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77" y="4630473"/>
            <a:ext cx="2176679" cy="2176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3BF28E-3C99-4A36-A200-A9D2FE9DA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330" y="4834985"/>
            <a:ext cx="1769147" cy="176914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9C413E-AE01-4072-A970-B072CC6A5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561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7A3D2-AA10-4849-A633-9308A7324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8357" y="1896835"/>
            <a:ext cx="7878944" cy="4638675"/>
          </a:xfrm>
        </p:spPr>
        <p:txBody>
          <a:bodyPr>
            <a:noAutofit/>
          </a:bodyPr>
          <a:lstStyle/>
          <a:p>
            <a:r>
              <a:rPr lang="en-US" dirty="0"/>
              <a:t>DOI has been utilizing Small Business Participation as an Evaluation Factor (SBPEF) on an optional basis since 2019</a:t>
            </a:r>
          </a:p>
          <a:p>
            <a:r>
              <a:rPr lang="en-US" dirty="0"/>
              <a:t>Key elements of SBPEF:</a:t>
            </a:r>
          </a:p>
          <a:p>
            <a:pPr lvl="1"/>
            <a:r>
              <a:rPr lang="en-US" sz="1800" dirty="0"/>
              <a:t>Evaluates the extent of proposed participation/ commitment to use U.S. small businesses in the performance of this acquisition. </a:t>
            </a:r>
          </a:p>
          <a:p>
            <a:pPr lvl="1"/>
            <a:r>
              <a:rPr lang="en-US" sz="1800" dirty="0"/>
              <a:t>Incentivize the diversification of large firm supply chains and the expansion of DOI’s small business vendor base.</a:t>
            </a:r>
          </a:p>
          <a:p>
            <a:pPr lvl="1"/>
            <a:r>
              <a:rPr lang="en-US" sz="1800" dirty="0"/>
              <a:t>Strengthens small vendors through subcontracting.</a:t>
            </a:r>
          </a:p>
          <a:p>
            <a:r>
              <a:rPr lang="en-US" dirty="0"/>
              <a:t>Evaluate the proposal to determine which offeror proposes the best value in terms of Small Business Participation. </a:t>
            </a:r>
          </a:p>
          <a:p>
            <a:r>
              <a:rPr lang="en-US" dirty="0"/>
              <a:t>Offers submitted by a small businesses will also be evaluated and will receive the maximum score for the SBPEF.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29B176-336F-4D76-BE4F-E22795FAA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09575"/>
            <a:ext cx="8596668" cy="1193800"/>
          </a:xfrm>
        </p:spPr>
        <p:txBody>
          <a:bodyPr/>
          <a:lstStyle/>
          <a:p>
            <a:r>
              <a:rPr lang="en-US" dirty="0"/>
              <a:t>Small Business Participation as an Evaluation Factor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6E9693B-DD52-4D57-B320-241988EAAE5D}"/>
              </a:ext>
            </a:extLst>
          </p:cNvPr>
          <p:cNvGrpSpPr/>
          <p:nvPr/>
        </p:nvGrpSpPr>
        <p:grpSpPr>
          <a:xfrm>
            <a:off x="10368492" y="5892301"/>
            <a:ext cx="1751964" cy="883229"/>
            <a:chOff x="10368492" y="5892301"/>
            <a:chExt cx="1751964" cy="883229"/>
          </a:xfrm>
        </p:grpSpPr>
        <p:pic>
          <p:nvPicPr>
            <p:cNvPr id="5" name="Picture 4" descr="OSDBU_FINAL_Bug-01 copy.gif">
              <a:extLst>
                <a:ext uri="{FF2B5EF4-FFF2-40B4-BE49-F238E27FC236}">
                  <a16:creationId xmlns:a16="http://schemas.microsoft.com/office/drawing/2014/main" id="{4D902870-36E5-4540-81FF-4024721367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5" t="7445" r="7944" b="8090"/>
            <a:stretch/>
          </p:blipFill>
          <p:spPr>
            <a:xfrm>
              <a:off x="11233912" y="5892301"/>
              <a:ext cx="886544" cy="88322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461084F-A5B9-445A-A5B5-3F7B2DFB9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68492" y="5950379"/>
              <a:ext cx="825151" cy="8251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8055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8EE2558-03B9-4B09-9685-AE02EB4C1443}"/>
              </a:ext>
            </a:extLst>
          </p:cNvPr>
          <p:cNvSpPr txBox="1">
            <a:spLocks/>
          </p:cNvSpPr>
          <p:nvPr/>
        </p:nvSpPr>
        <p:spPr>
          <a:xfrm>
            <a:off x="1524000" y="5560829"/>
            <a:ext cx="9144000" cy="11239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44546A"/>
                </a:solidFill>
                <a:latin typeface="Calibri" panose="020F0502020204030204"/>
              </a:rPr>
              <a:t> </a:t>
            </a:r>
          </a:p>
          <a:p>
            <a:endParaRPr lang="en-US" dirty="0">
              <a:solidFill>
                <a:srgbClr val="44546A"/>
              </a:solidFill>
              <a:latin typeface="Calibri" panose="020F0502020204030204"/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B83E0C6C-753E-4AC0-B17D-D9E77251A041}"/>
              </a:ext>
            </a:extLst>
          </p:cNvPr>
          <p:cNvSpPr txBox="1">
            <a:spLocks/>
          </p:cNvSpPr>
          <p:nvPr/>
        </p:nvSpPr>
        <p:spPr>
          <a:xfrm>
            <a:off x="1155505" y="1719007"/>
            <a:ext cx="9216058" cy="1660370"/>
          </a:xfrm>
          <a:prstGeom prst="rect">
            <a:avLst/>
          </a:prstGeom>
          <a:effectLst>
            <a:outerShdw blurRad="50800" dist="50800" dir="2700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marL="0" indent="0" algn="ctr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solidFill>
                  <a:prstClr val="white"/>
                </a:solidFill>
              </a:rPr>
              <a:t>Decommissioning Project</a:t>
            </a:r>
          </a:p>
          <a:p>
            <a:r>
              <a:rPr lang="en-US" sz="4000" dirty="0">
                <a:solidFill>
                  <a:prstClr val="white"/>
                </a:solidFill>
              </a:rPr>
              <a:t>BSEE Small Business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DE30BC-B838-4FBF-8975-5D8D8C0F26F1}"/>
              </a:ext>
            </a:extLst>
          </p:cNvPr>
          <p:cNvSpPr/>
          <p:nvPr/>
        </p:nvSpPr>
        <p:spPr>
          <a:xfrm>
            <a:off x="10580569" y="298983"/>
            <a:ext cx="53650" cy="49097"/>
          </a:xfrm>
          <a:prstGeom prst="rect">
            <a:avLst/>
          </a:prstGeom>
          <a:solidFill>
            <a:srgbClr val="1643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FAA67A-BE5B-41AD-BB38-4C69D23A8A07}"/>
              </a:ext>
            </a:extLst>
          </p:cNvPr>
          <p:cNvSpPr/>
          <p:nvPr/>
        </p:nvSpPr>
        <p:spPr>
          <a:xfrm>
            <a:off x="1524000" y="0"/>
            <a:ext cx="9144001" cy="6858000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1C61E1-06A6-40CF-B0FD-D9D144474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95" y="5560829"/>
            <a:ext cx="4127000" cy="108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570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CEA90C-0F4D-4F06-A38C-6B33FA2AF40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83288"/>
            <a:ext cx="12192000" cy="5238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/>
              <a:t>Doing Business with BSEE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1F8D5D-F854-4EBD-B495-CD322264D1E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78970" y="1196312"/>
            <a:ext cx="10894423" cy="5153025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Business Program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Bureau of Safety and Environmental Enforcement (BSEE) Small Business Program was established to: </a:t>
            </a:r>
          </a:p>
          <a:p>
            <a:pPr lvl="2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Assist small, HUBZone small, small disadvantaged, women-owned small, veteran-owned small, and service-disabled veteran-owned small businesses (socioeconomic categories) by providing tools to help them maximize contract opportunities, compete successfully, to develop, and grow; </a:t>
            </a:r>
          </a:p>
          <a:p>
            <a:pPr lvl="2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Ensure large businesses are presenting maximum subcontracting opportunities for small businesses, when applicable.</a:t>
            </a: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Procurement Business Opportunities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BSEE's Acquisition Office acquires the products and services required to support Agency mission goals. Open market opportunities are advertised on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Government Opportunities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(SAM.gov).  Also, available at DOI.gov, is the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Forecast of Contract Opportunities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Some of the products/services we purchase are: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Engineering Services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Oil Spill Technology Studies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 Technology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Consulting Services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Office Products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7858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4A3040-1973-4E46-867F-3812AC7AFA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593" y="4580885"/>
            <a:ext cx="5181600" cy="1219200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promote safety, protect the environment and conserve resources offshore through vigorous regulatory oversight and enforcement.”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7CF97E-D0F4-4441-A74B-D3BED2139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53" y="1057915"/>
            <a:ext cx="5768880" cy="2671603"/>
          </a:xfrm>
        </p:spPr>
        <p:txBody>
          <a:bodyPr>
            <a:noAutofit/>
          </a:bodyPr>
          <a:lstStyle/>
          <a:p>
            <a:pPr algn="ctr"/>
            <a:r>
              <a:rPr lang="en-US" sz="28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Q&amp;A Opportunity</a:t>
            </a:r>
            <a:br>
              <a:rPr lang="en-US" sz="28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more information, please email:</a:t>
            </a:r>
            <a:br>
              <a:rPr lang="en-US" sz="28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bseeorphandecom2022@bsee.gov</a:t>
            </a:r>
            <a:br>
              <a:rPr lang="en-US" sz="28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RFP Solicitation No. 140E0122R0003</a:t>
            </a:r>
            <a:br>
              <a:rPr lang="en-US" sz="28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062483-1858-439C-B751-4C2C2DBB74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BSEE Website: www.bsee.gov</a:t>
            </a:r>
          </a:p>
          <a:p>
            <a:pPr lvl="0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@BSEEgov</a:t>
            </a:r>
          </a:p>
          <a:p>
            <a:pPr lvl="0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   </a:t>
            </a:r>
          </a:p>
          <a:p>
            <a:pPr lvl="0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BSEEgov</a:t>
            </a:r>
          </a:p>
          <a:p>
            <a:pPr lvl="0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  </a:t>
            </a:r>
          </a:p>
          <a:p>
            <a:pPr lvl="0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Bureau of Safety and 	</a:t>
            </a:r>
          </a:p>
          <a:p>
            <a:pPr lvl="0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Enforcement</a:t>
            </a:r>
          </a:p>
          <a:p>
            <a:pPr lvl="0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BSEEgov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796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80152-F7AB-46BB-B74F-500A2F21F1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98211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Government Project Stakeholders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3119F-FDFD-466F-A5C0-97200CE8109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1543" y="1675720"/>
            <a:ext cx="10515600" cy="435133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dirty="0">
                <a:effectLst/>
                <a:latin typeface="+mn-lt"/>
                <a:ea typeface="Calibri" panose="020F0502020204030204" pitchFamily="34" charset="0"/>
              </a:rPr>
              <a:t>Rudy Garza,</a:t>
            </a:r>
            <a:r>
              <a:rPr lang="en-US" sz="2400" dirty="0">
                <a:latin typeface="+mn-lt"/>
              </a:rPr>
              <a:t> Project Manager Team Lead, 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</a:rPr>
              <a:t>Petroleum Engineer, GOMR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effectLst/>
                <a:latin typeface="+mn-lt"/>
                <a:ea typeface="Calibri" panose="020F0502020204030204" pitchFamily="34" charset="0"/>
              </a:rPr>
              <a:t>Eric Hawkins, </a:t>
            </a:r>
            <a:r>
              <a:rPr lang="en-US" sz="2400" dirty="0">
                <a:latin typeface="+mn-lt"/>
              </a:rPr>
              <a:t>Contracting Officer’s Representative, 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</a:rPr>
              <a:t>Geologist, GOMR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+mn-lt"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latin typeface="+mn-lt"/>
                <a:ea typeface="Calibri" panose="020F0502020204030204" pitchFamily="34" charset="0"/>
              </a:rPr>
              <a:t>Chrischanda Smith, 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</a:rPr>
              <a:t>Contracting Officer, </a:t>
            </a:r>
            <a:r>
              <a:rPr lang="en-US" sz="2400" dirty="0">
                <a:latin typeface="+mn-lt"/>
                <a:ea typeface="Calibri" panose="020F0502020204030204" pitchFamily="34" charset="0"/>
              </a:rPr>
              <a:t>Sterling, VA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>
              <a:effectLst/>
              <a:latin typeface="+mn-lt"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latin typeface="+mn-lt"/>
                <a:ea typeface="Calibri" panose="020F0502020204030204" pitchFamily="34" charset="0"/>
              </a:rPr>
              <a:t>District Offices</a:t>
            </a:r>
          </a:p>
          <a:p>
            <a:pPr>
              <a:spcBef>
                <a:spcPts val="0"/>
              </a:spcBef>
            </a:pPr>
            <a:endParaRPr lang="en-US" sz="2400" dirty="0">
              <a:effectLst/>
              <a:latin typeface="+mn-lt"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latin typeface="+mn-lt"/>
                <a:ea typeface="Calibri" panose="020F0502020204030204" pitchFamily="34" charset="0"/>
              </a:rPr>
              <a:t>Support Sections:  Decommissioning, Idle Iron, OSP, &amp; OSM</a:t>
            </a:r>
          </a:p>
          <a:p>
            <a:pPr>
              <a:spcBef>
                <a:spcPts val="0"/>
              </a:spcBef>
            </a:pPr>
            <a:endParaRPr lang="en-US" sz="1800" dirty="0">
              <a:latin typeface="+mj-lt"/>
              <a:ea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>
              <a:latin typeface="+mj-lt"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endParaRPr lang="en-US" dirty="0">
              <a:effectLst/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374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9A58A-8153-42A9-9220-4B4829E95B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b="1" u="none" dirty="0">
                <a:solidFill>
                  <a:srgbClr val="000000"/>
                </a:solidFill>
              </a:rPr>
              <a:t>PROCUREMENT MILESTONES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8160B-79A4-45A1-8CE6-153A34D3D5A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54742" y="1365250"/>
            <a:ext cx="10515600" cy="41275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Solicitation Issuance Date: March 14, 2022</a:t>
            </a:r>
          </a:p>
          <a:p>
            <a:r>
              <a:rPr lang="en-US" dirty="0">
                <a:solidFill>
                  <a:srgbClr val="000000"/>
                </a:solidFill>
              </a:rPr>
              <a:t>Amendment 1 Issuance: March 18, 2022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</a:rPr>
              <a:t>	Revised Submission Due Date:  April 29, 2022</a:t>
            </a:r>
          </a:p>
          <a:p>
            <a:pPr marL="914400" lvl="2" indent="0">
              <a:buNone/>
            </a:pPr>
            <a:r>
              <a:rPr lang="en-US" sz="1900" dirty="0">
                <a:solidFill>
                  <a:srgbClr val="000000"/>
                </a:solidFill>
              </a:rPr>
              <a:t>Time: 2:00 pm EST (Unchanged)</a:t>
            </a:r>
          </a:p>
          <a:p>
            <a:pPr marL="914400" lvl="2" indent="0">
              <a:buNone/>
            </a:pPr>
            <a:r>
              <a:rPr lang="en-US" sz="1900" dirty="0">
                <a:solidFill>
                  <a:srgbClr val="000000"/>
                </a:solidFill>
              </a:rPr>
              <a:t>Submission location: </a:t>
            </a:r>
            <a:r>
              <a:rPr lang="en-US" sz="1900" dirty="0">
                <a:solidFill>
                  <a:srgbClr val="000000"/>
                </a:solidFill>
                <a:hlinkClick r:id="rId2"/>
              </a:rPr>
              <a:t>bseeorphandecom2022</a:t>
            </a:r>
            <a:r>
              <a:rPr lang="en-US" sz="1900" dirty="0">
                <a:solidFill>
                  <a:srgbClr val="000000"/>
                </a:solidFill>
                <a:hlinkClick r:id="rId2"/>
              </a:rPr>
              <a:t>@bsee.gov</a:t>
            </a:r>
            <a:r>
              <a:rPr lang="en-US" sz="1900" dirty="0">
                <a:solidFill>
                  <a:srgbClr val="000000"/>
                </a:solidFill>
              </a:rPr>
              <a:t> (Unchanged)</a:t>
            </a:r>
          </a:p>
          <a:p>
            <a:r>
              <a:rPr lang="en-US" dirty="0">
                <a:solidFill>
                  <a:srgbClr val="000000"/>
                </a:solidFill>
              </a:rPr>
              <a:t>Amendment 2 Issuance:  Forthcoming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00"/>
                </a:solidFill>
              </a:rPr>
              <a:t> 	</a:t>
            </a:r>
            <a:r>
              <a:rPr lang="en-US" sz="2400" dirty="0">
                <a:solidFill>
                  <a:srgbClr val="000000"/>
                </a:solidFill>
              </a:rPr>
              <a:t>Provide Pre-Solicitation Power Point Presentation</a:t>
            </a:r>
            <a:endParaRPr lang="en-US" sz="200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</a:rPr>
              <a:t>       Provide Revised Question &amp; Answer cut off date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</a:rPr>
              <a:t> 	Instructions for Exceptions Submission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sz="240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959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49A637-9E39-40EA-AD2D-E5C2844D20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0772"/>
            <a:ext cx="12192000" cy="70766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87D746A-651A-4A3E-995E-BDC8DE491D05}"/>
              </a:ext>
            </a:extLst>
          </p:cNvPr>
          <p:cNvSpPr/>
          <p:nvPr/>
        </p:nvSpPr>
        <p:spPr>
          <a:xfrm>
            <a:off x="0" y="6219922"/>
            <a:ext cx="12192000" cy="482142"/>
          </a:xfrm>
          <a:prstGeom prst="rect">
            <a:avLst/>
          </a:prstGeom>
          <a:gradFill flip="none" rotWithShape="1">
            <a:gsLst>
              <a:gs pos="70000">
                <a:srgbClr val="87D3EA"/>
              </a:gs>
              <a:gs pos="30000">
                <a:srgbClr val="87D3EA"/>
              </a:gs>
              <a:gs pos="0">
                <a:srgbClr val="696082"/>
              </a:gs>
              <a:gs pos="100000">
                <a:srgbClr val="696082"/>
              </a:gs>
              <a:gs pos="50000">
                <a:srgbClr val="7030A0">
                  <a:alpha val="79000"/>
                  <a:lumMod val="3000"/>
                  <a:lumOff val="97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5E8A981-8A37-4A8E-827F-D28D5C10A3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4730" y="6099328"/>
            <a:ext cx="1082540" cy="72333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5F32B62-AD75-4448-B8E5-36986DD20A0E}"/>
              </a:ext>
            </a:extLst>
          </p:cNvPr>
          <p:cNvSpPr txBox="1">
            <a:spLocks/>
          </p:cNvSpPr>
          <p:nvPr/>
        </p:nvSpPr>
        <p:spPr>
          <a:xfrm>
            <a:off x="838199" y="125601"/>
            <a:ext cx="10515600" cy="55860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u="sng" kern="1200">
                <a:solidFill>
                  <a:srgbClr val="1B3B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b="1" u="none" dirty="0">
                <a:solidFill>
                  <a:schemeClr val="tx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Project Overview</a:t>
            </a:r>
          </a:p>
          <a:p>
            <a:pPr algn="ctr"/>
            <a:endParaRPr lang="en-US" u="none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u="none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3E4E6A-CDAF-46AF-BEEA-9A2D37185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546" y="1291155"/>
            <a:ext cx="11360905" cy="45339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A1A732-B49D-4C7C-99CA-B24781151CA2}"/>
              </a:ext>
            </a:extLst>
          </p:cNvPr>
          <p:cNvSpPr txBox="1"/>
          <p:nvPr/>
        </p:nvSpPr>
        <p:spPr>
          <a:xfrm>
            <a:off x="2084961" y="4397294"/>
            <a:ext cx="2320226" cy="1169551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 632, 656, 657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Wells = 9 (1 TA status) 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Dist. to Shore: 13 mi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WD = 77’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Caisson Type Structures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8B172D-5FBD-4BB8-9A72-8A3BE82B596B}"/>
              </a:ext>
            </a:extLst>
          </p:cNvPr>
          <p:cNvSpPr txBox="1"/>
          <p:nvPr/>
        </p:nvSpPr>
        <p:spPr>
          <a:xfrm>
            <a:off x="5065260" y="3834554"/>
            <a:ext cx="1781257" cy="116955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 589A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Wells = 2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Dist. to Shore = 93 mi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WD = 477’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 8-Pile Structure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03B028-B349-4E80-B1C3-2E0A15394A69}"/>
              </a:ext>
            </a:extLst>
          </p:cNvPr>
          <p:cNvSpPr txBox="1"/>
          <p:nvPr/>
        </p:nvSpPr>
        <p:spPr>
          <a:xfrm>
            <a:off x="8426351" y="4214750"/>
            <a:ext cx="1781257" cy="116955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WD 117H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Wells = 4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Dist. to Shore = 27 mi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WD = 199’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 4-Pile Structure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5B9951B-D9D6-493A-94B9-FC915A037121}"/>
              </a:ext>
            </a:extLst>
          </p:cNvPr>
          <p:cNvCxnSpPr>
            <a:cxnSpLocks/>
          </p:cNvCxnSpPr>
          <p:nvPr/>
        </p:nvCxnSpPr>
        <p:spPr>
          <a:xfrm flipV="1">
            <a:off x="10207608" y="3909527"/>
            <a:ext cx="415547" cy="3052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54BF343-1722-4E0D-AB8F-79AE4A75BB0A}"/>
              </a:ext>
            </a:extLst>
          </p:cNvPr>
          <p:cNvCxnSpPr>
            <a:cxnSpLocks/>
          </p:cNvCxnSpPr>
          <p:nvPr/>
        </p:nvCxnSpPr>
        <p:spPr>
          <a:xfrm flipH="1">
            <a:off x="4749282" y="5004105"/>
            <a:ext cx="315978" cy="3443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05E2DA8-2E93-4761-8C8F-59FDA3BF2D72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1746845" y="4982070"/>
            <a:ext cx="338116" cy="1502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CD150CD-AFCB-454D-8801-E4D86E646929}"/>
              </a:ext>
            </a:extLst>
          </p:cNvPr>
          <p:cNvSpPr/>
          <p:nvPr/>
        </p:nvSpPr>
        <p:spPr>
          <a:xfrm>
            <a:off x="9932912" y="3517641"/>
            <a:ext cx="274696" cy="13995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2C9867-D689-41F7-B713-6BC042D99FA4}"/>
              </a:ext>
            </a:extLst>
          </p:cNvPr>
          <p:cNvSpPr txBox="1"/>
          <p:nvPr/>
        </p:nvSpPr>
        <p:spPr>
          <a:xfrm>
            <a:off x="9804151" y="5880811"/>
            <a:ext cx="16886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Reference: RFP </a:t>
            </a:r>
          </a:p>
        </p:txBody>
      </p:sp>
    </p:spTree>
    <p:extLst>
      <p:ext uri="{BB962C8B-B14F-4D97-AF65-F5344CB8AC3E}">
        <p14:creationId xmlns:p14="http://schemas.microsoft.com/office/powerpoint/2010/main" val="1660773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F2FD3-80C5-4E85-ACEB-75E7830CDB3A}"/>
              </a:ext>
            </a:extLst>
          </p:cNvPr>
          <p:cNvSpPr txBox="1">
            <a:spLocks/>
          </p:cNvSpPr>
          <p:nvPr/>
        </p:nvSpPr>
        <p:spPr>
          <a:xfrm>
            <a:off x="838200" y="256268"/>
            <a:ext cx="10515600" cy="561360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u="sng" kern="1200">
                <a:solidFill>
                  <a:srgbClr val="1B3B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900" b="1" u="none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Project Overview</a:t>
            </a:r>
          </a:p>
          <a:p>
            <a:pPr algn="ctr"/>
            <a:endParaRPr lang="en-US" sz="3200" u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Phases</a:t>
            </a:r>
          </a:p>
          <a:p>
            <a:endParaRPr lang="en-US" sz="2400" u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u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1 - Well Decommission</a:t>
            </a:r>
          </a:p>
          <a:p>
            <a:endParaRPr lang="en-US" sz="2400" u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46275" lvl="5" indent="3397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 Temporary Abandonment (TA)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RFP Issuance</a:t>
            </a:r>
          </a:p>
          <a:p>
            <a:pPr marL="2403475" lvl="6" indent="3397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Platform Boarding – Verification - Isolation - Make Safe Repairs</a:t>
            </a:r>
          </a:p>
          <a:p>
            <a:pPr marL="2403475" lvl="6" indent="3397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Well, Single Isolation Plug vs. Full TA</a:t>
            </a:r>
          </a:p>
          <a:p>
            <a:pPr marL="1946275" lvl="5" indent="339725">
              <a:buFont typeface="Arial" panose="020B0604020202020204" pitchFamily="34" charset="0"/>
              <a:buChar char="•"/>
            </a:pPr>
            <a:r>
              <a:rPr lang="en-US" u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 Permanent Abandonment (PA)</a:t>
            </a:r>
          </a:p>
          <a:p>
            <a:pPr marL="2403475" lvl="6" indent="3397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Cut – Pull Well Casing(s) to -15’ BML</a:t>
            </a:r>
            <a:endParaRPr lang="en-US" u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46275" lvl="5" indent="339725">
              <a:buFont typeface="Arial" panose="020B0604020202020204" pitchFamily="34" charset="0"/>
              <a:buChar char="•"/>
            </a:pPr>
            <a:endParaRPr lang="en-US" u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u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2  - Pipeline and Platform Decommission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u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0" lvl="4" indent="-3397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Pipeline Abandonment </a:t>
            </a:r>
          </a:p>
          <a:p>
            <a:pPr marL="2743200" lvl="5" indent="-3397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Isolation - Purge – Flush and Fill </a:t>
            </a:r>
          </a:p>
          <a:p>
            <a:pPr marL="2743200" lvl="5" indent="-3397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Cut – Cover – Bury to -3’ BML</a:t>
            </a:r>
          </a:p>
          <a:p>
            <a:pPr marL="2286000" lvl="4" indent="-339725">
              <a:buFont typeface="Arial" panose="020B0604020202020204" pitchFamily="34" charset="0"/>
              <a:buChar char="•"/>
            </a:pPr>
            <a:r>
              <a:rPr lang="en-US" u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Platform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Abandonment</a:t>
            </a:r>
          </a:p>
          <a:p>
            <a:pPr marL="2743200" lvl="5" indent="-339725">
              <a:buFont typeface="Arial" panose="020B0604020202020204" pitchFamily="34" charset="0"/>
              <a:buChar char="•"/>
            </a:pPr>
            <a:r>
              <a:rPr lang="en-US" u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Isolate - 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urge – Flush</a:t>
            </a:r>
          </a:p>
          <a:p>
            <a:pPr marL="2743200" lvl="5" indent="-339725">
              <a:buFont typeface="Arial" panose="020B0604020202020204" pitchFamily="34" charset="0"/>
              <a:buChar char="•"/>
            </a:pPr>
            <a:r>
              <a:rPr lang="en-US" u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Removal to -15’ BML</a:t>
            </a:r>
          </a:p>
          <a:p>
            <a:pPr marL="2743200" lvl="5" indent="-339725">
              <a:buFont typeface="Arial" panose="020B0604020202020204" pitchFamily="34" charset="0"/>
              <a:buChar char="•"/>
            </a:pPr>
            <a:endParaRPr lang="en-US" u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u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3  - Site Clearance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u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5" indent="-3397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Trawl</a:t>
            </a:r>
          </a:p>
          <a:p>
            <a:pPr lvl="5" indent="-3397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Sonar Scan– Diver Verification</a:t>
            </a:r>
            <a:endParaRPr lang="en-US" u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700" u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u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331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06042-5E1E-4C80-9314-46EDD19E68D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81000"/>
            <a:ext cx="7308850" cy="14763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b="1" u="none" dirty="0">
                <a:solidFill>
                  <a:srgbClr val="000000"/>
                </a:solidFill>
                <a:cs typeface="Times New Roman" panose="02020603050405020304" pitchFamily="18" charset="0"/>
              </a:rPr>
              <a:t>Well Decommissioning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4714A4-7D85-4B9C-8AC2-5C8745CFCC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549"/>
          <a:stretch/>
        </p:blipFill>
        <p:spPr>
          <a:xfrm>
            <a:off x="151111" y="2316601"/>
            <a:ext cx="2214552" cy="3383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79DC01-E432-4B98-9D74-07A764F77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30" y="2616766"/>
            <a:ext cx="1900939" cy="30580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470D18-6A36-4349-9584-4C5393FCA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736" y="2616766"/>
            <a:ext cx="3528064" cy="30580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B4BB09-B5A0-4C93-9A0F-350102A38B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3367" y="1118981"/>
            <a:ext cx="3797522" cy="4580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417485-9AC1-4DB4-B624-AEE8A0772FB4}"/>
              </a:ext>
            </a:extLst>
          </p:cNvPr>
          <p:cNvSpPr txBox="1"/>
          <p:nvPr/>
        </p:nvSpPr>
        <p:spPr>
          <a:xfrm>
            <a:off x="9676144" y="5674799"/>
            <a:ext cx="1231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WD 117 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8AD883-E004-4F71-8A8D-9CC992D1CF16}"/>
              </a:ext>
            </a:extLst>
          </p:cNvPr>
          <p:cNvSpPr txBox="1"/>
          <p:nvPr/>
        </p:nvSpPr>
        <p:spPr>
          <a:xfrm>
            <a:off x="5561206" y="5642635"/>
            <a:ext cx="1069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 589 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BF35D7-7381-42B0-A90A-12F6DBF3FF71}"/>
              </a:ext>
            </a:extLst>
          </p:cNvPr>
          <p:cNvSpPr txBox="1"/>
          <p:nvPr/>
        </p:nvSpPr>
        <p:spPr>
          <a:xfrm>
            <a:off x="2908453" y="5674799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 632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914DDC-45AF-43A2-85A8-CAD6A35EB633}"/>
              </a:ext>
            </a:extLst>
          </p:cNvPr>
          <p:cNvSpPr txBox="1"/>
          <p:nvPr/>
        </p:nvSpPr>
        <p:spPr>
          <a:xfrm>
            <a:off x="711072" y="5678335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 657</a:t>
            </a:r>
          </a:p>
        </p:txBody>
      </p:sp>
    </p:spTree>
    <p:extLst>
      <p:ext uri="{BB962C8B-B14F-4D97-AF65-F5344CB8AC3E}">
        <p14:creationId xmlns:p14="http://schemas.microsoft.com/office/powerpoint/2010/main" val="1237211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848A163-AF20-48C9-A373-B188C4892DEA}"/>
              </a:ext>
            </a:extLst>
          </p:cNvPr>
          <p:cNvSpPr txBox="1"/>
          <p:nvPr/>
        </p:nvSpPr>
        <p:spPr>
          <a:xfrm>
            <a:off x="4365783" y="317241"/>
            <a:ext cx="4401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Wells, 1 TA Status (D002)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9A60E4-2293-4FEC-AB6A-F4CF5F7DE556}"/>
              </a:ext>
            </a:extLst>
          </p:cNvPr>
          <p:cNvSpPr txBox="1"/>
          <p:nvPr/>
        </p:nvSpPr>
        <p:spPr>
          <a:xfrm>
            <a:off x="2470848" y="5254278"/>
            <a:ext cx="39041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-Well depths = 2,350’ to 12,000’ MD.</a:t>
            </a:r>
          </a:p>
          <a:p>
            <a:r>
              <a:rPr lang="en-US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-Water Depth = MI @ 77’ , WD @ 200’, HI @ 477’</a:t>
            </a:r>
          </a:p>
          <a:p>
            <a:r>
              <a:rPr lang="en-US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-Gas = MI, Gas + Oil = WD, HI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6B9FEC-9FEE-4A34-8754-E3536E24F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848" y="763334"/>
            <a:ext cx="7884256" cy="451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13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C90ECC1-2755-48A9-85F7-BB546E042A31}"/>
              </a:ext>
            </a:extLst>
          </p:cNvPr>
          <p:cNvSpPr txBox="1"/>
          <p:nvPr/>
        </p:nvSpPr>
        <p:spPr>
          <a:xfrm>
            <a:off x="757134" y="264730"/>
            <a:ext cx="10677731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4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Goal:</a:t>
            </a:r>
          </a:p>
          <a:p>
            <a:pPr algn="just"/>
            <a:r>
              <a:rPr lang="en-US" sz="1400" u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Safe and affective wellbore isolation. Elimination of risk from orphaned wells.</a:t>
            </a:r>
          </a:p>
          <a:p>
            <a:pPr algn="just"/>
            <a:endParaRPr 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4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BSEE Fiduciary Statement:</a:t>
            </a:r>
          </a:p>
          <a:p>
            <a:pPr algn="just"/>
            <a:r>
              <a:rPr lang="en-US" sz="1400" u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BSEE has a fiduciary responsibility to the Public.  BSEE reserves all rights to amend, on a lease or well basis, the scope</a:t>
            </a:r>
          </a:p>
          <a:p>
            <a:pPr algn="just"/>
            <a:r>
              <a:rPr lang="en-US" sz="1400" u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work or work plan to meet budgetary constraints and/or other presented conditions. If changes in work scope require </a:t>
            </a:r>
          </a:p>
          <a:p>
            <a:pPr algn="just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400" u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odification, reference Federal Acquisition Regulation (FAR) clause 52.243-4 Changes (Section I).</a:t>
            </a:r>
          </a:p>
          <a:p>
            <a:pPr algn="just"/>
            <a:endParaRPr lang="en-US" sz="14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4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Draft RFP Highlights:</a:t>
            </a:r>
          </a:p>
          <a:p>
            <a:pPr algn="just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Contract Type: Firm Fixed Price shall be provided for all work.</a:t>
            </a:r>
          </a:p>
          <a:p>
            <a:pPr algn="just"/>
            <a:endParaRPr lang="en-US" sz="14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Decommissioning Contractor shall provide 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 management, supervision, labor, materials, supplies, and equipment, </a:t>
            </a:r>
          </a:p>
          <a:p>
            <a:pPr algn="just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ccommodations, communications, transportation, dock services, and shall plan, schedule, permit, coordinate, and assure </a:t>
            </a:r>
          </a:p>
          <a:p>
            <a:pPr algn="just"/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effective performance of all decommissioning activities to meet BSEE and BOEM requirements. </a:t>
            </a:r>
            <a:endParaRPr lang="en-US" sz="14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Contractor shall identify and obtain all requisite precondition items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applicable for each place of performance.  Precondition items</a:t>
            </a:r>
          </a:p>
          <a:p>
            <a:pPr algn="just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include all 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permits, agreements, authorizations, notices, and stipulations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from any BSEE, BOEM, other Federal, and/or State entity to</a:t>
            </a:r>
          </a:p>
          <a:p>
            <a:pPr algn="just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affected.</a:t>
            </a:r>
          </a:p>
          <a:p>
            <a:pPr algn="just"/>
            <a:endParaRPr lang="en-US" sz="14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Contractor shall provide lodging for a maximum of two BSEE contracted personnel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(day and night shifts) inclusive of separate sleeping</a:t>
            </a:r>
          </a:p>
          <a:p>
            <a:pPr algn="just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quarters (private/semi-private), laundry, meals, and communications (telephone and e-mail services).</a:t>
            </a:r>
          </a:p>
          <a:p>
            <a:pPr algn="just"/>
            <a:endParaRPr lang="en-US" sz="14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Contractor shall provide for services and materials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establish a functioning regulation-compliant 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Nav-Aid package and horn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inspect, and replace 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swing rope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(where feasible, pending the condition of boat landings), provide a minimum of two portable 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fire</a:t>
            </a:r>
          </a:p>
          <a:p>
            <a:pPr algn="just"/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extinguishers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appropriate rating, and inspect and repair/replace 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emergency water life saving equipment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395391"/>
      </p:ext>
    </p:extLst>
  </p:cSld>
  <p:clrMapOvr>
    <a:masterClrMapping/>
  </p:clrMapOvr>
</p:sld>
</file>

<file path=ppt/theme/theme1.xml><?xml version="1.0" encoding="utf-8"?>
<a:theme xmlns:a="http://schemas.openxmlformats.org/drawingml/2006/main" name="BSEE Violet Purple">
  <a:themeElements>
    <a:clrScheme name="BSEE Blue Violet">
      <a:dk1>
        <a:srgbClr val="093F68"/>
      </a:dk1>
      <a:lt1>
        <a:sysClr val="window" lastClr="FFFFFF"/>
      </a:lt1>
      <a:dk2>
        <a:srgbClr val="8B77DF"/>
      </a:dk2>
      <a:lt2>
        <a:srgbClr val="8FC9F4"/>
      </a:lt2>
      <a:accent1>
        <a:srgbClr val="8FC9F4"/>
      </a:accent1>
      <a:accent2>
        <a:srgbClr val="482CBC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482CBC"/>
      </a:hlink>
      <a:folHlink>
        <a:srgbClr val="1480D1"/>
      </a:folHlink>
    </a:clrScheme>
    <a:fontScheme name="BSEE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POWERPOINT 2021 Blue-Violet 03192021" id="{0988BD36-ECD2-4AD1-B440-D88CA3CAA008}" vid="{BB9DC116-927D-47D0-9585-9C75A86D9D39}"/>
    </a:ext>
  </a:extLst>
</a:theme>
</file>

<file path=ppt/theme/theme2.xml><?xml version="1.0" encoding="utf-8"?>
<a:theme xmlns:a="http://schemas.openxmlformats.org/drawingml/2006/main" name="Presentation New Topic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esentation En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A05F2A7CA40C418E7E90F965ABE172" ma:contentTypeVersion="2" ma:contentTypeDescription="Create a new document." ma:contentTypeScope="" ma:versionID="ec11b07a0a198c24544a884fa48bfc60">
  <xsd:schema xmlns:xsd="http://www.w3.org/2001/XMLSchema" xmlns:xs="http://www.w3.org/2001/XMLSchema" xmlns:p="http://schemas.microsoft.com/office/2006/metadata/properties" xmlns:ns2="d317e983-8696-4096-9da2-e9aaebf8f48f" targetNamespace="http://schemas.microsoft.com/office/2006/metadata/properties" ma:root="true" ma:fieldsID="8a02abaf4dafad424af07a56eb83f331" ns2:_="">
    <xsd:import namespace="d317e983-8696-4096-9da2-e9aaebf8f4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17e983-8696-4096-9da2-e9aaebf8f4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686762-0FD5-43DC-962C-1EDD6CCF71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17e983-8696-4096-9da2-e9aaebf8f4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7B1E821-5020-47A9-AFA9-01FAC42DB6CF}">
  <ds:schemaRefs>
    <ds:schemaRef ds:uri="http://schemas.microsoft.com/office/2006/documentManagement/types"/>
    <ds:schemaRef ds:uri="http://purl.org/dc/elements/1.1/"/>
    <ds:schemaRef ds:uri="http://purl.org/dc/terms/"/>
    <ds:schemaRef ds:uri="http://www.w3.org/XML/1998/namespace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d317e983-8696-4096-9da2-e9aaebf8f48f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D4539B67-9682-4DCE-AE46-3A484F8FE14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8068</TotalTime>
  <Words>1926</Words>
  <Application>Microsoft Office PowerPoint</Application>
  <PresentationFormat>Widescreen</PresentationFormat>
  <Paragraphs>236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Calibri</vt:lpstr>
      <vt:lpstr>Courier New</vt:lpstr>
      <vt:lpstr>Times New Roman</vt:lpstr>
      <vt:lpstr>Trebuchet MS</vt:lpstr>
      <vt:lpstr>Wingdings</vt:lpstr>
      <vt:lpstr>Wingdings 3</vt:lpstr>
      <vt:lpstr>BSEE Violet Purple</vt:lpstr>
      <vt:lpstr>Presentation New Topic Background</vt:lpstr>
      <vt:lpstr>Presentation End Background</vt:lpstr>
      <vt:lpstr>Facet</vt:lpstr>
      <vt:lpstr>PowerPoint Presentation</vt:lpstr>
      <vt:lpstr>PowerPoint Presentation</vt:lpstr>
      <vt:lpstr>Government Project Stakeholders</vt:lpstr>
      <vt:lpstr>PROCUREMENT MILESTONES</vt:lpstr>
      <vt:lpstr>PowerPoint Presentation</vt:lpstr>
      <vt:lpstr>PowerPoint Presentation</vt:lpstr>
      <vt:lpstr>Well Decommissioning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Bidding and Contracting with the Federal Government, cont.</vt:lpstr>
      <vt:lpstr>PowerPoint Presentation</vt:lpstr>
      <vt:lpstr>DOI’s Small Business Program </vt:lpstr>
      <vt:lpstr>Small Business Participation as an Evaluation Factor</vt:lpstr>
      <vt:lpstr>PowerPoint Presentation</vt:lpstr>
      <vt:lpstr>PowerPoint Presentation</vt:lpstr>
      <vt:lpstr>Q&amp;A Opportunity  For more information, please email:  bseeorphandecom2022@bsee.gov  RFP Solicitation No. 140E0122R0003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Eames, Maria L</dc:creator>
  <cp:lastModifiedBy>O'berry, Eugene M</cp:lastModifiedBy>
  <cp:revision>242</cp:revision>
  <dcterms:created xsi:type="dcterms:W3CDTF">2021-03-02T15:56:28Z</dcterms:created>
  <dcterms:modified xsi:type="dcterms:W3CDTF">2022-03-29T18:18:16Z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0x0101009BA05F2A7CA40C418E7E90F965ABE172</vt:lpwstr>
  </property>
</Properties>
</file>