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9" r:id="rId2"/>
    <p:sldId id="344" r:id="rId3"/>
    <p:sldId id="361" r:id="rId4"/>
    <p:sldId id="362" r:id="rId5"/>
    <p:sldId id="360" r:id="rId6"/>
    <p:sldId id="349" r:id="rId7"/>
    <p:sldId id="357" r:id="rId8"/>
    <p:sldId id="364" r:id="rId9"/>
    <p:sldId id="3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1B23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9" autoAdjust="0"/>
    <p:restoredTop sz="99048" autoAdjust="0"/>
  </p:normalViewPr>
  <p:slideViewPr>
    <p:cSldViewPr>
      <p:cViewPr>
        <p:scale>
          <a:sx n="82" d="100"/>
          <a:sy n="82" d="100"/>
        </p:scale>
        <p:origin x="-58" y="3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08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CD4E804-207B-4B98-AB7F-FAE5277548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13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41F8F0-AA06-4161-BFDB-9791429B79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2425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1F8F0-AA06-4161-BFDB-9791429B7922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5497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1F8F0-AA06-4161-BFDB-9791429B792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37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1F8F0-AA06-4161-BFDB-9791429B7922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8535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74AEC45-6CCA-4C12-BE1A-8B60C8B3D7FF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1F8F0-AA06-4161-BFDB-9791429B7922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6447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1F8F0-AA06-4161-BFDB-9791429B7922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6447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1220 L Street, NW  •  Washington, DC 20005-4070  •  www.api.org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375A8F-C3AF-4A37-B42B-1C899B8604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573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304800"/>
            <a:ext cx="6705600" cy="685800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800" y="1295400"/>
            <a:ext cx="8915400" cy="5029200"/>
          </a:xfrm>
        </p:spPr>
        <p:txBody>
          <a:bodyPr/>
          <a:lstStyle>
            <a:lvl1pPr>
              <a:buFont typeface="+mj-lt"/>
              <a:buAutoNum type="arabicPeriod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buFont typeface="+mj-lt"/>
              <a:buAutoNum type="alphaLcParenR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14450" indent="-400050">
              <a:buFont typeface="+mj-lt"/>
              <a:buAutoNum type="romanLcPeriod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1220 L Street, NW  •  Washington, DC 20005-4070  •  www.api.org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97D0F5-209D-4DEF-BFD5-46841CB658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04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0" name="Picture 26" descr="white_header_energyAPI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23526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1" name="Rectangle 27"/>
          <p:cNvSpPr>
            <a:spLocks noGrp="1" noChangeArrowheads="1"/>
          </p:cNvSpPr>
          <p:nvPr>
            <p:ph type="title"/>
          </p:nvPr>
        </p:nvSpPr>
        <p:spPr bwMode="auto">
          <a:xfrm>
            <a:off x="912813" y="1676400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Header: Myriad Web, 36pt., black</a:t>
            </a:r>
          </a:p>
        </p:txBody>
      </p:sp>
      <p:sp>
        <p:nvSpPr>
          <p:cNvPr id="1052" name="Rectangle 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636838"/>
            <a:ext cx="7313613" cy="323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9013" y="6553200"/>
            <a:ext cx="40401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E31B23"/>
                </a:solidFill>
                <a:latin typeface="+mn-lt"/>
              </a:defRPr>
            </a:lvl1pPr>
          </a:lstStyle>
          <a:p>
            <a:r>
              <a:rPr lang="en-US" altLang="en-US"/>
              <a:t>1220 L Street, NW  •  Washington, DC 20005-4070  •  www.api.org</a:t>
            </a:r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0" y="65532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E31B23"/>
                </a:solidFill>
                <a:latin typeface="+mn-lt"/>
              </a:defRPr>
            </a:lvl1pPr>
          </a:lstStyle>
          <a:p>
            <a:fld id="{AD20042A-968D-4408-8A31-75AD82AD173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56" name="Line 32"/>
          <p:cNvSpPr>
            <a:spLocks noChangeShapeType="1"/>
          </p:cNvSpPr>
          <p:nvPr userDrawn="1"/>
        </p:nvSpPr>
        <p:spPr bwMode="auto">
          <a:xfrm>
            <a:off x="990600" y="6400800"/>
            <a:ext cx="8153400" cy="0"/>
          </a:xfrm>
          <a:prstGeom prst="line">
            <a:avLst/>
          </a:prstGeom>
          <a:noFill/>
          <a:ln w="1270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Myriad Web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13" Type="http://schemas.openxmlformats.org/officeDocument/2006/relationships/tags" Target="../tags/tag49.xml"/><Relationship Id="rId18" Type="http://schemas.openxmlformats.org/officeDocument/2006/relationships/tags" Target="../tags/tag54.xml"/><Relationship Id="rId26" Type="http://schemas.openxmlformats.org/officeDocument/2006/relationships/tags" Target="../tags/tag62.xml"/><Relationship Id="rId3" Type="http://schemas.openxmlformats.org/officeDocument/2006/relationships/tags" Target="../tags/tag39.xml"/><Relationship Id="rId21" Type="http://schemas.openxmlformats.org/officeDocument/2006/relationships/tags" Target="../tags/tag57.xml"/><Relationship Id="rId34" Type="http://schemas.openxmlformats.org/officeDocument/2006/relationships/slideLayout" Target="../slideLayouts/slideLayout2.xml"/><Relationship Id="rId7" Type="http://schemas.openxmlformats.org/officeDocument/2006/relationships/tags" Target="../tags/tag43.xml"/><Relationship Id="rId12" Type="http://schemas.openxmlformats.org/officeDocument/2006/relationships/tags" Target="../tags/tag48.xml"/><Relationship Id="rId17" Type="http://schemas.openxmlformats.org/officeDocument/2006/relationships/tags" Target="../tags/tag53.xml"/><Relationship Id="rId25" Type="http://schemas.openxmlformats.org/officeDocument/2006/relationships/tags" Target="../tags/tag61.xml"/><Relationship Id="rId33" Type="http://schemas.openxmlformats.org/officeDocument/2006/relationships/tags" Target="../tags/tag69.xml"/><Relationship Id="rId2" Type="http://schemas.openxmlformats.org/officeDocument/2006/relationships/tags" Target="../tags/tag38.xml"/><Relationship Id="rId16" Type="http://schemas.openxmlformats.org/officeDocument/2006/relationships/tags" Target="../tags/tag52.xml"/><Relationship Id="rId20" Type="http://schemas.openxmlformats.org/officeDocument/2006/relationships/tags" Target="../tags/tag56.xml"/><Relationship Id="rId29" Type="http://schemas.openxmlformats.org/officeDocument/2006/relationships/tags" Target="../tags/tag65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11" Type="http://schemas.openxmlformats.org/officeDocument/2006/relationships/tags" Target="../tags/tag47.xml"/><Relationship Id="rId24" Type="http://schemas.openxmlformats.org/officeDocument/2006/relationships/tags" Target="../tags/tag60.xml"/><Relationship Id="rId32" Type="http://schemas.openxmlformats.org/officeDocument/2006/relationships/tags" Target="../tags/tag68.xml"/><Relationship Id="rId5" Type="http://schemas.openxmlformats.org/officeDocument/2006/relationships/tags" Target="../tags/tag41.xml"/><Relationship Id="rId15" Type="http://schemas.openxmlformats.org/officeDocument/2006/relationships/tags" Target="../tags/tag51.xml"/><Relationship Id="rId23" Type="http://schemas.openxmlformats.org/officeDocument/2006/relationships/tags" Target="../tags/tag59.xml"/><Relationship Id="rId28" Type="http://schemas.openxmlformats.org/officeDocument/2006/relationships/tags" Target="../tags/tag64.xml"/><Relationship Id="rId10" Type="http://schemas.openxmlformats.org/officeDocument/2006/relationships/tags" Target="../tags/tag46.xml"/><Relationship Id="rId19" Type="http://schemas.openxmlformats.org/officeDocument/2006/relationships/tags" Target="../tags/tag55.xml"/><Relationship Id="rId31" Type="http://schemas.openxmlformats.org/officeDocument/2006/relationships/tags" Target="../tags/tag67.xml"/><Relationship Id="rId4" Type="http://schemas.openxmlformats.org/officeDocument/2006/relationships/tags" Target="../tags/tag40.xml"/><Relationship Id="rId9" Type="http://schemas.openxmlformats.org/officeDocument/2006/relationships/tags" Target="../tags/tag45.xml"/><Relationship Id="rId14" Type="http://schemas.openxmlformats.org/officeDocument/2006/relationships/tags" Target="../tags/tag50.xml"/><Relationship Id="rId22" Type="http://schemas.openxmlformats.org/officeDocument/2006/relationships/tags" Target="../tags/tag58.xml"/><Relationship Id="rId27" Type="http://schemas.openxmlformats.org/officeDocument/2006/relationships/tags" Target="../tags/tag63.xml"/><Relationship Id="rId30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7975" y="1752600"/>
            <a:ext cx="7921625" cy="3048000"/>
          </a:xfrm>
        </p:spPr>
        <p:txBody>
          <a:bodyPr lIns="91440" tIns="0" rIns="0" bIns="0"/>
          <a:lstStyle/>
          <a:p>
            <a:pPr algn="ctr">
              <a:lnSpc>
                <a:spcPct val="110000"/>
              </a:lnSpc>
            </a:pPr>
            <a:r>
              <a:rPr lang="en-US" sz="32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BSEE Bolting Forum</a:t>
            </a:r>
            <a:r>
              <a:rPr lang="en-US" sz="32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on API Bolt Activities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5000" y="5410200"/>
            <a:ext cx="304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b="1" dirty="0" smtClean="0">
                <a:solidFill>
                  <a:srgbClr val="000099"/>
                </a:solidFill>
                <a:ea typeface="+mj-ea"/>
                <a:cs typeface="+mj-cs"/>
              </a:rPr>
              <a:t>Monday</a:t>
            </a:r>
          </a:p>
          <a:p>
            <a:pPr algn="l"/>
            <a:r>
              <a:rPr lang="en-US" b="1" dirty="0" smtClean="0">
                <a:solidFill>
                  <a:srgbClr val="000099"/>
                </a:solidFill>
                <a:ea typeface="+mj-ea"/>
                <a:cs typeface="+mj-cs"/>
              </a:rPr>
              <a:t>August 29, 2016</a:t>
            </a:r>
            <a:endParaRPr lang="en-US" sz="1600" b="0" dirty="0">
              <a:solidFill>
                <a:srgbClr val="000099"/>
              </a:solidFill>
              <a:latin typeface="Univers 55" pitchFamily="2" charset="0"/>
              <a:ea typeface="+mj-ea"/>
              <a:cs typeface="+mj-cs"/>
            </a:endParaRPr>
          </a:p>
        </p:txBody>
      </p:sp>
      <p:sp>
        <p:nvSpPr>
          <p:cNvPr id="2" name="AutoShape 4" descr="Image result for anadark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6" descr="Image result for anadark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1220 L Street, NW  •  Washington, DC 20005-4070  •  www.api.org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375A8F-C3AF-4A37-B42B-1C899B8604A7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1001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610600" cy="5257800"/>
          </a:xfrm>
        </p:spPr>
        <p:txBody>
          <a:bodyPr/>
          <a:lstStyle/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en-US" sz="2000" kern="1200" dirty="0" smtClean="0"/>
              <a:t>Industry is here to share work that has been undertaken to address Subsea Blowout Preventer (BOP) bolting issues</a:t>
            </a:r>
          </a:p>
          <a:p>
            <a:pPr lvl="1">
              <a:spcBef>
                <a:spcPts val="600"/>
              </a:spcBef>
              <a:buFont typeface="+mj-lt"/>
              <a:buAutoNum type="arabicPeriod"/>
            </a:pPr>
            <a:endParaRPr lang="en-US" sz="2000" kern="1200" dirty="0" smtClean="0"/>
          </a:p>
          <a:p>
            <a:pPr>
              <a:spcBef>
                <a:spcPts val="600"/>
              </a:spcBef>
            </a:pPr>
            <a:r>
              <a:rPr lang="en-US" sz="2000" kern="1200" dirty="0" smtClean="0"/>
              <a:t>Work to date has benefited from ongoing collaboration between Operators, Rig Contractors and Original Equipment Owners (OEMs)</a:t>
            </a:r>
          </a:p>
          <a:p>
            <a:pPr lvl="1">
              <a:spcBef>
                <a:spcPts val="600"/>
              </a:spcBef>
              <a:buFont typeface="+mj-lt"/>
              <a:buAutoNum type="arabicPeriod"/>
            </a:pPr>
            <a:endParaRPr lang="en-US" sz="2000" kern="1200" dirty="0" smtClean="0"/>
          </a:p>
          <a:p>
            <a:pPr>
              <a:spcBef>
                <a:spcPts val="600"/>
              </a:spcBef>
            </a:pPr>
            <a:r>
              <a:rPr lang="en-US" sz="2000" kern="1200" dirty="0" smtClean="0"/>
              <a:t>Industry has been engaged with BSEE on the issue since 2014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200" dirty="0" smtClean="0"/>
              <a:t>Specifically addressing Safety Alert 318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kern="1200" dirty="0"/>
              <a:t>C</a:t>
            </a:r>
            <a:r>
              <a:rPr lang="en-US" sz="2000" kern="1200" dirty="0" smtClean="0"/>
              <a:t>ommitted to a collaborative working relationship moving forward</a:t>
            </a:r>
          </a:p>
          <a:p>
            <a:pPr lvl="1">
              <a:spcBef>
                <a:spcPts val="600"/>
              </a:spcBef>
              <a:buFont typeface="+mj-lt"/>
              <a:buAutoNum type="arabicPeriod"/>
            </a:pPr>
            <a:endParaRPr lang="en-US" sz="2000" kern="1200" dirty="0" smtClean="0"/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en-US" sz="2000" kern="1200" dirty="0" smtClean="0"/>
              <a:t>Industry looks forward to continued engagement with BSEE, the National Labs and other parties in efforts to address the issue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1220 L Street, NW  •  Washington, DC 20005-4070  •  www.api.org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97D0F5-209D-4DEF-BFD5-46841CB65839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84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  <a:latin typeface="Calibri"/>
              </a:rPr>
              <a:t>Bolting Timeline  </a:t>
            </a:r>
            <a:r>
              <a:rPr lang="en-US" dirty="0">
                <a:solidFill>
                  <a:srgbClr val="FF0000"/>
                </a:solidFill>
                <a:latin typeface="Calibri"/>
              </a:rPr>
              <a:t/>
            </a:r>
            <a:br>
              <a:rPr lang="en-US" dirty="0">
                <a:solidFill>
                  <a:srgbClr val="FF0000"/>
                </a:solidFill>
                <a:latin typeface="Calibri"/>
              </a:rPr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1220 L Street, NW  •  Washington, DC 20005-4070  •  www.api.org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97D0F5-209D-4DEF-BFD5-46841CB65839}" type="slidenum">
              <a:rPr lang="en-US" altLang="en-US" smtClean="0"/>
              <a:pPr/>
              <a:t>3</a:t>
            </a:fld>
            <a:endParaRPr lang="en-US" altLang="en-US"/>
          </a:p>
        </p:txBody>
      </p:sp>
      <p:cxnSp>
        <p:nvCxnSpPr>
          <p:cNvPr id="6" name="OTLSHAPE_M_e284c8c3f4a344449b7b9dbfaef0fda8_Connector1"/>
          <p:cNvCxnSpPr/>
          <p:nvPr>
            <p:custDataLst>
              <p:tags r:id="rId1"/>
            </p:custDataLst>
          </p:nvPr>
        </p:nvCxnSpPr>
        <p:spPr>
          <a:xfrm>
            <a:off x="7068062" y="2151295"/>
            <a:ext cx="3451" cy="159520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OTLSHAPE_M_1023f9cf8e724de58abd660090ffda98_Connector2"/>
          <p:cNvCxnSpPr/>
          <p:nvPr>
            <p:custDataLst>
              <p:tags r:id="rId2"/>
            </p:custDataLst>
          </p:nvPr>
        </p:nvCxnSpPr>
        <p:spPr>
          <a:xfrm>
            <a:off x="7576578" y="4264025"/>
            <a:ext cx="1" cy="406764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OTLSHAPE_M_a6ec4f477c764ee4a8c051c0775a86b0_Connector3"/>
          <p:cNvCxnSpPr/>
          <p:nvPr>
            <p:custDataLst>
              <p:tags r:id="rId3"/>
            </p:custDataLst>
          </p:nvPr>
        </p:nvCxnSpPr>
        <p:spPr>
          <a:xfrm flipH="1">
            <a:off x="4515473" y="4203262"/>
            <a:ext cx="1522" cy="644963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OTLSHAPE_M_ec5e68d2461e44b1a67a2fae5dcbaa0f_Connector4"/>
          <p:cNvCxnSpPr/>
          <p:nvPr>
            <p:custDataLst>
              <p:tags r:id="rId4"/>
            </p:custDataLst>
          </p:nvPr>
        </p:nvCxnSpPr>
        <p:spPr>
          <a:xfrm>
            <a:off x="1983955" y="3548507"/>
            <a:ext cx="0" cy="109093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M_ec5e68d2461e44b1a67a2fae5dcbaa0f_Connector3"/>
          <p:cNvCxnSpPr/>
          <p:nvPr>
            <p:custDataLst>
              <p:tags r:id="rId5"/>
            </p:custDataLst>
          </p:nvPr>
        </p:nvCxnSpPr>
        <p:spPr>
          <a:xfrm>
            <a:off x="5418152" y="3326752"/>
            <a:ext cx="1" cy="322833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M_23abe643d7664c16a87d0993876cb30a_Connector2"/>
          <p:cNvCxnSpPr/>
          <p:nvPr>
            <p:custDataLst>
              <p:tags r:id="rId6"/>
            </p:custDataLst>
          </p:nvPr>
        </p:nvCxnSpPr>
        <p:spPr>
          <a:xfrm>
            <a:off x="3469758" y="2242665"/>
            <a:ext cx="0" cy="144668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TLSHAPE_TB_00000000000000000000000000000000_ElapsedTimeExtension"/>
          <p:cNvSpPr/>
          <p:nvPr>
            <p:custDataLst>
              <p:tags r:id="rId7"/>
            </p:custDataLst>
          </p:nvPr>
        </p:nvSpPr>
        <p:spPr>
          <a:xfrm>
            <a:off x="741511" y="1745672"/>
            <a:ext cx="2146300" cy="202622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OTLSHAPE_TB_00000000000000000000000000000000_LeftEndCaps"/>
          <p:cNvSpPr txBox="1"/>
          <p:nvPr>
            <p:custDataLst>
              <p:tags r:id="rId8"/>
            </p:custDataLst>
          </p:nvPr>
        </p:nvSpPr>
        <p:spPr>
          <a:xfrm>
            <a:off x="1890861" y="4287979"/>
            <a:ext cx="3683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spc="-26" dirty="0" smtClean="0">
                <a:solidFill>
                  <a:srgbClr val="1F497D"/>
                </a:solidFill>
                <a:latin typeface="Calibri" panose="020F0502020204030204" pitchFamily="34" charset="0"/>
              </a:rPr>
              <a:t>2014</a:t>
            </a:r>
            <a:endParaRPr lang="en-US" sz="1400" b="1" spc="-26" dirty="0">
              <a:solidFill>
                <a:srgbClr val="1F497D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TLSHAPE_TB_00000000000000000000000000000000_RightEndCaps"/>
          <p:cNvSpPr txBox="1"/>
          <p:nvPr>
            <p:custDataLst>
              <p:tags r:id="rId9"/>
            </p:custDataLst>
          </p:nvPr>
        </p:nvSpPr>
        <p:spPr>
          <a:xfrm>
            <a:off x="6950039" y="4299973"/>
            <a:ext cx="3683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spc="-26" dirty="0" smtClean="0">
                <a:solidFill>
                  <a:srgbClr val="1F497D"/>
                </a:solidFill>
                <a:latin typeface="Calibri" panose="020F0502020204030204" pitchFamily="34" charset="0"/>
              </a:rPr>
              <a:t>2016</a:t>
            </a:r>
            <a:endParaRPr lang="en-US" sz="1400" b="1" spc="-26" dirty="0">
              <a:solidFill>
                <a:srgbClr val="1F497D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TLSHAPE_TB_00000000000000000000000000000000_ScaleContainer"/>
          <p:cNvSpPr/>
          <p:nvPr>
            <p:custDataLst>
              <p:tags r:id="rId10"/>
            </p:custDataLst>
          </p:nvPr>
        </p:nvSpPr>
        <p:spPr>
          <a:xfrm>
            <a:off x="741511" y="3771900"/>
            <a:ext cx="7670800" cy="381000"/>
          </a:xfrm>
          <a:prstGeom prst="rect">
            <a:avLst/>
          </a:prstGeom>
          <a:gradFill flip="none" rotWithShape="1">
            <a:gsLst>
              <a:gs pos="0">
                <a:srgbClr val="B2381C"/>
              </a:gs>
              <a:gs pos="100000">
                <a:srgbClr val="B2381C"/>
              </a:gs>
              <a:gs pos="50000">
                <a:srgbClr val="F24C26"/>
              </a:gs>
              <a:gs pos="100000">
                <a:srgbClr val="FFFFF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OTLSHAPE_TB_00000000000000000000000000000000_TimescaleInterval1"/>
          <p:cNvSpPr txBox="1"/>
          <p:nvPr>
            <p:custDataLst>
              <p:tags r:id="rId11"/>
            </p:custDataLst>
          </p:nvPr>
        </p:nvSpPr>
        <p:spPr>
          <a:xfrm>
            <a:off x="881211" y="3859847"/>
            <a:ext cx="505266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6" dirty="0" smtClean="0">
                <a:solidFill>
                  <a:prstClr val="white"/>
                </a:solidFill>
                <a:latin typeface="Calibri" panose="020F0502020204030204" pitchFamily="34" charset="0"/>
              </a:rPr>
              <a:t>August</a:t>
            </a:r>
            <a:endParaRPr lang="en-US" sz="1200" b="1" spc="-26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TLSHAPE_TB_00000000000000000000000000000000_TimescaleInterval2"/>
          <p:cNvSpPr txBox="1"/>
          <p:nvPr>
            <p:custDataLst>
              <p:tags r:id="rId12"/>
            </p:custDataLst>
          </p:nvPr>
        </p:nvSpPr>
        <p:spPr>
          <a:xfrm>
            <a:off x="1638300" y="3810000"/>
            <a:ext cx="1600200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0" dirty="0" smtClean="0">
                <a:solidFill>
                  <a:prstClr val="white"/>
                </a:solidFill>
                <a:latin typeface="Calibri" panose="020F0502020204030204" pitchFamily="34" charset="0"/>
              </a:rPr>
              <a:t>September-November</a:t>
            </a:r>
            <a:endParaRPr lang="en-US" sz="1200" b="1" spc="-20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TLSHAPE_TB_00000000000000000000000000000000_TimescaleInterval3"/>
          <p:cNvSpPr txBox="1"/>
          <p:nvPr>
            <p:custDataLst>
              <p:tags r:id="rId13"/>
            </p:custDataLst>
          </p:nvPr>
        </p:nvSpPr>
        <p:spPr>
          <a:xfrm>
            <a:off x="3227251" y="3839685"/>
            <a:ext cx="696646" cy="2454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6" dirty="0" smtClean="0">
                <a:solidFill>
                  <a:prstClr val="white"/>
                </a:solidFill>
                <a:latin typeface="Calibri" panose="020F0502020204030204" pitchFamily="34" charset="0"/>
              </a:rPr>
              <a:t>December</a:t>
            </a:r>
            <a:endParaRPr lang="en-US" sz="1200" b="1" spc="-26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TLSHAPE_TB_00000000000000000000000000000000_TimescaleInterval4"/>
          <p:cNvSpPr txBox="1"/>
          <p:nvPr>
            <p:custDataLst>
              <p:tags r:id="rId14"/>
            </p:custDataLst>
          </p:nvPr>
        </p:nvSpPr>
        <p:spPr>
          <a:xfrm>
            <a:off x="3655910" y="4278947"/>
            <a:ext cx="190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200" b="1" spc="-2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TLSHAPE_TB_00000000000000000000000000000000_TimescaleInterval7"/>
          <p:cNvSpPr txBox="1"/>
          <p:nvPr>
            <p:custDataLst>
              <p:tags r:id="rId15"/>
            </p:custDataLst>
          </p:nvPr>
        </p:nvSpPr>
        <p:spPr>
          <a:xfrm>
            <a:off x="4309201" y="3897249"/>
            <a:ext cx="636753" cy="14865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6" dirty="0" smtClean="0">
                <a:solidFill>
                  <a:prstClr val="white"/>
                </a:solidFill>
                <a:latin typeface="Calibri" panose="020F0502020204030204" pitchFamily="34" charset="0"/>
              </a:rPr>
              <a:t>January</a:t>
            </a:r>
            <a:endParaRPr lang="en-US" sz="1200" b="1" spc="-26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OTLSHAPE_TB_00000000000000000000000000000000_TimescaleInterval8"/>
          <p:cNvSpPr txBox="1"/>
          <p:nvPr>
            <p:custDataLst>
              <p:tags r:id="rId16"/>
            </p:custDataLst>
          </p:nvPr>
        </p:nvSpPr>
        <p:spPr>
          <a:xfrm>
            <a:off x="6867489" y="3884865"/>
            <a:ext cx="565698" cy="16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6" dirty="0" smtClean="0">
                <a:solidFill>
                  <a:prstClr val="white"/>
                </a:solidFill>
                <a:latin typeface="Calibri" panose="020F0502020204030204" pitchFamily="34" charset="0"/>
              </a:rPr>
              <a:t>January</a:t>
            </a:r>
            <a:endParaRPr lang="en-US" sz="1200" b="1" spc="-26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TLSHAPE_M_474d297198d5425c9487e9abdc401d8d_Title"/>
          <p:cNvSpPr txBox="1"/>
          <p:nvPr>
            <p:custDataLst>
              <p:tags r:id="rId17"/>
            </p:custDataLst>
          </p:nvPr>
        </p:nvSpPr>
        <p:spPr>
          <a:xfrm>
            <a:off x="322577" y="2478482"/>
            <a:ext cx="15113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BSEE issues Bolting Failure Report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OTLSHAPE_M_474d297198d5425c9487e9abdc401d8d_Shape"/>
          <p:cNvSpPr/>
          <p:nvPr>
            <p:custDataLst>
              <p:tags r:id="rId18"/>
            </p:custDataLst>
          </p:nvPr>
        </p:nvSpPr>
        <p:spPr>
          <a:xfrm>
            <a:off x="1005477" y="36576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OTLSHAPE_M_057d3339c879444e9724c9bbb66d5fa2_Title"/>
          <p:cNvSpPr txBox="1"/>
          <p:nvPr>
            <p:custDataLst>
              <p:tags r:id="rId19"/>
            </p:custDataLst>
          </p:nvPr>
        </p:nvSpPr>
        <p:spPr>
          <a:xfrm>
            <a:off x="1157877" y="3153276"/>
            <a:ext cx="1794942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API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 prepares response  for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>
                <a:solidFill>
                  <a:prstClr val="black"/>
                </a:solidFill>
                <a:latin typeface="Calibri" panose="020F0502020204030204" pitchFamily="34" charset="0"/>
              </a:rPr>
              <a:t>r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eview by committees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OTLSHAPE_M_23abe643d7664c16a87d0993876cb30a_Title"/>
          <p:cNvSpPr txBox="1"/>
          <p:nvPr>
            <p:custDataLst>
              <p:tags r:id="rId20"/>
            </p:custDataLst>
          </p:nvPr>
        </p:nvSpPr>
        <p:spPr>
          <a:xfrm>
            <a:off x="2590798" y="1041672"/>
            <a:ext cx="1757379" cy="110799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API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 sends BSEE response, highlighting ongoing activities and proposing BSEE presentation at Jan. 2015 Upstream Standards Meeting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OTLSHAPE_M_23abe643d7664c16a87d0993876cb30a_Shape"/>
          <p:cNvSpPr/>
          <p:nvPr>
            <p:custDataLst>
              <p:tags r:id="rId21"/>
            </p:custDataLst>
          </p:nvPr>
        </p:nvSpPr>
        <p:spPr>
          <a:xfrm>
            <a:off x="3393558" y="3665911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OTLSHAPE_M_cceba81e026645ae9de5c63ae4ad4778_Title"/>
          <p:cNvSpPr txBox="1"/>
          <p:nvPr>
            <p:custDataLst>
              <p:tags r:id="rId22"/>
            </p:custDataLst>
          </p:nvPr>
        </p:nvSpPr>
        <p:spPr>
          <a:xfrm>
            <a:off x="3545958" y="4948206"/>
            <a:ext cx="1916936" cy="9233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BSEE presents report, 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API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 forms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Multi-Segment Task Group to review report and make recommendations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OTLSHAPE_M_a6ec4f477c764ee4a8c051c0775a86b0_Title"/>
          <p:cNvSpPr txBox="1"/>
          <p:nvPr>
            <p:custDataLst>
              <p:tags r:id="rId23"/>
            </p:custDataLst>
          </p:nvPr>
        </p:nvSpPr>
        <p:spPr>
          <a:xfrm>
            <a:off x="4497046" y="2386582"/>
            <a:ext cx="1859299" cy="9233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API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 Multi-Segment Task Group created, meetings bi-monthly to complete review, develop report and recommendations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OTLSHAPE_M_fc32de2855dc427da7f0e298f9f0429a_Title"/>
          <p:cNvSpPr txBox="1"/>
          <p:nvPr>
            <p:custDataLst>
              <p:tags r:id="rId24"/>
            </p:custDataLst>
          </p:nvPr>
        </p:nvSpPr>
        <p:spPr>
          <a:xfrm>
            <a:off x="6619874" y="4666742"/>
            <a:ext cx="1914525" cy="14773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API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 Standards Committee reviews report and recommendations, requests final comments to Task Group Chair by Feb. 18 with final report and comments by  Feb 29. Initial implementation plan required by June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M_1023f9cf8e724de58abd660090ffda98_Shape"/>
          <p:cNvSpPr/>
          <p:nvPr>
            <p:custDataLst>
              <p:tags r:id="rId25"/>
            </p:custDataLst>
          </p:nvPr>
        </p:nvSpPr>
        <p:spPr>
          <a:xfrm>
            <a:off x="7501817" y="4086225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2" name="OTLSHAPE_M_e284c8c3f4a344449b7b9dbfaef0fda8_Title"/>
          <p:cNvSpPr txBox="1"/>
          <p:nvPr>
            <p:custDataLst>
              <p:tags r:id="rId26"/>
            </p:custDataLst>
          </p:nvPr>
        </p:nvSpPr>
        <p:spPr>
          <a:xfrm>
            <a:off x="6312412" y="1053299"/>
            <a:ext cx="1511300" cy="110799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API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 Multi-Segment Task Group finished draft report and presents it with recommendations to API Standards Committee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OTLSHAPE_M_e284c8c3f4a344449b7b9dbfaef0fda8_Shape"/>
          <p:cNvSpPr/>
          <p:nvPr>
            <p:custDataLst>
              <p:tags r:id="rId27"/>
            </p:custDataLst>
          </p:nvPr>
        </p:nvSpPr>
        <p:spPr>
          <a:xfrm>
            <a:off x="6995313" y="36576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OTLSHAPE_M_a72a1e83f4234f9b9f77a15d2313e6dc_Title"/>
          <p:cNvSpPr txBox="1"/>
          <p:nvPr>
            <p:custDataLst>
              <p:tags r:id="rId28"/>
            </p:custDataLst>
          </p:nvPr>
        </p:nvSpPr>
        <p:spPr>
          <a:xfrm>
            <a:off x="7151835" y="2160652"/>
            <a:ext cx="1534965" cy="10365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BSEE follow-up letter received, additional failures noted, follow-up meeting requested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5" name="OTLSHAPE_M_474d297198d5425c9487e9abdc401d8d_Shape"/>
          <p:cNvSpPr/>
          <p:nvPr>
            <p:custDataLst>
              <p:tags r:id="rId29"/>
            </p:custDataLst>
          </p:nvPr>
        </p:nvSpPr>
        <p:spPr>
          <a:xfrm>
            <a:off x="1910077" y="36576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6" name="OTLSHAPE_TB_00000000000000000000000000000000_LeftEndCaps"/>
          <p:cNvSpPr txBox="1"/>
          <p:nvPr>
            <p:custDataLst>
              <p:tags r:id="rId30"/>
            </p:custDataLst>
          </p:nvPr>
        </p:nvSpPr>
        <p:spPr>
          <a:xfrm>
            <a:off x="4348177" y="4315050"/>
            <a:ext cx="3683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spc="-26" dirty="0" smtClean="0">
                <a:solidFill>
                  <a:srgbClr val="1F497D"/>
                </a:solidFill>
                <a:latin typeface="Calibri" panose="020F0502020204030204" pitchFamily="34" charset="0"/>
              </a:rPr>
              <a:t>2015</a:t>
            </a:r>
            <a:endParaRPr lang="en-US" sz="1400" b="1" spc="-26" dirty="0">
              <a:solidFill>
                <a:srgbClr val="1F497D"/>
              </a:solidFill>
              <a:latin typeface="Calibri" panose="020F0502020204030204" pitchFamily="34" charset="0"/>
            </a:endParaRPr>
          </a:p>
        </p:txBody>
      </p:sp>
      <p:sp>
        <p:nvSpPr>
          <p:cNvPr id="37" name="OTLSHAPE_TB_00000000000000000000000000000000_TimescaleInterval7"/>
          <p:cNvSpPr txBox="1"/>
          <p:nvPr>
            <p:custDataLst>
              <p:tags r:id="rId31"/>
            </p:custDataLst>
          </p:nvPr>
        </p:nvSpPr>
        <p:spPr>
          <a:xfrm>
            <a:off x="5140465" y="3868037"/>
            <a:ext cx="1479409" cy="18284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6" dirty="0" smtClean="0">
                <a:solidFill>
                  <a:prstClr val="white"/>
                </a:solidFill>
                <a:latin typeface="Calibri" panose="020F0502020204030204" pitchFamily="34" charset="0"/>
              </a:rPr>
              <a:t>February-December</a:t>
            </a:r>
            <a:endParaRPr lang="en-US" sz="1200" b="1" spc="-26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cxnSp>
        <p:nvCxnSpPr>
          <p:cNvPr id="38" name="OTLSHAPE_M_ec5e68d2461e44b1a67a2fae5dcbaa0f_Connector3"/>
          <p:cNvCxnSpPr/>
          <p:nvPr>
            <p:custDataLst>
              <p:tags r:id="rId32"/>
            </p:custDataLst>
          </p:nvPr>
        </p:nvCxnSpPr>
        <p:spPr>
          <a:xfrm>
            <a:off x="1078227" y="2948897"/>
            <a:ext cx="0" cy="70068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TLSHAPE_M_e1c7cf84c58947e29d39b8ae60f45498_Shape"/>
          <p:cNvSpPr/>
          <p:nvPr>
            <p:custDataLst>
              <p:tags r:id="rId33"/>
            </p:custDataLst>
          </p:nvPr>
        </p:nvSpPr>
        <p:spPr>
          <a:xfrm>
            <a:off x="7894786" y="366330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40" name="OTLSHAPE_M_e284c8c3f4a344449b7b9dbfaef0fda8_Connector1"/>
          <p:cNvCxnSpPr/>
          <p:nvPr>
            <p:custDataLst>
              <p:tags r:id="rId34"/>
            </p:custDataLst>
          </p:nvPr>
        </p:nvCxnSpPr>
        <p:spPr>
          <a:xfrm>
            <a:off x="7953523" y="3178190"/>
            <a:ext cx="0" cy="47941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72449" y="4664514"/>
            <a:ext cx="2997309" cy="15696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dirty="0" smtClean="0">
                <a:solidFill>
                  <a:prstClr val="black"/>
                </a:solidFill>
                <a:latin typeface="Calibri"/>
              </a:rPr>
              <a:t>Comments:</a:t>
            </a:r>
          </a:p>
          <a:p>
            <a:pPr marL="171450" indent="-171450" defTabSz="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prstClr val="black"/>
                </a:solidFill>
                <a:latin typeface="Calibri"/>
              </a:rPr>
              <a:t>Initial report – August 2014</a:t>
            </a:r>
          </a:p>
          <a:p>
            <a:pPr marL="171450" indent="-171450" defTabSz="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prstClr val="black"/>
                </a:solidFill>
                <a:latin typeface="Calibri"/>
              </a:rPr>
              <a:t>Multi-Segment Task Group includes diverse group of subject matter experts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dirty="0" smtClean="0">
                <a:solidFill>
                  <a:prstClr val="black"/>
                </a:solidFill>
                <a:latin typeface="Calibri"/>
              </a:rPr>
              <a:t>     from oil companies, manufacturers, 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200" b="1" dirty="0" smtClean="0">
                <a:solidFill>
                  <a:prstClr val="black"/>
                </a:solidFill>
                <a:latin typeface="Calibri"/>
              </a:rPr>
              <a:t>    class societies, service &amp; supply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1200" b="1" dirty="0" smtClean="0">
                <a:solidFill>
                  <a:prstClr val="black"/>
                </a:solidFill>
                <a:latin typeface="Calibri"/>
              </a:rPr>
              <a:t>    companies and drilling contractors</a:t>
            </a:r>
          </a:p>
          <a:p>
            <a:pPr marL="171450" indent="-171450" defTabSz="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2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TLSHAPE_M_474d297198d5425c9487e9abdc401d8d_Shape"/>
          <p:cNvSpPr/>
          <p:nvPr>
            <p:custDataLst>
              <p:tags r:id="rId35"/>
            </p:custDataLst>
          </p:nvPr>
        </p:nvSpPr>
        <p:spPr>
          <a:xfrm>
            <a:off x="5350495" y="365871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OTLSHAPE_M_474d297198d5425c9487e9abdc401d8d_Shape"/>
          <p:cNvSpPr/>
          <p:nvPr>
            <p:custDataLst>
              <p:tags r:id="rId36"/>
            </p:custDataLst>
          </p:nvPr>
        </p:nvSpPr>
        <p:spPr>
          <a:xfrm>
            <a:off x="4439896" y="40640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11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4035" y="335996"/>
            <a:ext cx="6705600" cy="685800"/>
          </a:xfrm>
        </p:spPr>
        <p:txBody>
          <a:bodyPr/>
          <a:lstStyle/>
          <a:p>
            <a:r>
              <a:rPr lang="en-US" sz="2400" dirty="0" smtClean="0"/>
              <a:t>Bolting Timeline 2016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1220 L Street, NW  •  Washington, DC 20005-4070  •  www.api.org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97D0F5-209D-4DEF-BFD5-46841CB65839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6" name="OTLSHAPE_TB_00000000000000000000000000000000_ElapsedTime"/>
          <p:cNvSpPr/>
          <p:nvPr>
            <p:custDataLst>
              <p:tags r:id="rId1"/>
            </p:custDataLst>
          </p:nvPr>
        </p:nvSpPr>
        <p:spPr>
          <a:xfrm>
            <a:off x="741511" y="3771900"/>
            <a:ext cx="2146300" cy="381000"/>
          </a:xfrm>
          <a:prstGeom prst="rect">
            <a:avLst/>
          </a:prstGeom>
          <a:solidFill>
            <a:srgbClr val="D2CCCA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>
              <a:rot lat="0" lon="0" rev="0"/>
            </a:lightRig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7" name="OTLSHAPE_M_e284c8c3f4a344449b7b9dbfaef0fda8_Connector1"/>
          <p:cNvCxnSpPr/>
          <p:nvPr>
            <p:custDataLst>
              <p:tags r:id="rId2"/>
            </p:custDataLst>
          </p:nvPr>
        </p:nvCxnSpPr>
        <p:spPr>
          <a:xfrm>
            <a:off x="8273559" y="3325579"/>
            <a:ext cx="0" cy="447259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OTLSHAPE_M_a6ec4f477c764ee4a8c051c0775a86b0_Connector3"/>
          <p:cNvCxnSpPr/>
          <p:nvPr>
            <p:custDataLst>
              <p:tags r:id="rId3"/>
            </p:custDataLst>
          </p:nvPr>
        </p:nvCxnSpPr>
        <p:spPr>
          <a:xfrm flipH="1">
            <a:off x="2678713" y="4234081"/>
            <a:ext cx="1522" cy="644963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OTLSHAPE_M_ec5e68d2461e44b1a67a2fae5dcbaa0f_Connector4"/>
          <p:cNvCxnSpPr/>
          <p:nvPr>
            <p:custDataLst>
              <p:tags r:id="rId4"/>
            </p:custDataLst>
          </p:nvPr>
        </p:nvCxnSpPr>
        <p:spPr>
          <a:xfrm>
            <a:off x="2625873" y="3540492"/>
            <a:ext cx="0" cy="109093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M_ec5e68d2461e44b1a67a2fae5dcbaa0f_Connector3"/>
          <p:cNvCxnSpPr/>
          <p:nvPr>
            <p:custDataLst>
              <p:tags r:id="rId5"/>
            </p:custDataLst>
          </p:nvPr>
        </p:nvCxnSpPr>
        <p:spPr>
          <a:xfrm>
            <a:off x="5385051" y="3355502"/>
            <a:ext cx="1" cy="322833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M_23abe643d7664c16a87d0993876cb30a_Connector2"/>
          <p:cNvCxnSpPr/>
          <p:nvPr>
            <p:custDataLst>
              <p:tags r:id="rId6"/>
            </p:custDataLst>
          </p:nvPr>
        </p:nvCxnSpPr>
        <p:spPr>
          <a:xfrm>
            <a:off x="4041330" y="2308126"/>
            <a:ext cx="0" cy="1446685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TLSHAPE_TB_00000000000000000000000000000000_ElapsedTimeExtension"/>
          <p:cNvSpPr/>
          <p:nvPr>
            <p:custDataLst>
              <p:tags r:id="rId7"/>
            </p:custDataLst>
          </p:nvPr>
        </p:nvSpPr>
        <p:spPr>
          <a:xfrm>
            <a:off x="741511" y="1745672"/>
            <a:ext cx="2146300" cy="202622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OTLSHAPE_TB_00000000000000000000000000000000_ScaleContainer"/>
          <p:cNvSpPr/>
          <p:nvPr>
            <p:custDataLst>
              <p:tags r:id="rId8"/>
            </p:custDataLst>
          </p:nvPr>
        </p:nvSpPr>
        <p:spPr>
          <a:xfrm>
            <a:off x="458662" y="3771900"/>
            <a:ext cx="8380538" cy="381000"/>
          </a:xfrm>
          <a:prstGeom prst="rect">
            <a:avLst/>
          </a:prstGeom>
          <a:gradFill flip="none" rotWithShape="1">
            <a:gsLst>
              <a:gs pos="0">
                <a:srgbClr val="B2381C"/>
              </a:gs>
              <a:gs pos="100000">
                <a:srgbClr val="B2381C"/>
              </a:gs>
              <a:gs pos="50000">
                <a:srgbClr val="F24C26"/>
              </a:gs>
              <a:gs pos="100000">
                <a:srgbClr val="FFFFFF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TLSHAPE_TB_00000000000000000000000000000000_TimescaleInterval1"/>
          <p:cNvSpPr txBox="1"/>
          <p:nvPr>
            <p:custDataLst>
              <p:tags r:id="rId9"/>
            </p:custDataLst>
          </p:nvPr>
        </p:nvSpPr>
        <p:spPr>
          <a:xfrm>
            <a:off x="881210" y="3859847"/>
            <a:ext cx="757089" cy="20415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6" dirty="0" smtClean="0">
                <a:solidFill>
                  <a:prstClr val="white"/>
                </a:solidFill>
                <a:latin typeface="Calibri" panose="020F0502020204030204" pitchFamily="34" charset="0"/>
              </a:rPr>
              <a:t>February </a:t>
            </a:r>
            <a:endParaRPr lang="en-US" sz="1200" b="1" spc="-26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OTLSHAPE_TB_00000000000000000000000000000000_TimescaleInterval2"/>
          <p:cNvSpPr txBox="1"/>
          <p:nvPr>
            <p:custDataLst>
              <p:tags r:id="rId10"/>
            </p:custDataLst>
          </p:nvPr>
        </p:nvSpPr>
        <p:spPr>
          <a:xfrm>
            <a:off x="2363936" y="3810000"/>
            <a:ext cx="523875" cy="3048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0" dirty="0" smtClean="0">
                <a:solidFill>
                  <a:prstClr val="white"/>
                </a:solidFill>
                <a:latin typeface="Calibri" panose="020F0502020204030204" pitchFamily="34" charset="0"/>
              </a:rPr>
              <a:t>March</a:t>
            </a:r>
            <a:endParaRPr lang="en-US" sz="1200" b="1" spc="-20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TLSHAPE_TB_00000000000000000000000000000000_TimescaleInterval3"/>
          <p:cNvSpPr txBox="1"/>
          <p:nvPr>
            <p:custDataLst>
              <p:tags r:id="rId11"/>
            </p:custDataLst>
          </p:nvPr>
        </p:nvSpPr>
        <p:spPr>
          <a:xfrm>
            <a:off x="3751160" y="3835400"/>
            <a:ext cx="696646" cy="2454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6" dirty="0" smtClean="0">
                <a:solidFill>
                  <a:prstClr val="white"/>
                </a:solidFill>
                <a:latin typeface="Calibri" panose="020F0502020204030204" pitchFamily="34" charset="0"/>
              </a:rPr>
              <a:t>April</a:t>
            </a:r>
            <a:endParaRPr lang="en-US" sz="1200" b="1" spc="-26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OTLSHAPE_TB_00000000000000000000000000000000_TimescaleInterval4"/>
          <p:cNvSpPr txBox="1"/>
          <p:nvPr>
            <p:custDataLst>
              <p:tags r:id="rId12"/>
            </p:custDataLst>
          </p:nvPr>
        </p:nvSpPr>
        <p:spPr>
          <a:xfrm>
            <a:off x="3655910" y="4278947"/>
            <a:ext cx="190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200" b="1" spc="-2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OTLSHAPE_TB_00000000000000000000000000000000_TimescaleInterval8"/>
          <p:cNvSpPr txBox="1"/>
          <p:nvPr>
            <p:custDataLst>
              <p:tags r:id="rId13"/>
            </p:custDataLst>
          </p:nvPr>
        </p:nvSpPr>
        <p:spPr>
          <a:xfrm>
            <a:off x="6281587" y="3889331"/>
            <a:ext cx="565698" cy="1375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6" dirty="0" smtClean="0">
                <a:solidFill>
                  <a:prstClr val="white"/>
                </a:solidFill>
                <a:latin typeface="Calibri" panose="020F0502020204030204" pitchFamily="34" charset="0"/>
              </a:rPr>
              <a:t>June</a:t>
            </a:r>
            <a:endParaRPr lang="en-US" sz="1200" b="1" spc="-26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20" name="OTLSHAPE_M_474d297198d5425c9487e9abdc401d8d_Title"/>
          <p:cNvSpPr txBox="1"/>
          <p:nvPr>
            <p:custDataLst>
              <p:tags r:id="rId14"/>
            </p:custDataLst>
          </p:nvPr>
        </p:nvSpPr>
        <p:spPr>
          <a:xfrm>
            <a:off x="322577" y="2478482"/>
            <a:ext cx="1511300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BSEE Safety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 Alert Issued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OTLSHAPE_M_474d297198d5425c9487e9abdc401d8d_Shape"/>
          <p:cNvSpPr/>
          <p:nvPr>
            <p:custDataLst>
              <p:tags r:id="rId15"/>
            </p:custDataLst>
          </p:nvPr>
        </p:nvSpPr>
        <p:spPr>
          <a:xfrm>
            <a:off x="1005477" y="36576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OTLSHAPE_M_057d3339c879444e9724c9bbb66d5fa2_Title"/>
          <p:cNvSpPr txBox="1"/>
          <p:nvPr>
            <p:custDataLst>
              <p:tags r:id="rId16"/>
            </p:custDataLst>
          </p:nvPr>
        </p:nvSpPr>
        <p:spPr>
          <a:xfrm>
            <a:off x="1860968" y="2647055"/>
            <a:ext cx="1794942" cy="92333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3/11</a:t>
            </a: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API 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Standards </a:t>
            </a:r>
            <a:r>
              <a:rPr lang="en-US" sz="1200" b="1" spc="-6" dirty="0">
                <a:solidFill>
                  <a:prstClr val="black"/>
                </a:solidFill>
                <a:latin typeface="Calibri" panose="020F0502020204030204" pitchFamily="34" charset="0"/>
              </a:rPr>
              <a:t>C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ommittee Holds Review Meeting, assigns feasibility/review task to six relevant subcommittees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TLSHAPE_M_23abe643d7664c16a87d0993876cb30a_Title"/>
          <p:cNvSpPr txBox="1"/>
          <p:nvPr>
            <p:custDataLst>
              <p:tags r:id="rId17"/>
            </p:custDataLst>
          </p:nvPr>
        </p:nvSpPr>
        <p:spPr>
          <a:xfrm>
            <a:off x="3162641" y="1662544"/>
            <a:ext cx="1757379" cy="7386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API 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Subcommittees  initiate review for revisions for bolting and quality standards</a:t>
            </a:r>
            <a:endParaRPr lang="en-US" sz="1200" b="1" spc="-6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4" name="OTLSHAPE_M_23abe643d7664c16a87d0993876cb30a_Shape"/>
          <p:cNvSpPr/>
          <p:nvPr>
            <p:custDataLst>
              <p:tags r:id="rId18"/>
            </p:custDataLst>
          </p:nvPr>
        </p:nvSpPr>
        <p:spPr>
          <a:xfrm>
            <a:off x="3965130" y="368393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5" name="OTLSHAPE_M_cceba81e026645ae9de5c63ae4ad4778_Title"/>
          <p:cNvSpPr txBox="1"/>
          <p:nvPr>
            <p:custDataLst>
              <p:tags r:id="rId19"/>
            </p:custDataLst>
          </p:nvPr>
        </p:nvSpPr>
        <p:spPr>
          <a:xfrm>
            <a:off x="902500" y="4879044"/>
            <a:ext cx="1916936" cy="3693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3/31 </a:t>
            </a: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API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 meets with BSEE on operational recommendations 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6" name="OTLSHAPE_M_a6ec4f477c764ee4a8c051c0775a86b0_Title"/>
          <p:cNvSpPr txBox="1"/>
          <p:nvPr>
            <p:custDataLst>
              <p:tags r:id="rId20"/>
            </p:custDataLst>
          </p:nvPr>
        </p:nvSpPr>
        <p:spPr>
          <a:xfrm>
            <a:off x="4455402" y="2745243"/>
            <a:ext cx="1859299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API 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Monogram Program </a:t>
            </a:r>
            <a:r>
              <a:rPr lang="en-US" sz="1200" b="1" spc="-6" dirty="0">
                <a:solidFill>
                  <a:prstClr val="black"/>
                </a:solidFill>
                <a:latin typeface="Calibri" panose="020F0502020204030204" pitchFamily="34" charset="0"/>
              </a:rPr>
              <a:t>s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taff complete </a:t>
            </a:r>
            <a:r>
              <a:rPr lang="en-US" sz="1200" b="1" spc="-6" dirty="0">
                <a:solidFill>
                  <a:prstClr val="black"/>
                </a:solidFill>
                <a:latin typeface="Calibri" panose="020F0502020204030204" pitchFamily="34" charset="0"/>
              </a:rPr>
              <a:t>a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udit review, report under review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8" name="OTLSHAPE_M_e284c8c3f4a344449b7b9dbfaef0fda8_Shape"/>
          <p:cNvSpPr/>
          <p:nvPr>
            <p:custDataLst>
              <p:tags r:id="rId21"/>
            </p:custDataLst>
          </p:nvPr>
        </p:nvSpPr>
        <p:spPr>
          <a:xfrm>
            <a:off x="8197359" y="365760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OTLSHAPE_M_474d297198d5425c9487e9abdc401d8d_Shape"/>
          <p:cNvSpPr/>
          <p:nvPr>
            <p:custDataLst>
              <p:tags r:id="rId22"/>
            </p:custDataLst>
          </p:nvPr>
        </p:nvSpPr>
        <p:spPr>
          <a:xfrm>
            <a:off x="2549673" y="3676650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0" name="OTLSHAPE_TB_00000000000000000000000000000000_TimescaleInterval7"/>
          <p:cNvSpPr txBox="1"/>
          <p:nvPr>
            <p:custDataLst>
              <p:tags r:id="rId23"/>
            </p:custDataLst>
          </p:nvPr>
        </p:nvSpPr>
        <p:spPr>
          <a:xfrm>
            <a:off x="4932085" y="3854450"/>
            <a:ext cx="547673" cy="1764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6" dirty="0" smtClean="0">
                <a:solidFill>
                  <a:prstClr val="white"/>
                </a:solidFill>
                <a:latin typeface="Calibri" panose="020F0502020204030204" pitchFamily="34" charset="0"/>
              </a:rPr>
              <a:t>May</a:t>
            </a:r>
            <a:endParaRPr lang="en-US" sz="1200" b="1" spc="-26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cxnSp>
        <p:nvCxnSpPr>
          <p:cNvPr id="31" name="OTLSHAPE_M_ec5e68d2461e44b1a67a2fae5dcbaa0f_Connector3"/>
          <p:cNvCxnSpPr/>
          <p:nvPr>
            <p:custDataLst>
              <p:tags r:id="rId24"/>
            </p:custDataLst>
          </p:nvPr>
        </p:nvCxnSpPr>
        <p:spPr>
          <a:xfrm>
            <a:off x="1078227" y="2948897"/>
            <a:ext cx="0" cy="700688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070095" y="5446437"/>
            <a:ext cx="2788606" cy="10156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dirty="0" smtClean="0">
                <a:solidFill>
                  <a:prstClr val="black"/>
                </a:solidFill>
                <a:latin typeface="Calibri"/>
              </a:rPr>
              <a:t>Comments:</a:t>
            </a:r>
          </a:p>
          <a:p>
            <a:pPr marL="171450" indent="-171450" defTabSz="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prstClr val="black"/>
                </a:solidFill>
                <a:latin typeface="Calibri"/>
              </a:rPr>
              <a:t>Bolting standard, 2</a:t>
            </a:r>
            <a:r>
              <a:rPr lang="en-US" sz="1200" b="1" baseline="30000" dirty="0" smtClean="0">
                <a:solidFill>
                  <a:prstClr val="black"/>
                </a:solidFill>
                <a:latin typeface="Calibri"/>
              </a:rPr>
              <a:t>nd</a:t>
            </a:r>
            <a:r>
              <a:rPr lang="en-US" sz="1200" b="1" dirty="0" smtClean="0">
                <a:solidFill>
                  <a:prstClr val="black"/>
                </a:solidFill>
                <a:latin typeface="Calibri"/>
              </a:rPr>
              <a:t> edition ballot issued May 31.</a:t>
            </a:r>
          </a:p>
          <a:p>
            <a:pPr marL="171450" indent="-171450" defTabSz="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1" dirty="0" smtClean="0">
                <a:solidFill>
                  <a:srgbClr val="0070C0"/>
                </a:solidFill>
                <a:latin typeface="Calibri"/>
              </a:rPr>
              <a:t>Quality standard revisions ballot by September</a:t>
            </a:r>
          </a:p>
        </p:txBody>
      </p:sp>
      <p:sp>
        <p:nvSpPr>
          <p:cNvPr id="33" name="OTLSHAPE_M_474d297198d5425c9487e9abdc401d8d_Shape"/>
          <p:cNvSpPr/>
          <p:nvPr>
            <p:custDataLst>
              <p:tags r:id="rId25"/>
            </p:custDataLst>
          </p:nvPr>
        </p:nvSpPr>
        <p:spPr>
          <a:xfrm>
            <a:off x="5308852" y="3595038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4" name="OTLSHAPE_M_474d297198d5425c9487e9abdc401d8d_Shape"/>
          <p:cNvSpPr/>
          <p:nvPr>
            <p:custDataLst>
              <p:tags r:id="rId26"/>
            </p:custDataLst>
          </p:nvPr>
        </p:nvSpPr>
        <p:spPr>
          <a:xfrm>
            <a:off x="2604035" y="4164647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5" name="OTLSHAPE_M_474d297198d5425c9487e9abdc401d8d_Shape"/>
          <p:cNvSpPr/>
          <p:nvPr>
            <p:custDataLst>
              <p:tags r:id="rId27"/>
            </p:custDataLst>
          </p:nvPr>
        </p:nvSpPr>
        <p:spPr>
          <a:xfrm>
            <a:off x="5658195" y="4162831"/>
            <a:ext cx="152400" cy="177800"/>
          </a:xfrm>
          <a:prstGeom prst="chevron">
            <a:avLst>
              <a:gd name="adj" fmla="val 3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36" name="OTLSHAPE_M_23abe643d7664c16a87d0993876cb30a_Connector2"/>
          <p:cNvCxnSpPr/>
          <p:nvPr>
            <p:custDataLst>
              <p:tags r:id="rId28"/>
            </p:custDataLst>
          </p:nvPr>
        </p:nvCxnSpPr>
        <p:spPr>
          <a:xfrm>
            <a:off x="5734395" y="4262009"/>
            <a:ext cx="0" cy="389553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TLSHAPE_M_23abe643d7664c16a87d0993876cb30a_Title"/>
          <p:cNvSpPr txBox="1"/>
          <p:nvPr>
            <p:custDataLst>
              <p:tags r:id="rId29"/>
            </p:custDataLst>
          </p:nvPr>
        </p:nvSpPr>
        <p:spPr>
          <a:xfrm>
            <a:off x="4258061" y="4672340"/>
            <a:ext cx="2769500" cy="73866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Teleconference  with BSEE and members of standards subcommittees about the possibility of the products specs referencing API bolting standards </a:t>
            </a:r>
            <a:endParaRPr lang="en-US" sz="1200" b="1" spc="-6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8" name="OTLSHAPE_M_cceba81e026645ae9de5c63ae4ad4778_Title"/>
          <p:cNvSpPr txBox="1"/>
          <p:nvPr>
            <p:custDataLst>
              <p:tags r:id="rId30"/>
            </p:custDataLst>
          </p:nvPr>
        </p:nvSpPr>
        <p:spPr>
          <a:xfrm>
            <a:off x="6440161" y="1078546"/>
            <a:ext cx="1916936" cy="20313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6/22</a:t>
            </a: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API 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meets with BSEE on operational recommendations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7/15</a:t>
            </a:r>
            <a:r>
              <a:rPr lang="en-US" sz="1200" b="1" spc="-6" dirty="0" smtClean="0">
                <a:solidFill>
                  <a:srgbClr val="FF0000"/>
                </a:solidFill>
                <a:latin typeface="Calibri" panose="020F0502020204030204" pitchFamily="34" charset="0"/>
              </a:rPr>
              <a:t> API </a:t>
            </a: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Industry proposal to BSEE on proposed path forward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8/25 BSEE endorsement of Industry proposal </a:t>
            </a:r>
          </a:p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prstClr val="black"/>
                </a:solidFill>
                <a:latin typeface="Calibri" panose="020F0502020204030204" pitchFamily="34" charset="0"/>
              </a:rPr>
              <a:t>    8/29 BSEE Public Forum</a:t>
            </a:r>
            <a:endParaRPr lang="en-US" sz="1200" b="1" spc="-6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OTLSHAPE_TB_00000000000000000000000000000000_TimescaleInterval8"/>
          <p:cNvSpPr txBox="1"/>
          <p:nvPr>
            <p:custDataLst>
              <p:tags r:id="rId31"/>
            </p:custDataLst>
          </p:nvPr>
        </p:nvSpPr>
        <p:spPr>
          <a:xfrm>
            <a:off x="7273626" y="3904165"/>
            <a:ext cx="565698" cy="1375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6" dirty="0" smtClean="0">
                <a:solidFill>
                  <a:prstClr val="white"/>
                </a:solidFill>
                <a:latin typeface="Calibri" panose="020F0502020204030204" pitchFamily="34" charset="0"/>
              </a:rPr>
              <a:t>July</a:t>
            </a:r>
            <a:endParaRPr lang="en-US" sz="1200" b="1" spc="-26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OTLSHAPE_TB_00000000000000000000000000000000_TimescaleInterval8"/>
          <p:cNvSpPr txBox="1"/>
          <p:nvPr>
            <p:custDataLst>
              <p:tags r:id="rId32"/>
            </p:custDataLst>
          </p:nvPr>
        </p:nvSpPr>
        <p:spPr>
          <a:xfrm>
            <a:off x="7990710" y="3918999"/>
            <a:ext cx="565698" cy="1375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26" dirty="0" smtClean="0">
                <a:solidFill>
                  <a:prstClr val="white"/>
                </a:solidFill>
                <a:latin typeface="Calibri" panose="020F0502020204030204" pitchFamily="34" charset="0"/>
              </a:rPr>
              <a:t>3Q/4Q</a:t>
            </a:r>
            <a:endParaRPr lang="en-US" sz="1200" b="1" spc="-26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OTLSHAPE_M_a6ec4f477c764ee4a8c051c0775a86b0_Title"/>
          <p:cNvSpPr txBox="1"/>
          <p:nvPr>
            <p:custDataLst>
              <p:tags r:id="rId33"/>
            </p:custDataLst>
          </p:nvPr>
        </p:nvSpPr>
        <p:spPr>
          <a:xfrm>
            <a:off x="7273626" y="3262510"/>
            <a:ext cx="1859299" cy="18466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spc="-6" dirty="0" smtClean="0">
                <a:solidFill>
                  <a:srgbClr val="0070C0"/>
                </a:solidFill>
                <a:latin typeface="Calibri" panose="020F0502020204030204" pitchFamily="34" charset="0"/>
              </a:rPr>
              <a:t>SME Workshop with Industry</a:t>
            </a:r>
            <a:endParaRPr lang="en-US" sz="1200" b="1" spc="-6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63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Focus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758" y="1219200"/>
            <a:ext cx="8636442" cy="5029200"/>
          </a:xfrm>
        </p:spPr>
        <p:txBody>
          <a:bodyPr/>
          <a:lstStyle/>
          <a:p>
            <a:r>
              <a:rPr lang="en-US" b="1" dirty="0" smtClean="0"/>
              <a:t>Research</a:t>
            </a:r>
          </a:p>
          <a:p>
            <a:pPr lvl="1"/>
            <a:r>
              <a:rPr lang="en-US" dirty="0" smtClean="0"/>
              <a:t>Review existing research</a:t>
            </a:r>
          </a:p>
          <a:p>
            <a:pPr lvl="1"/>
            <a:r>
              <a:rPr lang="en-US" dirty="0" smtClean="0"/>
              <a:t>Work with BSEE on the terms of reference for upcoming research projects</a:t>
            </a:r>
          </a:p>
          <a:p>
            <a:endParaRPr lang="en-US" dirty="0"/>
          </a:p>
          <a:p>
            <a:r>
              <a:rPr lang="en-US" b="1" dirty="0" smtClean="0"/>
              <a:t>Standards</a:t>
            </a:r>
          </a:p>
          <a:p>
            <a:pPr lvl="1">
              <a:spcBef>
                <a:spcPts val="600"/>
              </a:spcBef>
            </a:pPr>
            <a:r>
              <a:rPr lang="en-US" kern="1200" dirty="0" smtClean="0"/>
              <a:t>Enhance applicable bolting </a:t>
            </a:r>
            <a:r>
              <a:rPr lang="en-US" kern="1200" dirty="0"/>
              <a:t>requirements in </a:t>
            </a:r>
            <a:r>
              <a:rPr lang="en-US" kern="1200" dirty="0" smtClean="0"/>
              <a:t>multiple API standards </a:t>
            </a:r>
            <a:endParaRPr lang="en-US" kern="1200" dirty="0"/>
          </a:p>
          <a:p>
            <a:pPr lvl="1"/>
            <a:endParaRPr lang="en-US" dirty="0"/>
          </a:p>
          <a:p>
            <a:r>
              <a:rPr lang="en-US" b="1" dirty="0" smtClean="0"/>
              <a:t>Quality Assurance, Quality Control </a:t>
            </a:r>
          </a:p>
          <a:p>
            <a:pPr lvl="1">
              <a:spcBef>
                <a:spcPts val="600"/>
              </a:spcBef>
            </a:pPr>
            <a:r>
              <a:rPr lang="en-US" kern="1200" dirty="0" smtClean="0"/>
              <a:t>Review latest requirements to determine if additional updates are needed</a:t>
            </a:r>
            <a:endParaRPr lang="en-US" kern="1200" dirty="0"/>
          </a:p>
          <a:p>
            <a:endParaRPr lang="en-US" dirty="0" smtClean="0"/>
          </a:p>
          <a:p>
            <a:r>
              <a:rPr lang="en-US" b="1" dirty="0" smtClean="0"/>
              <a:t>Multi-Segment Task Group and Bolting Workgroup</a:t>
            </a:r>
          </a:p>
          <a:p>
            <a:pPr lvl="1"/>
            <a:r>
              <a:rPr lang="en-US" kern="1200" dirty="0" smtClean="0"/>
              <a:t>Established diverse industry work groups composed of </a:t>
            </a:r>
            <a:r>
              <a:rPr lang="en-US" kern="1200" dirty="0"/>
              <a:t>Operators, </a:t>
            </a:r>
            <a:r>
              <a:rPr lang="en-US" kern="1200" dirty="0" smtClean="0"/>
              <a:t>Drilling </a:t>
            </a:r>
            <a:r>
              <a:rPr lang="en-US" kern="1200" dirty="0"/>
              <a:t>Contractors </a:t>
            </a:r>
            <a:r>
              <a:rPr lang="en-US" kern="1200" dirty="0" smtClean="0"/>
              <a:t>and Original Equipment Manufacturers (OEMs)</a:t>
            </a:r>
          </a:p>
          <a:p>
            <a:pPr lvl="1"/>
            <a:r>
              <a:rPr lang="en-US" kern="1200" dirty="0" smtClean="0"/>
              <a:t>Focused on short and long term standards and research related projects, and on near term operational activities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1220 L Street, NW  •  Washington, DC 20005-4070  •  www.api.org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97D0F5-209D-4DEF-BFD5-46841CB65839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43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Bolting Specifications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1220 L Street, NW  •  Washington, DC 20005-4070  •  www.api.org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97D0F5-209D-4DEF-BFD5-46841CB65839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45211" y="1219200"/>
            <a:ext cx="88392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+mj-lt"/>
              <a:buAutoNum type="arabicPeriod"/>
            </a:pPr>
            <a:r>
              <a:rPr lang="en-US" dirty="0" smtClean="0"/>
              <a:t>API specifications (standards) include requirements </a:t>
            </a:r>
            <a:r>
              <a:rPr lang="en-US" dirty="0"/>
              <a:t>for the qualification, production and documentation of </a:t>
            </a:r>
            <a:r>
              <a:rPr lang="en-US" dirty="0" smtClean="0"/>
              <a:t>carbon, alloy steel and corrosion resistant alloy (CRA) bolting </a:t>
            </a:r>
            <a:r>
              <a:rPr lang="en-US" dirty="0"/>
              <a:t>used in the petroleum and natural gas </a:t>
            </a:r>
            <a:r>
              <a:rPr lang="en-US" dirty="0" smtClean="0"/>
              <a:t>industries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dirty="0" smtClean="0"/>
              <a:t>Key topics covered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Raw Material requirements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Manufacturing controls (including forging, thread forming)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Heat treatment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Microstructure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Hardness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Testing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Traceability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Licensing requirements</a:t>
            </a: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en-US" dirty="0">
                <a:cs typeface="Arial" charset="0"/>
              </a:rPr>
              <a:t>Per </a:t>
            </a:r>
            <a:r>
              <a:rPr lang="en-US" dirty="0" smtClean="0">
                <a:cs typeface="Arial" charset="0"/>
              </a:rPr>
              <a:t>specification, </a:t>
            </a:r>
            <a:r>
              <a:rPr lang="en-US" dirty="0">
                <a:cs typeface="Arial" charset="0"/>
              </a:rPr>
              <a:t>the definition of bolting – Section 3.1.1: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/>
              <a:t>All-thread studs, tap-end studs, double-ended studs, headed bolts, cap screws, screws, and nuts</a:t>
            </a:r>
            <a:endParaRPr lang="en-US" dirty="0">
              <a:cs typeface="Arial" charset="0"/>
            </a:endParaRPr>
          </a:p>
          <a:p>
            <a:pPr marL="800100" lvl="1" indent="-342900">
              <a:buFont typeface="+mj-lt"/>
              <a:buAutoNum type="alphaLcParenR"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 marL="619125" lvl="1" indent="-342900">
              <a:spcBef>
                <a:spcPts val="600"/>
              </a:spcBef>
            </a:pPr>
            <a:endParaRPr lang="en-US" kern="1200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43929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AutoShape 7"/>
          <p:cNvSpPr>
            <a:spLocks noChangeArrowheads="1"/>
          </p:cNvSpPr>
          <p:nvPr/>
        </p:nvSpPr>
        <p:spPr bwMode="auto">
          <a:xfrm>
            <a:off x="4300538" y="1811338"/>
            <a:ext cx="1717675" cy="173196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241" y="10800"/>
                </a:moveTo>
                <a:cubicBezTo>
                  <a:pt x="1241" y="16079"/>
                  <a:pt x="5521" y="20359"/>
                  <a:pt x="10800" y="20359"/>
                </a:cubicBezTo>
                <a:cubicBezTo>
                  <a:pt x="16079" y="20359"/>
                  <a:pt x="20359" y="16079"/>
                  <a:pt x="20359" y="10800"/>
                </a:cubicBezTo>
                <a:cubicBezTo>
                  <a:pt x="20359" y="5521"/>
                  <a:pt x="16079" y="1241"/>
                  <a:pt x="10800" y="1241"/>
                </a:cubicBezTo>
                <a:cubicBezTo>
                  <a:pt x="5521" y="1241"/>
                  <a:pt x="1241" y="5521"/>
                  <a:pt x="1241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6"/>
          <p:cNvSpPr>
            <a:spLocks noChangeArrowheads="1"/>
          </p:cNvSpPr>
          <p:nvPr/>
        </p:nvSpPr>
        <p:spPr bwMode="auto">
          <a:xfrm>
            <a:off x="2370138" y="1797050"/>
            <a:ext cx="1717675" cy="17319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350" y="10800"/>
                </a:moveTo>
                <a:cubicBezTo>
                  <a:pt x="1350" y="16019"/>
                  <a:pt x="5581" y="20250"/>
                  <a:pt x="10800" y="20250"/>
                </a:cubicBezTo>
                <a:cubicBezTo>
                  <a:pt x="16019" y="20250"/>
                  <a:pt x="20250" y="16019"/>
                  <a:pt x="20250" y="10800"/>
                </a:cubicBezTo>
                <a:cubicBezTo>
                  <a:pt x="20250" y="5581"/>
                  <a:pt x="16019" y="1350"/>
                  <a:pt x="10800" y="1350"/>
                </a:cubicBezTo>
                <a:cubicBezTo>
                  <a:pt x="5581" y="1350"/>
                  <a:pt x="1350" y="5581"/>
                  <a:pt x="1350" y="10800"/>
                </a:cubicBezTo>
                <a:close/>
              </a:path>
            </a:pathLst>
          </a:cu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4618038" y="2498725"/>
            <a:ext cx="109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Univers 45 Light" pitchFamily="2" charset="0"/>
              <a:buChar char="•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altLang="en-US" sz="1600" b="1"/>
              <a:t>Stress</a:t>
            </a:r>
          </a:p>
        </p:txBody>
      </p:sp>
      <p:sp>
        <p:nvSpPr>
          <p:cNvPr id="9222" name="AutoShape 9"/>
          <p:cNvSpPr>
            <a:spLocks noChangeArrowheads="1"/>
          </p:cNvSpPr>
          <p:nvPr/>
        </p:nvSpPr>
        <p:spPr bwMode="auto">
          <a:xfrm>
            <a:off x="3328988" y="3744913"/>
            <a:ext cx="1717675" cy="17303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132" y="10800"/>
                </a:moveTo>
                <a:cubicBezTo>
                  <a:pt x="1132" y="16139"/>
                  <a:pt x="5461" y="20468"/>
                  <a:pt x="10800" y="20468"/>
                </a:cubicBezTo>
                <a:cubicBezTo>
                  <a:pt x="16139" y="20468"/>
                  <a:pt x="20468" y="16139"/>
                  <a:pt x="20468" y="10800"/>
                </a:cubicBezTo>
                <a:cubicBezTo>
                  <a:pt x="20468" y="5461"/>
                  <a:pt x="16139" y="1132"/>
                  <a:pt x="10800" y="1132"/>
                </a:cubicBezTo>
                <a:cubicBezTo>
                  <a:pt x="5461" y="1132"/>
                  <a:pt x="1132" y="5461"/>
                  <a:pt x="1132" y="10800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Text Box 10"/>
          <p:cNvSpPr txBox="1">
            <a:spLocks noChangeArrowheads="1"/>
          </p:cNvSpPr>
          <p:nvPr/>
        </p:nvSpPr>
        <p:spPr bwMode="auto">
          <a:xfrm>
            <a:off x="3562350" y="334645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Univers 45 Light" pitchFamily="2" charset="0"/>
              <a:buChar char="•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</a:rPr>
              <a:t>Environmental Cracking</a:t>
            </a:r>
          </a:p>
        </p:txBody>
      </p:sp>
      <p:sp>
        <p:nvSpPr>
          <p:cNvPr id="9224" name="Line 11"/>
          <p:cNvSpPr>
            <a:spLocks noChangeShapeType="1"/>
          </p:cNvSpPr>
          <p:nvPr/>
        </p:nvSpPr>
        <p:spPr bwMode="auto">
          <a:xfrm flipH="1" flipV="1">
            <a:off x="2432050" y="1447800"/>
            <a:ext cx="728663" cy="9731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6" name="Line 13"/>
          <p:cNvSpPr>
            <a:spLocks noChangeShapeType="1"/>
          </p:cNvSpPr>
          <p:nvPr/>
        </p:nvSpPr>
        <p:spPr bwMode="auto">
          <a:xfrm flipV="1">
            <a:off x="5189538" y="1447800"/>
            <a:ext cx="781050" cy="9731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Text Box 17"/>
          <p:cNvSpPr txBox="1">
            <a:spLocks noChangeArrowheads="1"/>
          </p:cNvSpPr>
          <p:nvPr/>
        </p:nvSpPr>
        <p:spPr bwMode="auto">
          <a:xfrm>
            <a:off x="2635250" y="2397125"/>
            <a:ext cx="13271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Univers 45 Light" pitchFamily="2" charset="0"/>
              <a:buChar char="•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altLang="en-US" sz="1600" b="1" dirty="0"/>
              <a:t>Material Resistance</a:t>
            </a:r>
            <a:endParaRPr lang="en-US" altLang="en-US" sz="1400" b="1" dirty="0"/>
          </a:p>
        </p:txBody>
      </p:sp>
      <p:sp>
        <p:nvSpPr>
          <p:cNvPr id="9230" name="Text Box 15"/>
          <p:cNvSpPr txBox="1">
            <a:spLocks noChangeArrowheads="1"/>
          </p:cNvSpPr>
          <p:nvPr/>
        </p:nvSpPr>
        <p:spPr bwMode="auto">
          <a:xfrm>
            <a:off x="3409950" y="4256157"/>
            <a:ext cx="1600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Univers 45 Light" pitchFamily="2" charset="0"/>
              <a:buChar char="•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altLang="en-US" sz="1600" b="1" dirty="0" smtClean="0"/>
              <a:t>Subsea</a:t>
            </a:r>
          </a:p>
          <a:p>
            <a:pPr algn="ctr" eaLnBrk="1" hangingPunct="1">
              <a:lnSpc>
                <a:spcPct val="100000"/>
              </a:lnSpc>
              <a:buClrTx/>
              <a:buFontTx/>
              <a:buNone/>
            </a:pPr>
            <a:r>
              <a:rPr lang="en-US" altLang="en-US" sz="1600" b="1" dirty="0" smtClean="0"/>
              <a:t>Environment</a:t>
            </a:r>
            <a:endParaRPr lang="en-US" altLang="en-US" sz="1600" b="1" dirty="0"/>
          </a:p>
        </p:txBody>
      </p:sp>
      <p:sp>
        <p:nvSpPr>
          <p:cNvPr id="9231" name="Line 5"/>
          <p:cNvSpPr>
            <a:spLocks noChangeShapeType="1"/>
          </p:cNvSpPr>
          <p:nvPr/>
        </p:nvSpPr>
        <p:spPr bwMode="auto">
          <a:xfrm flipH="1">
            <a:off x="4200524" y="5119549"/>
            <a:ext cx="9525" cy="709751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Rectangle 22"/>
          <p:cNvSpPr>
            <a:spLocks noGrp="1" noChangeArrowheads="1"/>
          </p:cNvSpPr>
          <p:nvPr>
            <p:ph type="title"/>
          </p:nvPr>
        </p:nvSpPr>
        <p:spPr>
          <a:xfrm>
            <a:off x="2385199" y="228600"/>
            <a:ext cx="67056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anchor="t"/>
          <a:lstStyle/>
          <a:p>
            <a:r>
              <a:rPr lang="en-US" altLang="en-US" dirty="0" smtClean="0"/>
              <a:t>Factors Proactively Addressed by Industry on Bolt Issue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dirty="0" smtClean="0"/>
              <a:t>1220 L Street, NW  •  Washington, DC 20005-4070  •  www.api.org</a:t>
            </a: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629400" y="6553200"/>
            <a:ext cx="2133600" cy="476250"/>
          </a:xfrm>
        </p:spPr>
        <p:txBody>
          <a:bodyPr/>
          <a:lstStyle/>
          <a:p>
            <a:fld id="{F397D0F5-209D-4DEF-BFD5-46841CB65839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228600" y="1927334"/>
            <a:ext cx="2097118" cy="7386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rIns="91440" anchor="t" anchorCtr="0"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Univers 45 Light" pitchFamily="2" charset="0"/>
              <a:buChar char="•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168275" indent="-168275" eaLnBrk="1" hangingPunct="1">
              <a:lnSpc>
                <a:spcPct val="100000"/>
              </a:lnSpc>
              <a:buClrTx/>
              <a:buSzPct val="150000"/>
              <a:buFontTx/>
              <a:buChar char="•"/>
              <a:tabLst>
                <a:tab pos="230188" algn="l"/>
              </a:tabLst>
            </a:pPr>
            <a:r>
              <a:rPr lang="en-US" altLang="en-US" sz="1400" b="1" dirty="0" smtClean="0"/>
              <a:t>20 E manufacturing and testing requirements </a:t>
            </a:r>
            <a:endParaRPr lang="en-US" altLang="en-US" sz="1400" b="1" dirty="0"/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6019800" y="1796542"/>
            <a:ext cx="2895600" cy="10618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Univers 45 Light" pitchFamily="2" charset="0"/>
              <a:buChar char="•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230188" indent="-114300" eaLnBrk="1" hangingPunct="1">
              <a:lnSpc>
                <a:spcPct val="100000"/>
              </a:lnSpc>
              <a:buClrTx/>
              <a:buSzPct val="150000"/>
              <a:buFontTx/>
              <a:buChar char="•"/>
            </a:pPr>
            <a:r>
              <a:rPr lang="en-US" altLang="en-US" sz="1400" b="1" dirty="0" smtClean="0"/>
              <a:t>Perform torque </a:t>
            </a:r>
            <a:r>
              <a:rPr lang="en-US" altLang="en-US" sz="1400" b="1" dirty="0"/>
              <a:t>at rig per </a:t>
            </a:r>
            <a:r>
              <a:rPr lang="en-US" altLang="en-US" sz="1400" b="1" dirty="0" smtClean="0"/>
              <a:t>procedure with additional oversight</a:t>
            </a:r>
            <a:endParaRPr lang="en-US" altLang="en-US" sz="1400" b="1" dirty="0"/>
          </a:p>
          <a:p>
            <a:pPr eaLnBrk="1" hangingPunct="1">
              <a:lnSpc>
                <a:spcPct val="100000"/>
              </a:lnSpc>
              <a:buClrTx/>
              <a:buSzPct val="150000"/>
              <a:buFontTx/>
              <a:buChar char="•"/>
            </a:pPr>
            <a:endParaRPr lang="en-US" altLang="en-US" sz="1400" dirty="0"/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189538" y="4343400"/>
            <a:ext cx="3810000" cy="11695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Univers 45 Light" pitchFamily="2" charset="0"/>
              <a:buChar char="•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l" eaLnBrk="0" hangingPunct="0">
              <a:lnSpc>
                <a:spcPct val="90000"/>
              </a:lnSpc>
              <a:spcBef>
                <a:spcPct val="50000"/>
              </a:spcBef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99CC00"/>
              </a:buClr>
              <a:buFont typeface="Arial" pitchFamily="34" charset="0"/>
              <a:buChar char="−"/>
              <a:tabLst>
                <a:tab pos="2286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230188" indent="-114300" eaLnBrk="1" hangingPunct="1">
              <a:lnSpc>
                <a:spcPct val="100000"/>
              </a:lnSpc>
              <a:buClrTx/>
              <a:buSzPct val="150000"/>
              <a:buFontTx/>
              <a:buChar char="•"/>
            </a:pPr>
            <a:r>
              <a:rPr lang="en-US" altLang="en-US" sz="1400" b="1" dirty="0" smtClean="0"/>
              <a:t>Investigate </a:t>
            </a:r>
            <a:r>
              <a:rPr lang="en-US" altLang="en-US" sz="1400" b="1" dirty="0"/>
              <a:t>and minimize probable sources </a:t>
            </a:r>
            <a:r>
              <a:rPr lang="en-US" altLang="en-US" sz="1400" b="1" dirty="0" smtClean="0"/>
              <a:t>for </a:t>
            </a:r>
            <a:r>
              <a:rPr lang="en-US" altLang="en-US" sz="1400" b="1" dirty="0"/>
              <a:t>environmental cracking</a:t>
            </a:r>
          </a:p>
          <a:p>
            <a:pPr marL="630238" lvl="2" indent="-114300" eaLnBrk="1" hangingPunct="1">
              <a:lnSpc>
                <a:spcPct val="100000"/>
              </a:lnSpc>
              <a:buClrTx/>
              <a:buSzPct val="150000"/>
              <a:buFontTx/>
              <a:buChar char="•"/>
            </a:pPr>
            <a:r>
              <a:rPr lang="en-US" altLang="en-US" sz="1400" b="1" dirty="0" smtClean="0"/>
              <a:t>i.e</a:t>
            </a:r>
            <a:r>
              <a:rPr lang="en-US" altLang="en-US" sz="1400" b="1" dirty="0"/>
              <a:t>. Hydrogen sources</a:t>
            </a:r>
          </a:p>
          <a:p>
            <a:pPr eaLnBrk="1" hangingPunct="1">
              <a:lnSpc>
                <a:spcPct val="100000"/>
              </a:lnSpc>
              <a:buClrTx/>
              <a:buSzPct val="150000"/>
              <a:buFontTx/>
              <a:buNone/>
            </a:pPr>
            <a:endParaRPr lang="en-US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1346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actions taken by Industry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915400" cy="51054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Engaged Operators, Rig Contractors and OEMs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Developed Multi-Segment Task Group Report with recommendations related to improvements in standards/technical programs to address bolt issue (Feb. 2016)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Established Workgroup to provide recommended path forward for operations (and respond to safety alert):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dirty="0"/>
              <a:t>Defined “critical bolting” as bolting that the failure of which could result in loss of </a:t>
            </a:r>
            <a:r>
              <a:rPr lang="en-US" dirty="0" smtClean="0"/>
              <a:t>containment </a:t>
            </a:r>
            <a:r>
              <a:rPr lang="en-US" dirty="0"/>
              <a:t>of wellbore fluids to the </a:t>
            </a:r>
            <a:r>
              <a:rPr lang="en-US" dirty="0" smtClean="0"/>
              <a:t>environment; focus of recommendations</a:t>
            </a:r>
            <a:endParaRPr lang="en-US" dirty="0"/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dirty="0" smtClean="0"/>
              <a:t>Increased adoption of API bolting specifications  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dirty="0" smtClean="0"/>
              <a:t>Upgrade of critical bolting at higher risk (i.e. potential hardness issue)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dirty="0" smtClean="0"/>
              <a:t>Enhanced quality assurance/quality control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dirty="0" smtClean="0"/>
              <a:t>Updated make-up procedures, with additional engineering rigor and oversight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dirty="0" smtClean="0"/>
              <a:t>Elimination of electroplated zinc coatings</a:t>
            </a:r>
          </a:p>
          <a:p>
            <a:pPr marL="800100" lvl="1" indent="-34290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dirty="0" smtClean="0"/>
              <a:t>Enhanced failure reporting with wider distribution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534400" y="6477000"/>
            <a:ext cx="457200" cy="381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29A2FE3-E566-470A-8FA6-94750AF15783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1220 L Street, NW  •  Washington, DC 20005-4070  •  www.api.org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912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Commitment to Safety as a Core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9154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Industry stands committed to continuous improvement in: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System reliability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System integrity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The total system of safety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Industry stands committed to effectively addressing bolt issue through: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Research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Standards and technical programs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Quality assurance/quality control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Collaboration with BSEE and stakeholders</a:t>
            </a:r>
          </a:p>
          <a:p>
            <a:pPr marL="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534400" y="6477000"/>
            <a:ext cx="457200" cy="381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29A2FE3-E566-470A-8FA6-94750AF15783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 smtClean="0"/>
              <a:t>1220 L Street, NW  •  Washington, DC 20005-4070  •  www.api.org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924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Myriad Web"/>
        <a:ea typeface=""/>
        <a:cs typeface=""/>
      </a:majorFont>
      <a:minorFont>
        <a:latin typeface="Myriad We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2739</TotalTime>
  <Words>908</Words>
  <Application>Microsoft Office PowerPoint</Application>
  <PresentationFormat>On-screen Show (4:3)</PresentationFormat>
  <Paragraphs>153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BSEE Bolting Forum  Update on API Bolt Activities</vt:lpstr>
      <vt:lpstr>Overview </vt:lpstr>
      <vt:lpstr>Bolting Timeline   </vt:lpstr>
      <vt:lpstr>Bolting Timeline 2016</vt:lpstr>
      <vt:lpstr>Industry Focus Areas</vt:lpstr>
      <vt:lpstr>API Bolting Specifications</vt:lpstr>
      <vt:lpstr>Factors Proactively Addressed by Industry on Bolt Issue</vt:lpstr>
      <vt:lpstr>Summary of actions taken by Industry </vt:lpstr>
      <vt:lpstr>Industry Commitment to Safety as a Core Value</vt:lpstr>
    </vt:vector>
  </TitlesOfParts>
  <Company>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mercuriom</dc:creator>
  <cp:lastModifiedBy>Northington, John Wesley Bigby</cp:lastModifiedBy>
  <cp:revision>180</cp:revision>
  <dcterms:created xsi:type="dcterms:W3CDTF">2006-03-29T15:57:19Z</dcterms:created>
  <dcterms:modified xsi:type="dcterms:W3CDTF">2016-08-29T18:56:05Z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