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5"/>
  </p:notesMasterIdLst>
  <p:handoutMasterIdLst>
    <p:handoutMasterId r:id="rId16"/>
  </p:handoutMasterIdLst>
  <p:sldIdLst>
    <p:sldId id="303" r:id="rId2"/>
    <p:sldId id="305" r:id="rId3"/>
    <p:sldId id="302" r:id="rId4"/>
    <p:sldId id="307" r:id="rId5"/>
    <p:sldId id="310" r:id="rId6"/>
    <p:sldId id="312" r:id="rId7"/>
    <p:sldId id="311" r:id="rId8"/>
    <p:sldId id="306" r:id="rId9"/>
    <p:sldId id="308" r:id="rId10"/>
    <p:sldId id="313" r:id="rId11"/>
    <p:sldId id="315" r:id="rId12"/>
    <p:sldId id="314" r:id="rId13"/>
    <p:sldId id="316" r:id="rId14"/>
  </p:sldIdLst>
  <p:sldSz cx="9144000" cy="6858000" type="screen4x3"/>
  <p:notesSz cx="7010400" cy="9296400"/>
  <p:defaultTextStyle>
    <a:defPPr>
      <a:defRPr lang="en-US"/>
    </a:defPPr>
    <a:lvl1pPr algn="l" rtl="0" fontAlgn="base">
      <a:spcBef>
        <a:spcPct val="0"/>
      </a:spcBef>
      <a:spcAft>
        <a:spcPct val="0"/>
      </a:spcAft>
      <a:defRPr sz="3200" kern="1200">
        <a:solidFill>
          <a:schemeClr val="tx2"/>
        </a:solidFill>
        <a:latin typeface="News Gothic MT" pitchFamily="34" charset="0"/>
        <a:ea typeface="+mn-ea"/>
        <a:cs typeface="+mn-cs"/>
      </a:defRPr>
    </a:lvl1pPr>
    <a:lvl2pPr marL="457200" algn="l" rtl="0" fontAlgn="base">
      <a:spcBef>
        <a:spcPct val="0"/>
      </a:spcBef>
      <a:spcAft>
        <a:spcPct val="0"/>
      </a:spcAft>
      <a:defRPr sz="3200" kern="1200">
        <a:solidFill>
          <a:schemeClr val="tx2"/>
        </a:solidFill>
        <a:latin typeface="News Gothic MT" pitchFamily="34" charset="0"/>
        <a:ea typeface="+mn-ea"/>
        <a:cs typeface="+mn-cs"/>
      </a:defRPr>
    </a:lvl2pPr>
    <a:lvl3pPr marL="914400" algn="l" rtl="0" fontAlgn="base">
      <a:spcBef>
        <a:spcPct val="0"/>
      </a:spcBef>
      <a:spcAft>
        <a:spcPct val="0"/>
      </a:spcAft>
      <a:defRPr sz="3200" kern="1200">
        <a:solidFill>
          <a:schemeClr val="tx2"/>
        </a:solidFill>
        <a:latin typeface="News Gothic MT" pitchFamily="34" charset="0"/>
        <a:ea typeface="+mn-ea"/>
        <a:cs typeface="+mn-cs"/>
      </a:defRPr>
    </a:lvl3pPr>
    <a:lvl4pPr marL="1371600" algn="l" rtl="0" fontAlgn="base">
      <a:spcBef>
        <a:spcPct val="0"/>
      </a:spcBef>
      <a:spcAft>
        <a:spcPct val="0"/>
      </a:spcAft>
      <a:defRPr sz="3200" kern="1200">
        <a:solidFill>
          <a:schemeClr val="tx2"/>
        </a:solidFill>
        <a:latin typeface="News Gothic MT" pitchFamily="34" charset="0"/>
        <a:ea typeface="+mn-ea"/>
        <a:cs typeface="+mn-cs"/>
      </a:defRPr>
    </a:lvl4pPr>
    <a:lvl5pPr marL="1828800" algn="l" rtl="0" fontAlgn="base">
      <a:spcBef>
        <a:spcPct val="0"/>
      </a:spcBef>
      <a:spcAft>
        <a:spcPct val="0"/>
      </a:spcAft>
      <a:defRPr sz="3200" kern="1200">
        <a:solidFill>
          <a:schemeClr val="tx2"/>
        </a:solidFill>
        <a:latin typeface="News Gothic MT" pitchFamily="34" charset="0"/>
        <a:ea typeface="+mn-ea"/>
        <a:cs typeface="+mn-cs"/>
      </a:defRPr>
    </a:lvl5pPr>
    <a:lvl6pPr marL="2286000" algn="l" defTabSz="914400" rtl="0" eaLnBrk="1" latinLnBrk="0" hangingPunct="1">
      <a:defRPr sz="3200" kern="1200">
        <a:solidFill>
          <a:schemeClr val="tx2"/>
        </a:solidFill>
        <a:latin typeface="News Gothic MT" pitchFamily="34" charset="0"/>
        <a:ea typeface="+mn-ea"/>
        <a:cs typeface="+mn-cs"/>
      </a:defRPr>
    </a:lvl6pPr>
    <a:lvl7pPr marL="2743200" algn="l" defTabSz="914400" rtl="0" eaLnBrk="1" latinLnBrk="0" hangingPunct="1">
      <a:defRPr sz="3200" kern="1200">
        <a:solidFill>
          <a:schemeClr val="tx2"/>
        </a:solidFill>
        <a:latin typeface="News Gothic MT" pitchFamily="34" charset="0"/>
        <a:ea typeface="+mn-ea"/>
        <a:cs typeface="+mn-cs"/>
      </a:defRPr>
    </a:lvl7pPr>
    <a:lvl8pPr marL="3200400" algn="l" defTabSz="914400" rtl="0" eaLnBrk="1" latinLnBrk="0" hangingPunct="1">
      <a:defRPr sz="3200" kern="1200">
        <a:solidFill>
          <a:schemeClr val="tx2"/>
        </a:solidFill>
        <a:latin typeface="News Gothic MT" pitchFamily="34" charset="0"/>
        <a:ea typeface="+mn-ea"/>
        <a:cs typeface="+mn-cs"/>
      </a:defRPr>
    </a:lvl8pPr>
    <a:lvl9pPr marL="3657600" algn="l" defTabSz="914400" rtl="0" eaLnBrk="1" latinLnBrk="0" hangingPunct="1">
      <a:defRPr sz="3200" kern="1200">
        <a:solidFill>
          <a:schemeClr val="tx2"/>
        </a:solidFill>
        <a:latin typeface="News Gothic M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406D"/>
    <a:srgbClr val="800000"/>
    <a:srgbClr val="00679F"/>
    <a:srgbClr val="3F2771"/>
    <a:srgbClr val="CC2D05"/>
    <a:srgbClr val="37ABB7"/>
    <a:srgbClr val="CC0000"/>
    <a:srgbClr val="C9935D"/>
    <a:srgbClr val="D7AF87"/>
    <a:srgbClr val="8C5D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8" autoAdjust="0"/>
    <p:restoredTop sz="67542" autoAdjust="0"/>
  </p:normalViewPr>
  <p:slideViewPr>
    <p:cSldViewPr snapToGrid="0">
      <p:cViewPr varScale="1">
        <p:scale>
          <a:sx n="31" d="100"/>
          <a:sy n="31" d="100"/>
        </p:scale>
        <p:origin x="-994" y="-8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t" anchorCtr="0" compatLnSpc="1">
            <a:prstTxWarp prst="textNoShape">
              <a:avLst/>
            </a:prstTxWarp>
          </a:bodyPr>
          <a:lstStyle>
            <a:lvl1pPr defTabSz="931863" eaLnBrk="0" hangingPunct="0">
              <a:defRPr sz="1200">
                <a:solidFill>
                  <a:schemeClr val="tx1"/>
                </a:solidFill>
                <a:latin typeface="Verdana" pitchFamily="34" charset="0"/>
              </a:defRPr>
            </a:lvl1pPr>
          </a:lstStyle>
          <a:p>
            <a:endParaRPr lang="en-US" altLang="en-US"/>
          </a:p>
        </p:txBody>
      </p:sp>
      <p:sp>
        <p:nvSpPr>
          <p:cNvPr id="43011"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t" anchorCtr="0" compatLnSpc="1">
            <a:prstTxWarp prst="textNoShape">
              <a:avLst/>
            </a:prstTxWarp>
          </a:bodyPr>
          <a:lstStyle>
            <a:lvl1pPr algn="r" defTabSz="931863" eaLnBrk="0" hangingPunct="0">
              <a:defRPr sz="1200">
                <a:solidFill>
                  <a:schemeClr val="tx1"/>
                </a:solidFill>
                <a:latin typeface="Verdana" pitchFamily="34" charset="0"/>
              </a:defRPr>
            </a:lvl1pPr>
          </a:lstStyle>
          <a:p>
            <a:endParaRPr lang="en-US" altLang="en-US"/>
          </a:p>
        </p:txBody>
      </p:sp>
      <p:sp>
        <p:nvSpPr>
          <p:cNvPr id="43012"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b" anchorCtr="0" compatLnSpc="1">
            <a:prstTxWarp prst="textNoShape">
              <a:avLst/>
            </a:prstTxWarp>
          </a:bodyPr>
          <a:lstStyle>
            <a:lvl1pPr defTabSz="931863" eaLnBrk="0" hangingPunct="0">
              <a:defRPr sz="1200">
                <a:solidFill>
                  <a:schemeClr val="tx1"/>
                </a:solidFill>
                <a:latin typeface="Verdana" pitchFamily="34" charset="0"/>
              </a:defRPr>
            </a:lvl1pPr>
          </a:lstStyle>
          <a:p>
            <a:endParaRPr lang="en-US" altLang="en-US"/>
          </a:p>
        </p:txBody>
      </p:sp>
      <p:sp>
        <p:nvSpPr>
          <p:cNvPr id="43013"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b" anchorCtr="0" compatLnSpc="1">
            <a:prstTxWarp prst="textNoShape">
              <a:avLst/>
            </a:prstTxWarp>
          </a:bodyPr>
          <a:lstStyle>
            <a:lvl1pPr algn="r" defTabSz="931863" eaLnBrk="0" hangingPunct="0">
              <a:defRPr sz="1200">
                <a:solidFill>
                  <a:schemeClr val="tx1"/>
                </a:solidFill>
                <a:latin typeface="Verdana" pitchFamily="34" charset="0"/>
              </a:defRPr>
            </a:lvl1pPr>
          </a:lstStyle>
          <a:p>
            <a:fld id="{1C1E1C27-03EA-4720-87EF-81B3158CF614}" type="slidenum">
              <a:rPr lang="en-US" altLang="en-US"/>
              <a:pPr/>
              <a:t>‹#›</a:t>
            </a:fld>
            <a:endParaRPr lang="en-US" altLang="en-US"/>
          </a:p>
        </p:txBody>
      </p:sp>
    </p:spTree>
    <p:extLst>
      <p:ext uri="{BB962C8B-B14F-4D97-AF65-F5344CB8AC3E}">
        <p14:creationId xmlns:p14="http://schemas.microsoft.com/office/powerpoint/2010/main" val="2455348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1026"/>
          <p:cNvSpPr>
            <a:spLocks noGrp="1" noChangeArrowheads="1"/>
          </p:cNvSpPr>
          <p:nvPr>
            <p:ph type="hdr" sz="quarter"/>
          </p:nvPr>
        </p:nvSpPr>
        <p:spPr bwMode="auto">
          <a:xfrm>
            <a:off x="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defRPr sz="1200">
                <a:latin typeface="Verdana" pitchFamily="34" charset="0"/>
              </a:defRPr>
            </a:lvl1pPr>
          </a:lstStyle>
          <a:p>
            <a:endParaRPr lang="en-US" altLang="en-US"/>
          </a:p>
        </p:txBody>
      </p:sp>
      <p:sp>
        <p:nvSpPr>
          <p:cNvPr id="69635" name="Rectangle 1027"/>
          <p:cNvSpPr>
            <a:spLocks noGrp="1" noChangeArrowheads="1"/>
          </p:cNvSpPr>
          <p:nvPr>
            <p:ph type="dt" idx="1"/>
          </p:nvPr>
        </p:nvSpPr>
        <p:spPr bwMode="auto">
          <a:xfrm>
            <a:off x="396240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sz="1200">
                <a:latin typeface="Verdana" pitchFamily="34" charset="0"/>
              </a:defRPr>
            </a:lvl1pPr>
          </a:lstStyle>
          <a:p>
            <a:endParaRPr lang="en-US" altLang="en-US"/>
          </a:p>
        </p:txBody>
      </p:sp>
      <p:sp>
        <p:nvSpPr>
          <p:cNvPr id="69636" name="Rectangle 1028"/>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1029"/>
          <p:cNvSpPr>
            <a:spLocks noGrp="1" noChangeArrowheads="1"/>
          </p:cNvSpPr>
          <p:nvPr>
            <p:ph type="body" sz="quarter" idx="3"/>
          </p:nvPr>
        </p:nvSpPr>
        <p:spPr bwMode="auto">
          <a:xfrm>
            <a:off x="914400" y="4419600"/>
            <a:ext cx="5181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9638" name="Rectangle 1030"/>
          <p:cNvSpPr>
            <a:spLocks noGrp="1" noChangeArrowheads="1"/>
          </p:cNvSpPr>
          <p:nvPr>
            <p:ph type="ftr" sz="quarter" idx="4"/>
          </p:nvPr>
        </p:nvSpPr>
        <p:spPr bwMode="auto">
          <a:xfrm>
            <a:off x="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defRPr sz="1200">
                <a:latin typeface="Verdana" pitchFamily="34" charset="0"/>
              </a:defRPr>
            </a:lvl1pPr>
          </a:lstStyle>
          <a:p>
            <a:endParaRPr lang="en-US" altLang="en-US"/>
          </a:p>
        </p:txBody>
      </p:sp>
      <p:sp>
        <p:nvSpPr>
          <p:cNvPr id="69639" name="Rectangle 1031"/>
          <p:cNvSpPr>
            <a:spLocks noGrp="1" noChangeArrowheads="1"/>
          </p:cNvSpPr>
          <p:nvPr>
            <p:ph type="sldNum" sz="quarter" idx="5"/>
          </p:nvPr>
        </p:nvSpPr>
        <p:spPr bwMode="auto">
          <a:xfrm>
            <a:off x="396240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a:defRPr sz="1200">
                <a:latin typeface="Verdana" pitchFamily="34" charset="0"/>
              </a:defRPr>
            </a:lvl1pPr>
          </a:lstStyle>
          <a:p>
            <a:fld id="{5E06425B-152B-4885-9057-6110CF3C8866}" type="slidenum">
              <a:rPr lang="en-US" altLang="en-US"/>
              <a:pPr/>
              <a:t>‹#›</a:t>
            </a:fld>
            <a:endParaRPr lang="en-US" altLang="en-US"/>
          </a:p>
        </p:txBody>
      </p:sp>
    </p:spTree>
    <p:extLst>
      <p:ext uri="{BB962C8B-B14F-4D97-AF65-F5344CB8AC3E}">
        <p14:creationId xmlns:p14="http://schemas.microsoft.com/office/powerpoint/2010/main" val="17817090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ja-JP" sz="2400" dirty="0" smtClean="0">
                <a:ea typeface="MS PGothic" pitchFamily="34" charset="-128"/>
              </a:rPr>
              <a:t>Principal mission – </a:t>
            </a:r>
          </a:p>
          <a:p>
            <a:pPr lvl="1">
              <a:lnSpc>
                <a:spcPct val="80000"/>
              </a:lnSpc>
            </a:pPr>
            <a:r>
              <a:rPr lang="en-US" altLang="ja-JP" dirty="0" smtClean="0">
                <a:ea typeface="MS PGothic" pitchFamily="34" charset="-128"/>
              </a:rPr>
              <a:t>improve </a:t>
            </a:r>
            <a:r>
              <a:rPr lang="en-US" altLang="ja-JP" b="1" dirty="0" smtClean="0">
                <a:ea typeface="MS PGothic" pitchFamily="34" charset="-128"/>
              </a:rPr>
              <a:t>government</a:t>
            </a:r>
            <a:r>
              <a:rPr lang="en-US" altLang="ja-JP" dirty="0" smtClean="0">
                <a:ea typeface="MS PGothic" pitchFamily="34" charset="-128"/>
              </a:rPr>
              <a:t> decision making and public policy; </a:t>
            </a:r>
          </a:p>
          <a:p>
            <a:pPr lvl="1">
              <a:lnSpc>
                <a:spcPct val="80000"/>
              </a:lnSpc>
            </a:pPr>
            <a:r>
              <a:rPr lang="en-US" altLang="ja-JP" dirty="0" smtClean="0">
                <a:ea typeface="MS PGothic" pitchFamily="34" charset="-128"/>
              </a:rPr>
              <a:t>increase </a:t>
            </a:r>
            <a:r>
              <a:rPr lang="en-US" altLang="ja-JP" b="1" dirty="0" smtClean="0">
                <a:ea typeface="MS PGothic" pitchFamily="34" charset="-128"/>
              </a:rPr>
              <a:t>public</a:t>
            </a:r>
            <a:r>
              <a:rPr lang="en-US" altLang="ja-JP" dirty="0" smtClean="0">
                <a:ea typeface="MS PGothic" pitchFamily="34" charset="-128"/>
              </a:rPr>
              <a:t> education and understanding;</a:t>
            </a:r>
          </a:p>
          <a:p>
            <a:pPr lvl="1">
              <a:lnSpc>
                <a:spcPct val="80000"/>
              </a:lnSpc>
            </a:pPr>
            <a:r>
              <a:rPr lang="en-US" altLang="ja-JP" dirty="0" smtClean="0">
                <a:ea typeface="MS PGothic" pitchFamily="34" charset="-128"/>
              </a:rPr>
              <a:t>promote the acquisition and dissemination of </a:t>
            </a:r>
            <a:r>
              <a:rPr lang="en-US" altLang="ja-JP" b="1" dirty="0" smtClean="0">
                <a:ea typeface="MS PGothic" pitchFamily="34" charset="-128"/>
              </a:rPr>
              <a:t>knowledge</a:t>
            </a:r>
            <a:r>
              <a:rPr lang="en-US" altLang="ja-JP" dirty="0" smtClean="0">
                <a:ea typeface="MS PGothic" pitchFamily="34" charset="-128"/>
              </a:rPr>
              <a:t> in matters involving </a:t>
            </a:r>
            <a:r>
              <a:rPr lang="en-US" altLang="ja-JP" b="1" dirty="0" smtClean="0">
                <a:ea typeface="MS PGothic" pitchFamily="34" charset="-128"/>
              </a:rPr>
              <a:t>science</a:t>
            </a:r>
            <a:r>
              <a:rPr lang="en-US" altLang="ja-JP" dirty="0" smtClean="0">
                <a:ea typeface="MS PGothic" pitchFamily="34" charset="-128"/>
              </a:rPr>
              <a:t>, </a:t>
            </a:r>
            <a:r>
              <a:rPr lang="en-US" altLang="ja-JP" b="1" dirty="0" smtClean="0">
                <a:ea typeface="MS PGothic" pitchFamily="34" charset="-128"/>
              </a:rPr>
              <a:t>engineering</a:t>
            </a:r>
            <a:r>
              <a:rPr lang="en-US" altLang="ja-JP" dirty="0" smtClean="0">
                <a:ea typeface="MS PGothic" pitchFamily="34" charset="-128"/>
              </a:rPr>
              <a:t>, </a:t>
            </a:r>
            <a:r>
              <a:rPr lang="en-US" altLang="ja-JP" b="1" dirty="0" smtClean="0">
                <a:ea typeface="MS PGothic" pitchFamily="34" charset="-128"/>
              </a:rPr>
              <a:t>technology</a:t>
            </a:r>
            <a:r>
              <a:rPr lang="en-US" altLang="ja-JP" dirty="0" smtClean="0">
                <a:ea typeface="MS PGothic" pitchFamily="34" charset="-128"/>
              </a:rPr>
              <a:t>, and </a:t>
            </a:r>
            <a:r>
              <a:rPr lang="en-US" altLang="ja-JP" b="1" dirty="0" smtClean="0">
                <a:ea typeface="MS PGothic" pitchFamily="34" charset="-128"/>
              </a:rPr>
              <a:t>health</a:t>
            </a:r>
            <a:r>
              <a:rPr lang="en-US" altLang="ja-JP" dirty="0" smtClean="0">
                <a:ea typeface="MS PGothic" pitchFamily="34" charset="-128"/>
              </a:rPr>
              <a:t>. </a:t>
            </a:r>
          </a:p>
          <a:p>
            <a:pPr>
              <a:lnSpc>
                <a:spcPct val="80000"/>
              </a:lnSpc>
              <a:buFontTx/>
              <a:buNone/>
            </a:pPr>
            <a:endParaRPr lang="en-US" altLang="ja-JP" sz="2400" dirty="0" smtClean="0">
              <a:ea typeface="MS PGothic" pitchFamily="34" charset="-128"/>
            </a:endParaRPr>
          </a:p>
          <a:p>
            <a:pPr>
              <a:lnSpc>
                <a:spcPct val="80000"/>
              </a:lnSpc>
            </a:pPr>
            <a:r>
              <a:rPr lang="en-US" altLang="ja-JP" sz="2400" dirty="0" smtClean="0">
                <a:ea typeface="MS PGothic" pitchFamily="34" charset="-128"/>
              </a:rPr>
              <a:t>Does not receive direct federal appropriations. Individual projects – funded by federal agencies, foundations, other governmental and private sources, and the institution’s endowment.</a:t>
            </a:r>
          </a:p>
          <a:p>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2</a:t>
            </a:fld>
            <a:endParaRPr lang="en-US" altLang="en-US"/>
          </a:p>
        </p:txBody>
      </p:sp>
    </p:spTree>
    <p:extLst>
      <p:ext uri="{BB962C8B-B14F-4D97-AF65-F5344CB8AC3E}">
        <p14:creationId xmlns:p14="http://schemas.microsoft.com/office/powerpoint/2010/main" val="328509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program units</a:t>
            </a:r>
            <a:r>
              <a:rPr lang="en-US" baseline="0" dirty="0" smtClean="0"/>
              <a:t> in the NRC.</a:t>
            </a:r>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3</a:t>
            </a:fld>
            <a:endParaRPr lang="en-US" altLang="en-US"/>
          </a:p>
        </p:txBody>
      </p:sp>
    </p:spTree>
    <p:extLst>
      <p:ext uri="{BB962C8B-B14F-4D97-AF65-F5344CB8AC3E}">
        <p14:creationId xmlns:p14="http://schemas.microsoft.com/office/powerpoint/2010/main" val="124168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As of end of 2015:</a:t>
            </a:r>
          </a:p>
          <a:p>
            <a:endParaRPr lang="en-US" dirty="0" smtClean="0">
              <a:latin typeface="Arial" pitchFamily="34" charset="0"/>
            </a:endParaRPr>
          </a:p>
          <a:p>
            <a:r>
              <a:rPr lang="en-US" dirty="0" smtClean="0">
                <a:latin typeface="Arial" pitchFamily="34" charset="0"/>
              </a:rPr>
              <a:t>2206 Members</a:t>
            </a:r>
          </a:p>
          <a:p>
            <a:r>
              <a:rPr lang="en-US" dirty="0" smtClean="0">
                <a:latin typeface="Arial" pitchFamily="34" charset="0"/>
              </a:rPr>
              <a:t>212 Foreign Members</a:t>
            </a:r>
          </a:p>
          <a:p>
            <a:endParaRPr lang="en-US" dirty="0" smtClean="0">
              <a:latin typeface="Arial" pitchFamily="34" charset="0"/>
            </a:endParaRPr>
          </a:p>
          <a:p>
            <a:r>
              <a:rPr lang="en-US" dirty="0" smtClean="0">
                <a:latin typeface="Arial" pitchFamily="34" charset="0"/>
              </a:rPr>
              <a:t>Roughly half members from business sector</a:t>
            </a:r>
          </a:p>
          <a:p>
            <a:endParaRPr lang="en-US" dirty="0" smtClean="0">
              <a:latin typeface="Arial" pitchFamily="34" charset="0"/>
            </a:endParaRPr>
          </a:p>
          <a:p>
            <a:r>
              <a:rPr lang="en-US" dirty="0" smtClean="0">
                <a:latin typeface="Arial" pitchFamily="34" charset="0"/>
              </a:rPr>
              <a:t>NAE Program —activities (studies, convening activities, resource websites) conducted either independently or in collaboration with other units of the National Academies of Sciences, Engineering and Medicine (~ $5 million/year) </a:t>
            </a:r>
          </a:p>
          <a:p>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4</a:t>
            </a:fld>
            <a:endParaRPr lang="en-US" altLang="en-US"/>
          </a:p>
        </p:txBody>
      </p:sp>
    </p:spTree>
    <p:extLst>
      <p:ext uri="{BB962C8B-B14F-4D97-AF65-F5344CB8AC3E}">
        <p14:creationId xmlns:p14="http://schemas.microsoft.com/office/powerpoint/2010/main" val="575532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 </a:t>
            </a:r>
            <a:r>
              <a:rPr lang="en-US" dirty="0" err="1" smtClean="0"/>
              <a:t>Councillors</a:t>
            </a:r>
            <a:r>
              <a:rPr lang="en-US" dirty="0" smtClean="0"/>
              <a:t>  + 1 ex officio member (NAS President)</a:t>
            </a:r>
          </a:p>
          <a:p>
            <a:endParaRPr lang="en-US" dirty="0" smtClean="0"/>
          </a:p>
          <a:p>
            <a:r>
              <a:rPr lang="en-US" dirty="0" smtClean="0"/>
              <a:t>Among other responsibilities the Council provides oversight to all NAE program activities. </a:t>
            </a:r>
          </a:p>
          <a:p>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5</a:t>
            </a:fld>
            <a:endParaRPr lang="en-US" altLang="en-US"/>
          </a:p>
        </p:txBody>
      </p:sp>
    </p:spTree>
    <p:extLst>
      <p:ext uri="{BB962C8B-B14F-4D97-AF65-F5344CB8AC3E}">
        <p14:creationId xmlns:p14="http://schemas.microsoft.com/office/powerpoint/2010/main" val="28939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8</a:t>
            </a:fld>
            <a:endParaRPr lang="en-US" altLang="en-US"/>
          </a:p>
        </p:txBody>
      </p:sp>
    </p:spTree>
    <p:extLst>
      <p:ext uri="{BB962C8B-B14F-4D97-AF65-F5344CB8AC3E}">
        <p14:creationId xmlns:p14="http://schemas.microsoft.com/office/powerpoint/2010/main" val="2262358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10</a:t>
            </a:fld>
            <a:endParaRPr lang="en-US" altLang="en-US"/>
          </a:p>
        </p:txBody>
      </p:sp>
    </p:spTree>
    <p:extLst>
      <p:ext uri="{BB962C8B-B14F-4D97-AF65-F5344CB8AC3E}">
        <p14:creationId xmlns:p14="http://schemas.microsoft.com/office/powerpoint/2010/main" val="2743625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Box 5"/>
          <p:cNvSpPr txBox="1"/>
          <p:nvPr userDrawn="1"/>
        </p:nvSpPr>
        <p:spPr>
          <a:xfrm>
            <a:off x="890954" y="1828800"/>
            <a:ext cx="7162800" cy="523220"/>
          </a:xfrm>
          <a:prstGeom prst="rect">
            <a:avLst/>
          </a:prstGeom>
          <a:noFill/>
        </p:spPr>
        <p:txBody>
          <a:bodyPr wrap="square" rtlCol="0">
            <a:spAutoFit/>
          </a:bodyPr>
          <a:lstStyle/>
          <a:p>
            <a:r>
              <a:rPr lang="en-US" sz="2800" cap="all" baseline="0" dirty="0" smtClean="0">
                <a:solidFill>
                  <a:schemeClr val="bg1"/>
                </a:solidFill>
                <a:latin typeface="Trebuchet MS" panose="020B0603020202020204" pitchFamily="34" charset="0"/>
              </a:rPr>
              <a:t>Water Science and Technology Board</a:t>
            </a:r>
            <a:endParaRPr lang="en-US" sz="2800" cap="all" baseline="0" dirty="0">
              <a:solidFill>
                <a:schemeClr val="bg1"/>
              </a:solidFill>
              <a:latin typeface="Trebuchet MS" panose="020B0603020202020204" pitchFamily="34" charset="0"/>
            </a:endParaRPr>
          </a:p>
        </p:txBody>
      </p:sp>
      <p:sp>
        <p:nvSpPr>
          <p:cNvPr id="8" name="Rectangle 7"/>
          <p:cNvSpPr/>
          <p:nvPr userDrawn="1"/>
        </p:nvSpPr>
        <p:spPr bwMode="auto">
          <a:xfrm>
            <a:off x="0" y="1371600"/>
            <a:ext cx="9144000" cy="914400"/>
          </a:xfrm>
          <a:prstGeom prst="rect">
            <a:avLst/>
          </a:prstGeom>
          <a:solidFill>
            <a:srgbClr val="00679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News Gothic MT"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5852" y="281471"/>
            <a:ext cx="3892296" cy="527304"/>
          </a:xfrm>
          <a:prstGeom prst="rect">
            <a:avLst/>
          </a:prstGeom>
        </p:spPr>
      </p:pic>
      <p:sp>
        <p:nvSpPr>
          <p:cNvPr id="2" name="Rectangle 1"/>
          <p:cNvSpPr/>
          <p:nvPr userDrawn="1"/>
        </p:nvSpPr>
        <p:spPr>
          <a:xfrm>
            <a:off x="0" y="5802923"/>
            <a:ext cx="9144000" cy="1055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6D393-F263-4BFC-81DF-07B12BA6AD53}" type="slidenum">
              <a:rPr lang="en-US" smtClean="0"/>
              <a:t>‹#›</a:t>
            </a:fld>
            <a:endParaRPr lang="en-US"/>
          </a:p>
        </p:txBody>
      </p:sp>
    </p:spTree>
    <p:extLst>
      <p:ext uri="{BB962C8B-B14F-4D97-AF65-F5344CB8AC3E}">
        <p14:creationId xmlns:p14="http://schemas.microsoft.com/office/powerpoint/2010/main" val="30588789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738188" y="962025"/>
            <a:ext cx="7748587" cy="4513263"/>
          </a:xfrm>
          <a:prstGeom prst="rect">
            <a:avLst/>
          </a:prstGeo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6D393-F263-4BFC-81DF-07B12BA6AD53}" type="slidenum">
              <a:rPr lang="en-US" smtClean="0"/>
              <a:t>‹#›</a:t>
            </a:fld>
            <a:endParaRPr lang="en-US"/>
          </a:p>
        </p:txBody>
      </p:sp>
    </p:spTree>
    <p:extLst>
      <p:ext uri="{BB962C8B-B14F-4D97-AF65-F5344CB8AC3E}">
        <p14:creationId xmlns:p14="http://schemas.microsoft.com/office/powerpoint/2010/main" val="28572492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rebuchet MS" panose="020B0603020202020204" pitchFamily="34" charset="0"/>
              </a:defRPr>
            </a:lvl1pPr>
          </a:lstStyle>
          <a:p>
            <a:r>
              <a:rPr lang="en-US" smtClean="0"/>
              <a:t>Click to edit Master title style</a:t>
            </a:r>
            <a:endParaRPr lang="en-US" dirty="0"/>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6D393-F263-4BFC-81DF-07B12BA6AD53}" type="slidenum">
              <a:rPr lang="en-US" smtClean="0"/>
              <a:t>‹#›</a:t>
            </a:fld>
            <a:endParaRPr lang="en-US"/>
          </a:p>
        </p:txBody>
      </p:sp>
    </p:spTree>
    <p:extLst>
      <p:ext uri="{BB962C8B-B14F-4D97-AF65-F5344CB8AC3E}">
        <p14:creationId xmlns:p14="http://schemas.microsoft.com/office/powerpoint/2010/main" val="8973847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6D393-F263-4BFC-81DF-07B12BA6AD53}" type="slidenum">
              <a:rPr lang="en-US" smtClean="0"/>
              <a:t>‹#›</a:t>
            </a:fld>
            <a:endParaRPr lang="en-US"/>
          </a:p>
        </p:txBody>
      </p:sp>
    </p:spTree>
    <p:extLst>
      <p:ext uri="{BB962C8B-B14F-4D97-AF65-F5344CB8AC3E}">
        <p14:creationId xmlns:p14="http://schemas.microsoft.com/office/powerpoint/2010/main" val="38266857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xfrm>
            <a:off x="3141663" y="6529388"/>
            <a:ext cx="1722437" cy="207962"/>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C6F5995A-3226-4C16-8315-F135DE34C709}" type="slidenum">
              <a:rPr lang="en-US"/>
              <a:pPr>
                <a:defRPr/>
              </a:pPr>
              <a:t>‹#›</a:t>
            </a:fld>
            <a:endParaRPr lang="en-US"/>
          </a:p>
        </p:txBody>
      </p:sp>
    </p:spTree>
    <p:extLst>
      <p:ext uri="{BB962C8B-B14F-4D97-AF65-F5344CB8AC3E}">
        <p14:creationId xmlns:p14="http://schemas.microsoft.com/office/powerpoint/2010/main" val="232306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23850"/>
            <a:ext cx="7772400" cy="7540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370013"/>
            <a:ext cx="7772400" cy="47259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3141663" y="6529388"/>
            <a:ext cx="1722437" cy="207962"/>
          </a:xfrm>
          <a:prstGeom prst="rect">
            <a:avLst/>
          </a:prstGeom>
          <a:ln/>
        </p:spPr>
        <p:txBody>
          <a:bodyPr/>
          <a:lstStyle>
            <a:lvl1pPr>
              <a:defRPr/>
            </a:lvl1pPr>
          </a:lstStyle>
          <a:p>
            <a:pPr>
              <a:defRPr/>
            </a:pPr>
            <a:r>
              <a:rPr lang="en-US"/>
              <a:t>Confidential -- for internal and committee use only</a:t>
            </a:r>
          </a:p>
        </p:txBody>
      </p:sp>
      <p:sp>
        <p:nvSpPr>
          <p:cNvPr id="5" name="Rectangle 6"/>
          <p:cNvSpPr>
            <a:spLocks noGrp="1" noChangeArrowheads="1"/>
          </p:cNvSpPr>
          <p:nvPr>
            <p:ph type="sldNum" sz="quarter" idx="11"/>
          </p:nvPr>
        </p:nvSpPr>
        <p:spPr>
          <a:ln/>
        </p:spPr>
        <p:txBody>
          <a:bodyPr/>
          <a:lstStyle>
            <a:lvl1pPr>
              <a:defRPr/>
            </a:lvl1pPr>
          </a:lstStyle>
          <a:p>
            <a:pPr>
              <a:defRPr/>
            </a:pPr>
            <a:fld id="{4A51CFCF-7B95-4078-A87D-425D6E2B840C}" type="slidenum">
              <a:rPr lang="en-US" altLang="en-US"/>
              <a:pPr>
                <a:defRPr/>
              </a:pPr>
              <a:t>‹#›</a:t>
            </a:fld>
            <a:endParaRPr lang="en-US" altLang="en-US"/>
          </a:p>
        </p:txBody>
      </p:sp>
    </p:spTree>
    <p:extLst>
      <p:ext uri="{BB962C8B-B14F-4D97-AF65-F5344CB8AC3E}">
        <p14:creationId xmlns:p14="http://schemas.microsoft.com/office/powerpoint/2010/main" val="3121573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0" y="6096000"/>
            <a:ext cx="9144000" cy="0"/>
          </a:xfrm>
          <a:prstGeom prst="line">
            <a:avLst/>
          </a:prstGeom>
          <a:ln w="25400">
            <a:solidFill>
              <a:srgbClr val="00679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65822" y="6248400"/>
            <a:ext cx="2812357" cy="381000"/>
          </a:xfrm>
          <a:prstGeom prst="rect">
            <a:avLst/>
          </a:prstGeom>
        </p:spPr>
      </p:pic>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6D393-F263-4BFC-81DF-07B12BA6AD53}" type="slidenum">
              <a:rPr lang="en-US" smtClean="0"/>
              <a:t>‹#›</a:t>
            </a:fld>
            <a:endParaRPr lang="en-US"/>
          </a:p>
        </p:txBody>
      </p:sp>
    </p:spTree>
    <p:extLst>
      <p:ext uri="{BB962C8B-B14F-4D97-AF65-F5344CB8AC3E}">
        <p14:creationId xmlns:p14="http://schemas.microsoft.com/office/powerpoint/2010/main" val="253112237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hyperlink" Target="mailto:JLancaster@nas.edu"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4672" y="2767375"/>
            <a:ext cx="7223759" cy="4093428"/>
          </a:xfrm>
          <a:prstGeom prst="rect">
            <a:avLst/>
          </a:prstGeom>
          <a:noFill/>
        </p:spPr>
        <p:txBody>
          <a:bodyPr wrap="square" rtlCol="0">
            <a:spAutoFit/>
          </a:bodyPr>
          <a:lstStyle/>
          <a:p>
            <a:pPr lvl="0" algn="ctr"/>
            <a:r>
              <a:rPr lang="en-US" altLang="en-US" sz="4000" dirty="0">
                <a:solidFill>
                  <a:srgbClr val="8A0000"/>
                </a:solidFill>
                <a:latin typeface="News Gothic MT" charset="0"/>
              </a:rPr>
              <a:t>Critical Offshore Connector Safety Forum</a:t>
            </a:r>
          </a:p>
          <a:p>
            <a:pPr lvl="0" algn="ctr"/>
            <a:endParaRPr lang="en-US" altLang="en-US" sz="2800" dirty="0" smtClean="0">
              <a:solidFill>
                <a:srgbClr val="8A0000"/>
              </a:solidFill>
              <a:latin typeface="News Gothic MT" charset="0"/>
            </a:endParaRPr>
          </a:p>
          <a:p>
            <a:pPr lvl="0" algn="ctr"/>
            <a:r>
              <a:rPr lang="en-US" altLang="en-US" sz="2800" dirty="0" smtClean="0">
                <a:solidFill>
                  <a:srgbClr val="8A0000"/>
                </a:solidFill>
                <a:latin typeface="News Gothic MT" charset="0"/>
              </a:rPr>
              <a:t>National </a:t>
            </a:r>
            <a:r>
              <a:rPr lang="en-US" altLang="en-US" sz="2800" dirty="0">
                <a:solidFill>
                  <a:srgbClr val="8A0000"/>
                </a:solidFill>
                <a:latin typeface="News Gothic MT" charset="0"/>
              </a:rPr>
              <a:t>Materials and Manufacturing </a:t>
            </a:r>
            <a:r>
              <a:rPr lang="en-US" altLang="en-US" sz="2800" dirty="0" smtClean="0">
                <a:solidFill>
                  <a:srgbClr val="8A0000"/>
                </a:solidFill>
                <a:latin typeface="News Gothic MT" charset="0"/>
              </a:rPr>
              <a:t>Board</a:t>
            </a:r>
          </a:p>
          <a:p>
            <a:pPr lvl="0" algn="ctr"/>
            <a:r>
              <a:rPr lang="en-US" altLang="en-US" sz="2800" dirty="0" smtClean="0">
                <a:solidFill>
                  <a:srgbClr val="8A0000"/>
                </a:solidFill>
                <a:latin typeface="News Gothic MT" charset="0"/>
              </a:rPr>
              <a:t>National Academy of Engineering</a:t>
            </a:r>
            <a:endParaRPr lang="en-US" altLang="en-US" sz="2800" dirty="0">
              <a:solidFill>
                <a:srgbClr val="8A0000"/>
              </a:solidFill>
              <a:latin typeface="News Gothic MT" charset="0"/>
            </a:endParaRPr>
          </a:p>
          <a:p>
            <a:pPr lvl="0" algn="ctr"/>
            <a:endParaRPr lang="en-US" altLang="en-US" sz="2400" dirty="0" smtClean="0">
              <a:solidFill>
                <a:srgbClr val="8A0000"/>
              </a:solidFill>
              <a:latin typeface="News Gothic MT" charset="0"/>
            </a:endParaRPr>
          </a:p>
          <a:p>
            <a:pPr lvl="0" algn="ctr"/>
            <a:r>
              <a:rPr lang="en-US" altLang="en-US" sz="2400" dirty="0" smtClean="0">
                <a:solidFill>
                  <a:srgbClr val="8A0000"/>
                </a:solidFill>
                <a:latin typeface="News Gothic MT" charset="0"/>
              </a:rPr>
              <a:t>Jim Lancaster</a:t>
            </a:r>
            <a:r>
              <a:rPr lang="en-US" altLang="en-US" sz="2400" dirty="0">
                <a:solidFill>
                  <a:srgbClr val="8A0000"/>
                </a:solidFill>
                <a:latin typeface="News Gothic MT" charset="0"/>
              </a:rPr>
              <a:t>, NMMB </a:t>
            </a:r>
            <a:r>
              <a:rPr lang="en-US" altLang="en-US" sz="2400" dirty="0" smtClean="0">
                <a:solidFill>
                  <a:srgbClr val="8A0000"/>
                </a:solidFill>
                <a:latin typeface="News Gothic MT" charset="0"/>
              </a:rPr>
              <a:t>Director</a:t>
            </a:r>
          </a:p>
          <a:p>
            <a:pPr algn="ctr"/>
            <a:r>
              <a:rPr lang="en-US" altLang="en-US" sz="2400" dirty="0">
                <a:solidFill>
                  <a:srgbClr val="8A0000"/>
                </a:solidFill>
                <a:latin typeface="News Gothic MT" charset="0"/>
              </a:rPr>
              <a:t>August 29, 2016</a:t>
            </a:r>
          </a:p>
          <a:p>
            <a:pPr lvl="0" algn="ctr"/>
            <a:endParaRPr lang="en-US" altLang="en-US" sz="2400" dirty="0">
              <a:solidFill>
                <a:srgbClr val="8A0000"/>
              </a:solidFill>
              <a:latin typeface="News Gothic MT" charset="0"/>
            </a:endParaRPr>
          </a:p>
        </p:txBody>
      </p:sp>
    </p:spTree>
    <p:extLst>
      <p:ext uri="{BB962C8B-B14F-4D97-AF65-F5344CB8AC3E}">
        <p14:creationId xmlns:p14="http://schemas.microsoft.com/office/powerpoint/2010/main" val="3323987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E406D"/>
                </a:solidFill>
                <a:effectLst>
                  <a:outerShdw blurRad="38100" dist="38100" dir="2700000" algn="tl">
                    <a:srgbClr val="000000">
                      <a:alpha val="43137"/>
                    </a:srgbClr>
                  </a:outerShdw>
                </a:effectLst>
              </a:rPr>
              <a:t>Consensus Study</a:t>
            </a:r>
            <a:endParaRPr lang="en-US" dirty="0">
              <a:solidFill>
                <a:srgbClr val="1E406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32012" y="1233533"/>
            <a:ext cx="8666328" cy="4725987"/>
          </a:xfrm>
        </p:spPr>
        <p:txBody>
          <a:bodyPr/>
          <a:lstStyle/>
          <a:p>
            <a:r>
              <a:rPr lang="en-US" sz="2800" dirty="0"/>
              <a:t>T</a:t>
            </a:r>
            <a:r>
              <a:rPr lang="en-US" sz="2800" dirty="0" smtClean="0"/>
              <a:t>ask developed in collaboration with study’s sponsor;</a:t>
            </a:r>
          </a:p>
          <a:p>
            <a:r>
              <a:rPr lang="en-US" sz="2800" dirty="0" smtClean="0"/>
              <a:t>Carried out by volunteers with requisite expertise, lack of conflicts of interest;</a:t>
            </a:r>
          </a:p>
          <a:p>
            <a:r>
              <a:rPr lang="en-US" sz="2800" dirty="0" smtClean="0"/>
              <a:t>Information gathered from many sources in public meetings; deliberations take place in private;</a:t>
            </a:r>
          </a:p>
          <a:p>
            <a:r>
              <a:rPr lang="en-US" sz="2800" dirty="0"/>
              <a:t>Committee works independently to come to consensus on questions </a:t>
            </a:r>
            <a:r>
              <a:rPr lang="en-US" sz="2800" dirty="0" smtClean="0"/>
              <a:t>raised</a:t>
            </a:r>
            <a:r>
              <a:rPr lang="en-US" sz="2800" dirty="0"/>
              <a:t>;</a:t>
            </a:r>
            <a:endParaRPr lang="en-US" sz="2800" dirty="0" smtClean="0"/>
          </a:p>
          <a:p>
            <a:r>
              <a:rPr lang="en-US" sz="2800" dirty="0" smtClean="0"/>
              <a:t>All reports undergo independent external review by second group of experts; reviewer comments addressed by the committee prior to final report release.</a:t>
            </a:r>
          </a:p>
          <a:p>
            <a:endParaRPr lang="en-US" dirty="0"/>
          </a:p>
        </p:txBody>
      </p:sp>
    </p:spTree>
    <p:extLst>
      <p:ext uri="{BB962C8B-B14F-4D97-AF65-F5344CB8AC3E}">
        <p14:creationId xmlns:p14="http://schemas.microsoft.com/office/powerpoint/2010/main" val="1943465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77424"/>
            <a:ext cx="8686800" cy="1077913"/>
          </a:xfrm>
        </p:spPr>
        <p:txBody>
          <a:bodyPr/>
          <a:lstStyle/>
          <a:p>
            <a:pPr>
              <a:defRPr/>
            </a:pPr>
            <a:r>
              <a:rPr lang="en-US" sz="4000" dirty="0" smtClean="0">
                <a:solidFill>
                  <a:srgbClr val="1E406D"/>
                </a:solidFill>
                <a:effectLst>
                  <a:outerShdw blurRad="38100" dist="38100" dir="2700000" algn="tl">
                    <a:srgbClr val="000000">
                      <a:alpha val="43137"/>
                    </a:srgbClr>
                  </a:outerShdw>
                </a:effectLst>
              </a:rPr>
              <a:t>Recent NMMB  Workshop Summaries</a:t>
            </a:r>
            <a:endParaRPr lang="en-US" sz="4000" dirty="0">
              <a:solidFill>
                <a:srgbClr val="1E406D"/>
              </a:solidFill>
              <a:effectLst>
                <a:outerShdw blurRad="38100" dist="38100" dir="2700000" algn="tl">
                  <a:srgbClr val="000000">
                    <a:alpha val="43137"/>
                  </a:srgbClr>
                </a:outerShdw>
              </a:effectLst>
            </a:endParaRPr>
          </a:p>
        </p:txBody>
      </p:sp>
      <p:sp>
        <p:nvSpPr>
          <p:cNvPr id="122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News Gothic MT" charset="0"/>
              </a:defRPr>
            </a:lvl1pPr>
            <a:lvl2pPr marL="742950" indent="-285750" eaLnBrk="0" hangingPunct="0">
              <a:defRPr sz="3200">
                <a:solidFill>
                  <a:schemeClr val="tx2"/>
                </a:solidFill>
                <a:latin typeface="News Gothic MT" charset="0"/>
              </a:defRPr>
            </a:lvl2pPr>
            <a:lvl3pPr marL="1143000" indent="-228600" eaLnBrk="0" hangingPunct="0">
              <a:defRPr sz="3200">
                <a:solidFill>
                  <a:schemeClr val="tx2"/>
                </a:solidFill>
                <a:latin typeface="News Gothic MT" charset="0"/>
              </a:defRPr>
            </a:lvl3pPr>
            <a:lvl4pPr marL="1600200" indent="-228600" eaLnBrk="0" hangingPunct="0">
              <a:defRPr sz="3200">
                <a:solidFill>
                  <a:schemeClr val="tx2"/>
                </a:solidFill>
                <a:latin typeface="News Gothic MT" charset="0"/>
              </a:defRPr>
            </a:lvl4pPr>
            <a:lvl5pPr marL="2057400" indent="-228600" eaLnBrk="0" hangingPunct="0">
              <a:defRPr sz="3200">
                <a:solidFill>
                  <a:schemeClr val="tx2"/>
                </a:solidFill>
                <a:latin typeface="News Gothic MT" charset="0"/>
              </a:defRPr>
            </a:lvl5pPr>
            <a:lvl6pPr marL="2514600" indent="-228600" eaLnBrk="0" fontAlgn="base" hangingPunct="0">
              <a:spcBef>
                <a:spcPct val="0"/>
              </a:spcBef>
              <a:spcAft>
                <a:spcPct val="0"/>
              </a:spcAft>
              <a:defRPr sz="3200">
                <a:solidFill>
                  <a:schemeClr val="tx2"/>
                </a:solidFill>
                <a:latin typeface="News Gothic MT" charset="0"/>
              </a:defRPr>
            </a:lvl6pPr>
            <a:lvl7pPr marL="2971800" indent="-228600" eaLnBrk="0" fontAlgn="base" hangingPunct="0">
              <a:spcBef>
                <a:spcPct val="0"/>
              </a:spcBef>
              <a:spcAft>
                <a:spcPct val="0"/>
              </a:spcAft>
              <a:defRPr sz="3200">
                <a:solidFill>
                  <a:schemeClr val="tx2"/>
                </a:solidFill>
                <a:latin typeface="News Gothic MT" charset="0"/>
              </a:defRPr>
            </a:lvl7pPr>
            <a:lvl8pPr marL="3429000" indent="-228600" eaLnBrk="0" fontAlgn="base" hangingPunct="0">
              <a:spcBef>
                <a:spcPct val="0"/>
              </a:spcBef>
              <a:spcAft>
                <a:spcPct val="0"/>
              </a:spcAft>
              <a:defRPr sz="3200">
                <a:solidFill>
                  <a:schemeClr val="tx2"/>
                </a:solidFill>
                <a:latin typeface="News Gothic MT" charset="0"/>
              </a:defRPr>
            </a:lvl8pPr>
            <a:lvl9pPr marL="3886200" indent="-228600" eaLnBrk="0" fontAlgn="base" hangingPunct="0">
              <a:spcBef>
                <a:spcPct val="0"/>
              </a:spcBef>
              <a:spcAft>
                <a:spcPct val="0"/>
              </a:spcAft>
              <a:defRPr sz="3200">
                <a:solidFill>
                  <a:schemeClr val="tx2"/>
                </a:solidFill>
                <a:latin typeface="News Gothic MT" charset="0"/>
              </a:defRPr>
            </a:lvl9pPr>
          </a:lstStyle>
          <a:p>
            <a:fld id="{D740C578-6548-45D1-813F-025AA8137FE4}" type="slidenum">
              <a:rPr lang="en-US" altLang="en-US" sz="900" smtClean="0">
                <a:solidFill>
                  <a:schemeClr val="tx1"/>
                </a:solidFill>
                <a:latin typeface="Verdana" pitchFamily="34" charset="0"/>
              </a:rPr>
              <a:pPr/>
              <a:t>11</a:t>
            </a:fld>
            <a:endParaRPr lang="en-US" altLang="en-US" sz="900" smtClean="0">
              <a:solidFill>
                <a:schemeClr val="tx1"/>
              </a:solidFill>
              <a:latin typeface="Verdana" pitchFamily="34" charset="0"/>
            </a:endParaRPr>
          </a:p>
        </p:txBody>
      </p:sp>
      <p:pic>
        <p:nvPicPr>
          <p:cNvPr id="12294" name="Picture 6" descr="http://www.nap.edu/images/cover.php?id=18345&amp;type=covers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747" y="1042062"/>
            <a:ext cx="20669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5750" y="4147235"/>
            <a:ext cx="8582025" cy="2277547"/>
          </a:xfrm>
          <a:prstGeom prst="rect">
            <a:avLst/>
          </a:prstGeom>
        </p:spPr>
        <p:txBody>
          <a:bodyPr>
            <a:spAutoFit/>
          </a:bodyPr>
          <a:lstStyle/>
          <a:p>
            <a:pPr marL="228600" indent="-109538">
              <a:spcAft>
                <a:spcPts val="600"/>
              </a:spcAft>
              <a:defRPr/>
            </a:pPr>
            <a:r>
              <a:rPr lang="en-US" altLang="en-US" sz="1800" i="1" dirty="0">
                <a:solidFill>
                  <a:srgbClr val="1E406D"/>
                </a:solidFill>
              </a:rPr>
              <a:t>Applying Materials State Awareness to Condition-Based Maintenance and System Life Cycle </a:t>
            </a:r>
            <a:r>
              <a:rPr lang="en-US" altLang="en-US" sz="1800" i="1" dirty="0" smtClean="0">
                <a:solidFill>
                  <a:srgbClr val="1E406D"/>
                </a:solidFill>
              </a:rPr>
              <a:t>Management (2016)</a:t>
            </a:r>
            <a:endParaRPr lang="en-US" altLang="en-US" sz="800" i="1" dirty="0"/>
          </a:p>
          <a:p>
            <a:pPr marL="228600" indent="-109538">
              <a:spcAft>
                <a:spcPts val="600"/>
              </a:spcAft>
              <a:defRPr/>
            </a:pPr>
            <a:r>
              <a:rPr lang="en-US" altLang="en-US" sz="1800" i="1" dirty="0" smtClean="0"/>
              <a:t>Novel </a:t>
            </a:r>
            <a:r>
              <a:rPr lang="en-US" altLang="en-US" sz="1800" i="1" dirty="0"/>
              <a:t>Processes for Advanced Manufacturing (2013</a:t>
            </a:r>
            <a:r>
              <a:rPr lang="en-US" altLang="en-US" sz="1800" i="1" dirty="0" smtClean="0"/>
              <a:t>)</a:t>
            </a:r>
            <a:endParaRPr lang="en-US" altLang="en-US" sz="700" dirty="0"/>
          </a:p>
          <a:p>
            <a:pPr marL="228600" indent="-109538">
              <a:spcAft>
                <a:spcPts val="600"/>
              </a:spcAft>
              <a:defRPr/>
            </a:pPr>
            <a:r>
              <a:rPr lang="en-US" altLang="en-US" sz="1800" i="1" dirty="0"/>
              <a:t>Materials and Manufacturing Capabilities for Sustaining Defense Systems (2013</a:t>
            </a:r>
            <a:r>
              <a:rPr lang="en-US" altLang="en-US" sz="1800" i="1" dirty="0" smtClean="0"/>
              <a:t>)</a:t>
            </a:r>
          </a:p>
          <a:p>
            <a:pPr marL="228600" indent="-109538">
              <a:spcAft>
                <a:spcPts val="600"/>
              </a:spcAft>
              <a:defRPr/>
            </a:pPr>
            <a:r>
              <a:rPr lang="en-US" altLang="en-US" sz="1800" i="1" dirty="0" smtClean="0"/>
              <a:t>Materials Needs and R&amp;D Strategy for Future Military Aerospace Propulsion Systems (2012)</a:t>
            </a:r>
          </a:p>
          <a:p>
            <a:pPr marL="228600" indent="-109538">
              <a:defRPr/>
            </a:pPr>
            <a:endParaRPr lang="en-US" altLang="en-US" sz="1400" dirty="0"/>
          </a:p>
        </p:txBody>
      </p:sp>
      <p:pic>
        <p:nvPicPr>
          <p:cNvPr id="12296" name="Picture 8" descr="http://www.nap.edu/images/cover.php?id=18252&amp;type=covers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728" y="1042062"/>
            <a:ext cx="208597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pplying Materials State Awareness to Condition-Based Maintenance and System Life Cycle Management: Summary of a Worksho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254" y="1042062"/>
            <a:ext cx="2203767" cy="2981325"/>
          </a:xfrm>
          <a:prstGeom prst="rect">
            <a:avLst/>
          </a:prstGeom>
          <a:noFill/>
          <a:ln>
            <a:noFill/>
          </a:ln>
        </p:spPr>
      </p:pic>
      <p:pic>
        <p:nvPicPr>
          <p:cNvPr id="1028" name="Picture 4" descr="http://www.nap.edu/cover/13144/4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0696" y="1042062"/>
            <a:ext cx="2108618" cy="3012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900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5536"/>
            <a:ext cx="7772400" cy="1077913"/>
          </a:xfrm>
        </p:spPr>
        <p:txBody>
          <a:bodyPr/>
          <a:lstStyle/>
          <a:p>
            <a:pPr>
              <a:defRPr/>
            </a:pPr>
            <a:r>
              <a:rPr lang="en-US" smtClean="0">
                <a:solidFill>
                  <a:srgbClr val="1E406D"/>
                </a:solidFill>
                <a:effectLst>
                  <a:outerShdw blurRad="38100" dist="38100" dir="2700000" algn="tl">
                    <a:srgbClr val="000000">
                      <a:alpha val="43137"/>
                    </a:srgbClr>
                  </a:outerShdw>
                </a:effectLst>
              </a:rPr>
              <a:t>Recent </a:t>
            </a:r>
            <a:r>
              <a:rPr lang="en-US" dirty="0" smtClean="0">
                <a:solidFill>
                  <a:srgbClr val="1E406D"/>
                </a:solidFill>
                <a:effectLst>
                  <a:outerShdw blurRad="38100" dist="38100" dir="2700000" algn="tl">
                    <a:srgbClr val="000000">
                      <a:alpha val="43137"/>
                    </a:srgbClr>
                  </a:outerShdw>
                </a:effectLst>
              </a:rPr>
              <a:t>NMMB Reports</a:t>
            </a:r>
            <a:endParaRPr lang="en-US" dirty="0">
              <a:solidFill>
                <a:srgbClr val="1E406D"/>
              </a:solidFill>
              <a:effectLst>
                <a:outerShdw blurRad="38100" dist="38100" dir="2700000" algn="tl">
                  <a:srgbClr val="000000">
                    <a:alpha val="43137"/>
                  </a:srgbClr>
                </a:outerShdw>
              </a:effectLst>
            </a:endParaRPr>
          </a:p>
        </p:txBody>
      </p:sp>
      <p:sp>
        <p:nvSpPr>
          <p:cNvPr id="112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News Gothic MT" charset="0"/>
              </a:defRPr>
            </a:lvl1pPr>
            <a:lvl2pPr marL="742950" indent="-285750" eaLnBrk="0" hangingPunct="0">
              <a:defRPr sz="3200">
                <a:solidFill>
                  <a:schemeClr val="tx2"/>
                </a:solidFill>
                <a:latin typeface="News Gothic MT" charset="0"/>
              </a:defRPr>
            </a:lvl2pPr>
            <a:lvl3pPr marL="1143000" indent="-228600" eaLnBrk="0" hangingPunct="0">
              <a:defRPr sz="3200">
                <a:solidFill>
                  <a:schemeClr val="tx2"/>
                </a:solidFill>
                <a:latin typeface="News Gothic MT" charset="0"/>
              </a:defRPr>
            </a:lvl3pPr>
            <a:lvl4pPr marL="1600200" indent="-228600" eaLnBrk="0" hangingPunct="0">
              <a:defRPr sz="3200">
                <a:solidFill>
                  <a:schemeClr val="tx2"/>
                </a:solidFill>
                <a:latin typeface="News Gothic MT" charset="0"/>
              </a:defRPr>
            </a:lvl4pPr>
            <a:lvl5pPr marL="2057400" indent="-228600" eaLnBrk="0" hangingPunct="0">
              <a:defRPr sz="3200">
                <a:solidFill>
                  <a:schemeClr val="tx2"/>
                </a:solidFill>
                <a:latin typeface="News Gothic MT" charset="0"/>
              </a:defRPr>
            </a:lvl5pPr>
            <a:lvl6pPr marL="2514600" indent="-228600" eaLnBrk="0" fontAlgn="base" hangingPunct="0">
              <a:spcBef>
                <a:spcPct val="0"/>
              </a:spcBef>
              <a:spcAft>
                <a:spcPct val="0"/>
              </a:spcAft>
              <a:defRPr sz="3200">
                <a:solidFill>
                  <a:schemeClr val="tx2"/>
                </a:solidFill>
                <a:latin typeface="News Gothic MT" charset="0"/>
              </a:defRPr>
            </a:lvl6pPr>
            <a:lvl7pPr marL="2971800" indent="-228600" eaLnBrk="0" fontAlgn="base" hangingPunct="0">
              <a:spcBef>
                <a:spcPct val="0"/>
              </a:spcBef>
              <a:spcAft>
                <a:spcPct val="0"/>
              </a:spcAft>
              <a:defRPr sz="3200">
                <a:solidFill>
                  <a:schemeClr val="tx2"/>
                </a:solidFill>
                <a:latin typeface="News Gothic MT" charset="0"/>
              </a:defRPr>
            </a:lvl7pPr>
            <a:lvl8pPr marL="3429000" indent="-228600" eaLnBrk="0" fontAlgn="base" hangingPunct="0">
              <a:spcBef>
                <a:spcPct val="0"/>
              </a:spcBef>
              <a:spcAft>
                <a:spcPct val="0"/>
              </a:spcAft>
              <a:defRPr sz="3200">
                <a:solidFill>
                  <a:schemeClr val="tx2"/>
                </a:solidFill>
                <a:latin typeface="News Gothic MT" charset="0"/>
              </a:defRPr>
            </a:lvl8pPr>
            <a:lvl9pPr marL="3886200" indent="-228600" eaLnBrk="0" fontAlgn="base" hangingPunct="0">
              <a:spcBef>
                <a:spcPct val="0"/>
              </a:spcBef>
              <a:spcAft>
                <a:spcPct val="0"/>
              </a:spcAft>
              <a:defRPr sz="3200">
                <a:solidFill>
                  <a:schemeClr val="tx2"/>
                </a:solidFill>
                <a:latin typeface="News Gothic MT" charset="0"/>
              </a:defRPr>
            </a:lvl9pPr>
          </a:lstStyle>
          <a:p>
            <a:fld id="{D059D452-FAC0-4FB4-B883-BFCF77B6D999}" type="slidenum">
              <a:rPr lang="en-US" altLang="en-US" sz="900" smtClean="0">
                <a:solidFill>
                  <a:schemeClr val="tx1"/>
                </a:solidFill>
                <a:latin typeface="Verdana" pitchFamily="34" charset="0"/>
              </a:rPr>
              <a:pPr/>
              <a:t>12</a:t>
            </a:fld>
            <a:endParaRPr lang="en-US" altLang="en-US" sz="900" smtClean="0">
              <a:solidFill>
                <a:schemeClr val="tx1"/>
              </a:solidFill>
              <a:latin typeface="Verdana" pitchFamily="34" charset="0"/>
            </a:endParaRPr>
          </a:p>
        </p:txBody>
      </p:sp>
      <p:pic>
        <p:nvPicPr>
          <p:cNvPr id="11268" name="Picture 2" descr="http://www.nap.edu/images/cover.php?id=13491&amp;type=covers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510" y="1212850"/>
            <a:ext cx="22669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2"/>
          <p:cNvSpPr>
            <a:spLocks noChangeArrowheads="1"/>
          </p:cNvSpPr>
          <p:nvPr/>
        </p:nvSpPr>
        <p:spPr bwMode="auto">
          <a:xfrm>
            <a:off x="471555" y="4520342"/>
            <a:ext cx="823912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109538" eaLnBrk="0" hangingPunct="0">
              <a:defRPr sz="3200">
                <a:solidFill>
                  <a:schemeClr val="tx2"/>
                </a:solidFill>
                <a:latin typeface="News Gothic MT" charset="0"/>
              </a:defRPr>
            </a:lvl1pPr>
            <a:lvl2pPr marL="685800" eaLnBrk="0" hangingPunct="0">
              <a:defRPr sz="3200">
                <a:solidFill>
                  <a:schemeClr val="tx2"/>
                </a:solidFill>
                <a:latin typeface="News Gothic MT" charset="0"/>
              </a:defRPr>
            </a:lvl2pPr>
            <a:lvl3pPr marL="1143000" indent="-228600" eaLnBrk="0" hangingPunct="0">
              <a:defRPr sz="3200">
                <a:solidFill>
                  <a:schemeClr val="tx2"/>
                </a:solidFill>
                <a:latin typeface="News Gothic MT" charset="0"/>
              </a:defRPr>
            </a:lvl3pPr>
            <a:lvl4pPr marL="1600200" indent="-228600" eaLnBrk="0" hangingPunct="0">
              <a:defRPr sz="3200">
                <a:solidFill>
                  <a:schemeClr val="tx2"/>
                </a:solidFill>
                <a:latin typeface="News Gothic MT" charset="0"/>
              </a:defRPr>
            </a:lvl4pPr>
            <a:lvl5pPr marL="2057400" indent="-228600" eaLnBrk="0" hangingPunct="0">
              <a:defRPr sz="3200">
                <a:solidFill>
                  <a:schemeClr val="tx2"/>
                </a:solidFill>
                <a:latin typeface="News Gothic MT" charset="0"/>
              </a:defRPr>
            </a:lvl5pPr>
            <a:lvl6pPr marL="2514600" indent="-228600" eaLnBrk="0" fontAlgn="base" hangingPunct="0">
              <a:spcBef>
                <a:spcPct val="0"/>
              </a:spcBef>
              <a:spcAft>
                <a:spcPct val="0"/>
              </a:spcAft>
              <a:defRPr sz="3200">
                <a:solidFill>
                  <a:schemeClr val="tx2"/>
                </a:solidFill>
                <a:latin typeface="News Gothic MT" charset="0"/>
              </a:defRPr>
            </a:lvl6pPr>
            <a:lvl7pPr marL="2971800" indent="-228600" eaLnBrk="0" fontAlgn="base" hangingPunct="0">
              <a:spcBef>
                <a:spcPct val="0"/>
              </a:spcBef>
              <a:spcAft>
                <a:spcPct val="0"/>
              </a:spcAft>
              <a:defRPr sz="3200">
                <a:solidFill>
                  <a:schemeClr val="tx2"/>
                </a:solidFill>
                <a:latin typeface="News Gothic MT" charset="0"/>
              </a:defRPr>
            </a:lvl7pPr>
            <a:lvl8pPr marL="3429000" indent="-228600" eaLnBrk="0" fontAlgn="base" hangingPunct="0">
              <a:spcBef>
                <a:spcPct val="0"/>
              </a:spcBef>
              <a:spcAft>
                <a:spcPct val="0"/>
              </a:spcAft>
              <a:defRPr sz="3200">
                <a:solidFill>
                  <a:schemeClr val="tx2"/>
                </a:solidFill>
                <a:latin typeface="News Gothic MT" charset="0"/>
              </a:defRPr>
            </a:lvl8pPr>
            <a:lvl9pPr marL="3886200" indent="-228600" eaLnBrk="0" fontAlgn="base" hangingPunct="0">
              <a:spcBef>
                <a:spcPct val="0"/>
              </a:spcBef>
              <a:spcAft>
                <a:spcPct val="0"/>
              </a:spcAft>
              <a:defRPr sz="3200">
                <a:solidFill>
                  <a:schemeClr val="tx2"/>
                </a:solidFill>
                <a:latin typeface="News Gothic MT" charset="0"/>
              </a:defRPr>
            </a:lvl9pPr>
          </a:lstStyle>
          <a:p>
            <a:pPr eaLnBrk="1" hangingPunct="1"/>
            <a:endParaRPr lang="en-US" altLang="en-US" sz="800" i="1" dirty="0"/>
          </a:p>
          <a:p>
            <a:pPr eaLnBrk="1" hangingPunct="1">
              <a:spcAft>
                <a:spcPts val="600"/>
              </a:spcAft>
            </a:pPr>
            <a:r>
              <a:rPr lang="en-US" altLang="en-US" sz="2000" i="1" dirty="0" smtClean="0"/>
              <a:t>Optics </a:t>
            </a:r>
            <a:r>
              <a:rPr lang="en-US" altLang="en-US" sz="2000" i="1" dirty="0"/>
              <a:t>and Photonics: Essential Technologies for Our Nation (2012</a:t>
            </a:r>
            <a:r>
              <a:rPr lang="en-US" altLang="en-US" sz="2000" i="1" dirty="0" smtClean="0"/>
              <a:t>)</a:t>
            </a:r>
          </a:p>
          <a:p>
            <a:pPr lvl="0" eaLnBrk="1" hangingPunct="1">
              <a:spcAft>
                <a:spcPts val="600"/>
              </a:spcAft>
            </a:pPr>
            <a:r>
              <a:rPr lang="en-US" altLang="en-US" sz="2000" i="1" dirty="0">
                <a:solidFill>
                  <a:srgbClr val="1F497D"/>
                </a:solidFill>
              </a:rPr>
              <a:t>Application of Lightweighting Technology to Military Aircraft, Vessels, and Vehicles (2011</a:t>
            </a:r>
            <a:r>
              <a:rPr lang="en-US" altLang="en-US" sz="2000" i="1" dirty="0" smtClean="0">
                <a:solidFill>
                  <a:srgbClr val="1F497D"/>
                </a:solidFill>
              </a:rPr>
              <a:t>)</a:t>
            </a:r>
            <a:endParaRPr lang="en-US" altLang="en-US" sz="2000" i="1" dirty="0" smtClean="0"/>
          </a:p>
          <a:p>
            <a:pPr eaLnBrk="1" hangingPunct="1">
              <a:spcAft>
                <a:spcPts val="600"/>
              </a:spcAft>
            </a:pPr>
            <a:r>
              <a:rPr lang="en-US" altLang="en-US" sz="2000" i="1" dirty="0" smtClean="0"/>
              <a:t>Research Opportunities in Corrosion Science and Engineering (2009)</a:t>
            </a:r>
            <a:endParaRPr lang="en-US" altLang="en-US" sz="2000" dirty="0"/>
          </a:p>
        </p:txBody>
      </p:sp>
      <p:pic>
        <p:nvPicPr>
          <p:cNvPr id="11275" name="Picture 11" descr="http://www.nap.edu/cover/13032/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422" y="1212850"/>
            <a:ext cx="2255921" cy="3238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nap.edu/cover/13277/4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535" y="1226046"/>
            <a:ext cx="2382053" cy="322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136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News Gothic MT" charset="0"/>
              </a:defRPr>
            </a:lvl1pPr>
            <a:lvl2pPr marL="742950" indent="-285750" eaLnBrk="0" hangingPunct="0">
              <a:defRPr sz="3200">
                <a:solidFill>
                  <a:schemeClr val="tx2"/>
                </a:solidFill>
                <a:latin typeface="News Gothic MT" charset="0"/>
              </a:defRPr>
            </a:lvl2pPr>
            <a:lvl3pPr marL="1143000" indent="-228600" eaLnBrk="0" hangingPunct="0">
              <a:defRPr sz="3200">
                <a:solidFill>
                  <a:schemeClr val="tx2"/>
                </a:solidFill>
                <a:latin typeface="News Gothic MT" charset="0"/>
              </a:defRPr>
            </a:lvl3pPr>
            <a:lvl4pPr marL="1600200" indent="-228600" eaLnBrk="0" hangingPunct="0">
              <a:defRPr sz="3200">
                <a:solidFill>
                  <a:schemeClr val="tx2"/>
                </a:solidFill>
                <a:latin typeface="News Gothic MT" charset="0"/>
              </a:defRPr>
            </a:lvl4pPr>
            <a:lvl5pPr marL="2057400" indent="-228600" eaLnBrk="0" hangingPunct="0">
              <a:defRPr sz="3200">
                <a:solidFill>
                  <a:schemeClr val="tx2"/>
                </a:solidFill>
                <a:latin typeface="News Gothic MT" charset="0"/>
              </a:defRPr>
            </a:lvl5pPr>
            <a:lvl6pPr marL="2514600" indent="-228600" eaLnBrk="0" fontAlgn="base" hangingPunct="0">
              <a:spcBef>
                <a:spcPct val="0"/>
              </a:spcBef>
              <a:spcAft>
                <a:spcPct val="0"/>
              </a:spcAft>
              <a:defRPr sz="3200">
                <a:solidFill>
                  <a:schemeClr val="tx2"/>
                </a:solidFill>
                <a:latin typeface="News Gothic MT" charset="0"/>
              </a:defRPr>
            </a:lvl6pPr>
            <a:lvl7pPr marL="2971800" indent="-228600" eaLnBrk="0" fontAlgn="base" hangingPunct="0">
              <a:spcBef>
                <a:spcPct val="0"/>
              </a:spcBef>
              <a:spcAft>
                <a:spcPct val="0"/>
              </a:spcAft>
              <a:defRPr sz="3200">
                <a:solidFill>
                  <a:schemeClr val="tx2"/>
                </a:solidFill>
                <a:latin typeface="News Gothic MT" charset="0"/>
              </a:defRPr>
            </a:lvl7pPr>
            <a:lvl8pPr marL="3429000" indent="-228600" eaLnBrk="0" fontAlgn="base" hangingPunct="0">
              <a:spcBef>
                <a:spcPct val="0"/>
              </a:spcBef>
              <a:spcAft>
                <a:spcPct val="0"/>
              </a:spcAft>
              <a:defRPr sz="3200">
                <a:solidFill>
                  <a:schemeClr val="tx2"/>
                </a:solidFill>
                <a:latin typeface="News Gothic MT" charset="0"/>
              </a:defRPr>
            </a:lvl8pPr>
            <a:lvl9pPr marL="3886200" indent="-228600" eaLnBrk="0" fontAlgn="base" hangingPunct="0">
              <a:spcBef>
                <a:spcPct val="0"/>
              </a:spcBef>
              <a:spcAft>
                <a:spcPct val="0"/>
              </a:spcAft>
              <a:defRPr sz="3200">
                <a:solidFill>
                  <a:schemeClr val="tx2"/>
                </a:solidFill>
                <a:latin typeface="News Gothic MT" charset="0"/>
              </a:defRPr>
            </a:lvl9pPr>
          </a:lstStyle>
          <a:p>
            <a:fld id="{EA88B783-D7AD-40D0-99B6-B7525605FD5B}" type="slidenum">
              <a:rPr lang="en-US" altLang="en-US" sz="900" smtClean="0">
                <a:solidFill>
                  <a:schemeClr val="tx1"/>
                </a:solidFill>
                <a:latin typeface="Verdana" pitchFamily="34" charset="0"/>
              </a:rPr>
              <a:pPr/>
              <a:t>13</a:t>
            </a:fld>
            <a:endParaRPr lang="en-US" altLang="en-US" sz="900" smtClean="0">
              <a:solidFill>
                <a:schemeClr val="tx1"/>
              </a:solidFill>
              <a:latin typeface="Verdana" pitchFamily="34" charset="0"/>
            </a:endParaRPr>
          </a:p>
        </p:txBody>
      </p:sp>
      <p:sp>
        <p:nvSpPr>
          <p:cNvPr id="15363" name="Rectangle 2"/>
          <p:cNvSpPr>
            <a:spLocks noGrp="1" noChangeArrowheads="1"/>
          </p:cNvSpPr>
          <p:nvPr>
            <p:ph type="title"/>
          </p:nvPr>
        </p:nvSpPr>
        <p:spPr/>
        <p:txBody>
          <a:bodyPr/>
          <a:lstStyle/>
          <a:p>
            <a:pPr eaLnBrk="1" hangingPunct="1">
              <a:defRPr/>
            </a:pPr>
            <a:r>
              <a:rPr lang="en-US" altLang="en-US" dirty="0" smtClean="0">
                <a:solidFill>
                  <a:srgbClr val="FF0000"/>
                </a:solidFill>
              </a:rPr>
              <a:t>Thank you for your Attention</a:t>
            </a:r>
          </a:p>
        </p:txBody>
      </p:sp>
      <p:sp>
        <p:nvSpPr>
          <p:cNvPr id="14340" name="Rectangle 3"/>
          <p:cNvSpPr>
            <a:spLocks noGrp="1" noChangeArrowheads="1"/>
          </p:cNvSpPr>
          <p:nvPr>
            <p:ph type="body" idx="1"/>
          </p:nvPr>
        </p:nvSpPr>
        <p:spPr>
          <a:xfrm>
            <a:off x="381000" y="2330450"/>
            <a:ext cx="8229600" cy="2025650"/>
          </a:xfrm>
        </p:spPr>
        <p:txBody>
          <a:bodyPr/>
          <a:lstStyle/>
          <a:p>
            <a:pPr algn="ctr" eaLnBrk="1" hangingPunct="1">
              <a:buFontTx/>
              <a:buNone/>
            </a:pPr>
            <a:r>
              <a:rPr lang="en-US" altLang="en-US" dirty="0" smtClean="0"/>
              <a:t>Jim Lancaster</a:t>
            </a:r>
          </a:p>
          <a:p>
            <a:pPr algn="ctr" eaLnBrk="1" hangingPunct="1">
              <a:buFontTx/>
              <a:buNone/>
            </a:pPr>
            <a:r>
              <a:rPr lang="en-US" altLang="en-US" dirty="0" smtClean="0">
                <a:hlinkClick r:id="rId2"/>
              </a:rPr>
              <a:t>JLancaster@nas.edu</a:t>
            </a:r>
            <a:endParaRPr lang="en-US" altLang="en-US" dirty="0" smtClean="0"/>
          </a:p>
          <a:p>
            <a:pPr algn="ctr" eaLnBrk="1" hangingPunct="1">
              <a:buFontTx/>
              <a:buNone/>
            </a:pPr>
            <a:r>
              <a:rPr lang="en-US" altLang="en-US" dirty="0" smtClean="0"/>
              <a:t>202-334-1936</a:t>
            </a:r>
          </a:p>
          <a:p>
            <a:pPr algn="ctr">
              <a:lnSpc>
                <a:spcPct val="80000"/>
              </a:lnSpc>
              <a:buFontTx/>
              <a:buNone/>
            </a:pPr>
            <a:endParaRPr lang="en-US" altLang="en-US" dirty="0" smtClean="0"/>
          </a:p>
        </p:txBody>
      </p:sp>
    </p:spTree>
    <p:extLst>
      <p:ext uri="{BB962C8B-B14F-4D97-AF65-F5344CB8AC3E}">
        <p14:creationId xmlns:p14="http://schemas.microsoft.com/office/powerpoint/2010/main" val="1487991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20640334"/>
              </p:ext>
            </p:extLst>
          </p:nvPr>
        </p:nvGraphicFramePr>
        <p:xfrm>
          <a:off x="466494" y="916509"/>
          <a:ext cx="8229600" cy="1615440"/>
        </p:xfrm>
        <a:graphic>
          <a:graphicData uri="http://schemas.openxmlformats.org/drawingml/2006/table">
            <a:tbl>
              <a:tblPr/>
              <a:tblGrid>
                <a:gridCol w="8229600"/>
              </a:tblGrid>
              <a:tr h="0">
                <a:tc>
                  <a:txBody>
                    <a:bodyPr/>
                    <a:lstStyle/>
                    <a:p>
                      <a:pPr algn="l"/>
                      <a:r>
                        <a:rPr lang="en-US" sz="2000" dirty="0">
                          <a:solidFill>
                            <a:srgbClr val="333333"/>
                          </a:solidFill>
                          <a:effectLst/>
                        </a:rPr>
                        <a:t>The National Academies of Sciences, Engineering, and Medicine are private, nonprofit institutions that provide expert advice on some of the most pressing challenges facing the nation and the world. Our work helps shape sound policies, inform public opinion, and advance the pursuit of science, engineering, and medicine</a:t>
                      </a:r>
                      <a:r>
                        <a:rPr lang="en-US" sz="2000" dirty="0" smtClean="0">
                          <a:solidFill>
                            <a:srgbClr val="333333"/>
                          </a:solidFill>
                          <a:effectLst/>
                        </a:rPr>
                        <a:t>.</a:t>
                      </a:r>
                      <a:endParaRPr lang="en-US" sz="2000" dirty="0">
                        <a:solidFill>
                          <a:srgbClr val="333333"/>
                        </a:solidFill>
                        <a:effectLst/>
                      </a:endParaRPr>
                    </a:p>
                  </a:txBody>
                  <a:tcPr>
                    <a:lnL>
                      <a:noFill/>
                    </a:lnL>
                    <a:lnR>
                      <a:noFill/>
                    </a:lnR>
                    <a:lnT>
                      <a:noFill/>
                    </a:lnT>
                    <a:lnB>
                      <a:noFill/>
                    </a:lnB>
                    <a:solidFill>
                      <a:srgbClr val="FFFFFF"/>
                    </a:solidFill>
                  </a:tcPr>
                </a:tc>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170" y="3144874"/>
            <a:ext cx="3962400" cy="2047875"/>
          </a:xfrm>
          <a:prstGeom prst="rect">
            <a:avLst/>
          </a:prstGeom>
        </p:spPr>
      </p:pic>
      <p:sp>
        <p:nvSpPr>
          <p:cNvPr id="8" name="TextBox 7"/>
          <p:cNvSpPr txBox="1"/>
          <p:nvPr/>
        </p:nvSpPr>
        <p:spPr>
          <a:xfrm>
            <a:off x="4648200" y="3144874"/>
            <a:ext cx="3886200" cy="1754326"/>
          </a:xfrm>
          <a:prstGeom prst="rect">
            <a:avLst/>
          </a:prstGeom>
          <a:noFill/>
        </p:spPr>
        <p:txBody>
          <a:bodyPr wrap="square" rtlCol="0">
            <a:spAutoFit/>
          </a:bodyPr>
          <a:lstStyle/>
          <a:p>
            <a:r>
              <a:rPr lang="en-US" sz="1800" dirty="0" smtClean="0">
                <a:solidFill>
                  <a:srgbClr val="333333"/>
                </a:solidFill>
                <a:effectLst/>
              </a:rPr>
              <a:t>President Lincoln signed a congressional charter forming the National Academy of Sciences in 1863 to "investigate, examine, experiment, and report upon any subject of science."</a:t>
            </a:r>
            <a:endParaRPr lang="en-US" sz="1800" dirty="0"/>
          </a:p>
        </p:txBody>
      </p:sp>
    </p:spTree>
    <p:extLst>
      <p:ext uri="{BB962C8B-B14F-4D97-AF65-F5344CB8AC3E}">
        <p14:creationId xmlns:p14="http://schemas.microsoft.com/office/powerpoint/2010/main" val="1882698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2644" y="363455"/>
            <a:ext cx="3797300" cy="1059712"/>
          </a:xfrm>
          <a:prstGeom prst="rect">
            <a:avLst/>
          </a:prstGeom>
        </p:spPr>
      </p:pic>
      <p:sp>
        <p:nvSpPr>
          <p:cNvPr id="4" name="TextBox 3"/>
          <p:cNvSpPr txBox="1"/>
          <p:nvPr/>
        </p:nvSpPr>
        <p:spPr>
          <a:xfrm>
            <a:off x="146304" y="1852213"/>
            <a:ext cx="2249424" cy="707886"/>
          </a:xfrm>
          <a:prstGeom prst="rect">
            <a:avLst/>
          </a:prstGeom>
          <a:noFill/>
        </p:spPr>
        <p:txBody>
          <a:bodyPr wrap="square" rtlCol="0">
            <a:spAutoFit/>
          </a:bodyPr>
          <a:lstStyle/>
          <a:p>
            <a:r>
              <a:rPr lang="en-US" sz="2000" dirty="0" smtClean="0"/>
              <a:t>National Academy of Sciences</a:t>
            </a:r>
            <a:endParaRPr lang="en-US" sz="2000" dirty="0"/>
          </a:p>
        </p:txBody>
      </p:sp>
      <p:sp>
        <p:nvSpPr>
          <p:cNvPr id="5" name="TextBox 4"/>
          <p:cNvSpPr txBox="1"/>
          <p:nvPr/>
        </p:nvSpPr>
        <p:spPr>
          <a:xfrm>
            <a:off x="2289452" y="1853916"/>
            <a:ext cx="2428852" cy="707886"/>
          </a:xfrm>
          <a:prstGeom prst="rect">
            <a:avLst/>
          </a:prstGeom>
          <a:noFill/>
        </p:spPr>
        <p:txBody>
          <a:bodyPr wrap="square" rtlCol="0">
            <a:spAutoFit/>
          </a:bodyPr>
          <a:lstStyle/>
          <a:p>
            <a:r>
              <a:rPr lang="en-US" sz="2000" dirty="0" smtClean="0"/>
              <a:t>National Academy of Engineering</a:t>
            </a:r>
            <a:endParaRPr lang="en-US" sz="2000" dirty="0"/>
          </a:p>
        </p:txBody>
      </p:sp>
      <p:sp>
        <p:nvSpPr>
          <p:cNvPr id="6" name="TextBox 5"/>
          <p:cNvSpPr txBox="1"/>
          <p:nvPr/>
        </p:nvSpPr>
        <p:spPr>
          <a:xfrm>
            <a:off x="4567578" y="1852213"/>
            <a:ext cx="2317854" cy="707886"/>
          </a:xfrm>
          <a:prstGeom prst="rect">
            <a:avLst/>
          </a:prstGeom>
          <a:noFill/>
        </p:spPr>
        <p:txBody>
          <a:bodyPr wrap="square" rtlCol="0">
            <a:spAutoFit/>
          </a:bodyPr>
          <a:lstStyle/>
          <a:p>
            <a:r>
              <a:rPr lang="en-US" sz="2000" dirty="0" smtClean="0"/>
              <a:t>National Academy of Medicine</a:t>
            </a:r>
            <a:endParaRPr lang="en-US" sz="2000" dirty="0"/>
          </a:p>
        </p:txBody>
      </p:sp>
      <p:sp>
        <p:nvSpPr>
          <p:cNvPr id="7" name="TextBox 6"/>
          <p:cNvSpPr txBox="1"/>
          <p:nvPr/>
        </p:nvSpPr>
        <p:spPr>
          <a:xfrm>
            <a:off x="6729984" y="1852213"/>
            <a:ext cx="2697480" cy="707886"/>
          </a:xfrm>
          <a:prstGeom prst="rect">
            <a:avLst/>
          </a:prstGeom>
          <a:noFill/>
        </p:spPr>
        <p:txBody>
          <a:bodyPr wrap="square" rtlCol="0">
            <a:spAutoFit/>
          </a:bodyPr>
          <a:lstStyle/>
          <a:p>
            <a:r>
              <a:rPr lang="en-US" sz="2000" dirty="0" smtClean="0"/>
              <a:t>National Research Council</a:t>
            </a:r>
            <a:endParaRPr lang="en-US" sz="2000" dirty="0"/>
          </a:p>
        </p:txBody>
      </p:sp>
      <p:sp>
        <p:nvSpPr>
          <p:cNvPr id="8" name="TextBox 7"/>
          <p:cNvSpPr txBox="1"/>
          <p:nvPr/>
        </p:nvSpPr>
        <p:spPr>
          <a:xfrm>
            <a:off x="1038853" y="3099807"/>
            <a:ext cx="2501198" cy="400110"/>
          </a:xfrm>
          <a:prstGeom prst="rect">
            <a:avLst/>
          </a:prstGeom>
          <a:noFill/>
        </p:spPr>
        <p:txBody>
          <a:bodyPr wrap="none" rtlCol="0">
            <a:spAutoFit/>
          </a:bodyPr>
          <a:lstStyle/>
          <a:p>
            <a:r>
              <a:rPr lang="en-US" sz="2000" dirty="0" smtClean="0"/>
              <a:t>NAE Program Office</a:t>
            </a:r>
            <a:endParaRPr lang="en-US" sz="2000" dirty="0"/>
          </a:p>
        </p:txBody>
      </p:sp>
      <p:sp>
        <p:nvSpPr>
          <p:cNvPr id="9" name="TextBox 8"/>
          <p:cNvSpPr txBox="1"/>
          <p:nvPr/>
        </p:nvSpPr>
        <p:spPr>
          <a:xfrm>
            <a:off x="5178511" y="3104546"/>
            <a:ext cx="3244440" cy="707886"/>
          </a:xfrm>
          <a:prstGeom prst="rect">
            <a:avLst/>
          </a:prstGeom>
          <a:noFill/>
        </p:spPr>
        <p:txBody>
          <a:bodyPr wrap="square" rtlCol="0">
            <a:spAutoFit/>
          </a:bodyPr>
          <a:lstStyle/>
          <a:p>
            <a:r>
              <a:rPr lang="en-US" sz="2000" dirty="0" smtClean="0"/>
              <a:t>Division of Engineering and Physical Sciences</a:t>
            </a:r>
            <a:endParaRPr lang="en-US" sz="2000" dirty="0"/>
          </a:p>
        </p:txBody>
      </p:sp>
      <p:sp>
        <p:nvSpPr>
          <p:cNvPr id="10" name="TextBox 9"/>
          <p:cNvSpPr txBox="1"/>
          <p:nvPr/>
        </p:nvSpPr>
        <p:spPr>
          <a:xfrm>
            <a:off x="5227151" y="4464024"/>
            <a:ext cx="2721927" cy="707886"/>
          </a:xfrm>
          <a:prstGeom prst="rect">
            <a:avLst/>
          </a:prstGeom>
          <a:noFill/>
        </p:spPr>
        <p:txBody>
          <a:bodyPr wrap="square" rtlCol="0">
            <a:spAutoFit/>
          </a:bodyPr>
          <a:lstStyle/>
          <a:p>
            <a:r>
              <a:rPr lang="en-US" sz="2000" dirty="0" smtClean="0"/>
              <a:t>National Materials and Manufacturing Board</a:t>
            </a:r>
            <a:endParaRPr lang="en-US" sz="2000" dirty="0"/>
          </a:p>
        </p:txBody>
      </p:sp>
      <p:cxnSp>
        <p:nvCxnSpPr>
          <p:cNvPr id="12" name="Straight Arrow Connector 11"/>
          <p:cNvCxnSpPr/>
          <p:nvPr/>
        </p:nvCxnSpPr>
        <p:spPr>
          <a:xfrm flipH="1">
            <a:off x="2377066" y="2627119"/>
            <a:ext cx="534084" cy="44010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825529" y="2559467"/>
            <a:ext cx="534084" cy="44010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574136" y="3868293"/>
            <a:ext cx="0" cy="5405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15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E406D"/>
                </a:solidFill>
                <a:effectLst>
                  <a:outerShdw blurRad="38100" dist="38100" dir="2700000" algn="tl">
                    <a:srgbClr val="000000">
                      <a:alpha val="43137"/>
                    </a:srgbClr>
                  </a:outerShdw>
                </a:effectLst>
              </a:rPr>
              <a:t>National Academy of Engineering Mission</a:t>
            </a:r>
            <a:endParaRPr lang="en-US" dirty="0">
              <a:solidFill>
                <a:srgbClr val="1E406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1475" y="1836738"/>
            <a:ext cx="8210550" cy="4725987"/>
          </a:xfrm>
        </p:spPr>
        <p:txBody>
          <a:bodyPr/>
          <a:lstStyle/>
          <a:p>
            <a:r>
              <a:rPr lang="en-US" sz="2800" dirty="0"/>
              <a:t>The mission of the National Academy of Engineering is to advance the wellbeing of the nation by promoting a vibrant engineering profession and by marshalling the expertise and insights of eminent engineers to provide independent advice to the federal government on matters involving engineering and technology.</a:t>
            </a:r>
          </a:p>
          <a:p>
            <a:endParaRPr lang="en-US" dirty="0"/>
          </a:p>
        </p:txBody>
      </p:sp>
    </p:spTree>
    <p:extLst>
      <p:ext uri="{BB962C8B-B14F-4D97-AF65-F5344CB8AC3E}">
        <p14:creationId xmlns:p14="http://schemas.microsoft.com/office/powerpoint/2010/main" val="747205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388"/>
            <a:ext cx="8229600" cy="1143000"/>
          </a:xfrm>
        </p:spPr>
        <p:txBody>
          <a:bodyPr/>
          <a:lstStyle/>
          <a:p>
            <a:r>
              <a:rPr lang="en-US" sz="4000" dirty="0" smtClean="0">
                <a:solidFill>
                  <a:srgbClr val="1E406D"/>
                </a:solidFill>
                <a:effectLst>
                  <a:outerShdw blurRad="38100" dist="38100" dir="2700000" algn="tl">
                    <a:srgbClr val="000000">
                      <a:alpha val="43137"/>
                    </a:srgbClr>
                  </a:outerShdw>
                </a:effectLst>
                <a:latin typeface="+mn-lt"/>
              </a:rPr>
              <a:t>Council of the National Academy of Engineering</a:t>
            </a:r>
            <a:endParaRPr lang="en-US" sz="4000" dirty="0">
              <a:solidFill>
                <a:srgbClr val="1E406D"/>
              </a:solidFill>
              <a:effectLst>
                <a:outerShdw blurRad="38100" dist="38100" dir="2700000" algn="tl">
                  <a:srgbClr val="000000">
                    <a:alpha val="43137"/>
                  </a:srgbClr>
                </a:outerShdw>
              </a:effectLst>
              <a:latin typeface="+mn-lt"/>
            </a:endParaRPr>
          </a:p>
        </p:txBody>
      </p:sp>
      <p:sp>
        <p:nvSpPr>
          <p:cNvPr id="4" name="Content Placeholder 2"/>
          <p:cNvSpPr txBox="1">
            <a:spLocks/>
          </p:cNvSpPr>
          <p:nvPr/>
        </p:nvSpPr>
        <p:spPr>
          <a:xfrm>
            <a:off x="286604" y="1452916"/>
            <a:ext cx="7800558" cy="5043418"/>
          </a:xfrm>
          <a:prstGeom prst="rect">
            <a:avLst/>
          </a:prstGeom>
          <a:noFill/>
          <a:ln>
            <a:noFill/>
          </a:ln>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Bef>
                <a:spcPts val="0"/>
              </a:spcBef>
              <a:spcAft>
                <a:spcPts val="600"/>
              </a:spcAft>
              <a:buFont typeface="Arial" panose="020B0604020202020204" pitchFamily="34" charset="0"/>
              <a:buNone/>
              <a:tabLst>
                <a:tab pos="731520" algn="l"/>
                <a:tab pos="1097280" algn="l"/>
                <a:tab pos="1371600" algn="l"/>
                <a:tab pos="1645920" algn="l"/>
                <a:tab pos="2971800" algn="ctr"/>
                <a:tab pos="4114800" algn="l"/>
              </a:tabLst>
            </a:pPr>
            <a:r>
              <a:rPr lang="en-US" i="1" spc="-15" dirty="0" smtClean="0">
                <a:latin typeface="Times New Roman"/>
                <a:ea typeface="Times New Roman"/>
                <a:cs typeface="Times New Roman"/>
              </a:rPr>
              <a:t>Officers </a:t>
            </a:r>
            <a:endParaRPr lang="en-US" sz="2000" i="1" dirty="0" smtClean="0">
              <a:latin typeface="Courier New"/>
              <a:ea typeface="Times New Roman"/>
              <a:cs typeface="Times New Roman"/>
            </a:endParaRPr>
          </a:p>
          <a:p>
            <a:pPr marL="0" indent="0" algn="ctr" fontAlgn="auto">
              <a:spcBef>
                <a:spcPts val="0"/>
              </a:spcBef>
              <a:spcAft>
                <a:spcPts val="0"/>
              </a:spcAft>
              <a:buFont typeface="Arial" panose="020B0604020202020204" pitchFamily="34" charset="0"/>
              <a:buNone/>
              <a:tabLst>
                <a:tab pos="731520" algn="l"/>
                <a:tab pos="1097280" algn="l"/>
                <a:tab pos="1371600" algn="l"/>
                <a:tab pos="1645920" algn="l"/>
                <a:tab pos="2316480" algn="l"/>
                <a:tab pos="2971800" algn="ctr"/>
                <a:tab pos="4114800" algn="l"/>
              </a:tabLst>
            </a:pPr>
            <a:r>
              <a:rPr lang="en-US" spc="-15" dirty="0" smtClean="0">
                <a:latin typeface="Times New Roman"/>
                <a:ea typeface="Times New Roman"/>
                <a:cs typeface="Times New Roman"/>
              </a:rPr>
              <a:t>Gordon R. England, Chair</a:t>
            </a:r>
            <a:endParaRPr lang="en-US" sz="2000" dirty="0" smtClean="0">
              <a:latin typeface="Courier New"/>
              <a:ea typeface="Times New Roman"/>
              <a:cs typeface="Times New Roman"/>
            </a:endParaRPr>
          </a:p>
          <a:p>
            <a:pPr marL="0" indent="0" algn="ctr" fontAlgn="auto">
              <a:spcBef>
                <a:spcPts val="0"/>
              </a:spcBef>
              <a:spcAft>
                <a:spcPts val="0"/>
              </a:spcAft>
              <a:buFont typeface="Arial" panose="020B0604020202020204" pitchFamily="34" charset="0"/>
              <a:buNone/>
              <a:tabLst>
                <a:tab pos="2971800" algn="ctr"/>
              </a:tabLst>
            </a:pPr>
            <a:r>
              <a:rPr lang="en-US" spc="-15" dirty="0" smtClean="0">
                <a:latin typeface="Times New Roman"/>
              </a:rPr>
              <a:t>C. D. (Dan) Mote, Jr., President</a:t>
            </a:r>
          </a:p>
          <a:p>
            <a:pPr marL="0" indent="0" algn="ctr" fontAlgn="auto">
              <a:spcBef>
                <a:spcPts val="0"/>
              </a:spcBef>
              <a:spcAft>
                <a:spcPts val="0"/>
              </a:spcAft>
              <a:buFont typeface="Arial" panose="020B0604020202020204" pitchFamily="34" charset="0"/>
              <a:buNone/>
              <a:tabLst>
                <a:tab pos="2971800" algn="ctr"/>
                <a:tab pos="3657600" algn="l"/>
              </a:tabLst>
            </a:pPr>
            <a:r>
              <a:rPr lang="en-US" spc="-15" dirty="0" err="1" smtClean="0">
                <a:latin typeface="Times New Roman"/>
                <a:ea typeface="Times New Roman"/>
                <a:cs typeface="Times New Roman"/>
              </a:rPr>
              <a:t>Corale</a:t>
            </a:r>
            <a:r>
              <a:rPr lang="en-US" spc="-15" dirty="0" smtClean="0">
                <a:latin typeface="Times New Roman"/>
                <a:ea typeface="Times New Roman"/>
                <a:cs typeface="Times New Roman"/>
              </a:rPr>
              <a:t> L. Brierley, Vice President</a:t>
            </a:r>
            <a:endParaRPr lang="en-US" sz="2000" dirty="0" smtClean="0">
              <a:latin typeface="Courier New"/>
              <a:ea typeface="Times New Roman"/>
              <a:cs typeface="Times New Roman"/>
            </a:endParaRPr>
          </a:p>
          <a:p>
            <a:pPr marL="0" indent="0" algn="ctr" fontAlgn="auto">
              <a:spcBef>
                <a:spcPts val="0"/>
              </a:spcBef>
              <a:spcAft>
                <a:spcPts val="0"/>
              </a:spcAft>
              <a:buFont typeface="Arial" panose="020B0604020202020204" pitchFamily="34" charset="0"/>
              <a:buNone/>
              <a:tabLst>
                <a:tab pos="2971800" algn="ctr"/>
              </a:tabLst>
            </a:pPr>
            <a:r>
              <a:rPr lang="en-US" spc="-15" dirty="0" smtClean="0">
                <a:latin typeface="Times New Roman"/>
                <a:ea typeface="Times New Roman"/>
                <a:cs typeface="Times New Roman"/>
              </a:rPr>
              <a:t> Julia M. Phillips, Home Secretary</a:t>
            </a:r>
            <a:endParaRPr lang="en-US" sz="2000" dirty="0" smtClean="0">
              <a:latin typeface="Courier New"/>
              <a:ea typeface="Times New Roman"/>
              <a:cs typeface="Times New Roman"/>
            </a:endParaRPr>
          </a:p>
          <a:p>
            <a:pPr marL="0" indent="0" algn="ctr" fontAlgn="auto">
              <a:spcBef>
                <a:spcPts val="0"/>
              </a:spcBef>
              <a:spcAft>
                <a:spcPts val="0"/>
              </a:spcAft>
              <a:buFont typeface="Arial" panose="020B0604020202020204" pitchFamily="34" charset="0"/>
              <a:buNone/>
              <a:tabLst>
                <a:tab pos="2971800" algn="ctr"/>
              </a:tabLst>
            </a:pPr>
            <a:r>
              <a:rPr lang="en-US" spc="-15" dirty="0" smtClean="0">
                <a:latin typeface="Times New Roman"/>
                <a:ea typeface="Times New Roman"/>
                <a:cs typeface="Times New Roman"/>
              </a:rPr>
              <a:t>Ruth A. David, Foreign Secretary</a:t>
            </a:r>
            <a:endParaRPr lang="en-US" sz="2000" dirty="0" smtClean="0">
              <a:latin typeface="Courier New"/>
              <a:ea typeface="Times New Roman"/>
              <a:cs typeface="Times New Roman"/>
            </a:endParaRPr>
          </a:p>
          <a:p>
            <a:pPr marL="0" indent="0" algn="ctr" fontAlgn="auto">
              <a:spcBef>
                <a:spcPts val="0"/>
              </a:spcBef>
              <a:spcAft>
                <a:spcPts val="0"/>
              </a:spcAft>
              <a:buFont typeface="Arial" panose="020B0604020202020204" pitchFamily="34" charset="0"/>
              <a:buNone/>
              <a:tabLst>
                <a:tab pos="2971800" algn="ctr"/>
              </a:tabLst>
            </a:pPr>
            <a:r>
              <a:rPr lang="en-US" spc="-15" dirty="0" smtClean="0">
                <a:latin typeface="Times New Roman"/>
                <a:ea typeface="Times New Roman"/>
                <a:cs typeface="Times New Roman"/>
              </a:rPr>
              <a:t>Martin B. Sherwin, Treasurer </a:t>
            </a:r>
            <a:endParaRPr lang="en-US" sz="2000" dirty="0" smtClean="0">
              <a:latin typeface="Courier New"/>
              <a:ea typeface="Times New Roman"/>
              <a:cs typeface="Times New Roman"/>
            </a:endParaRPr>
          </a:p>
          <a:p>
            <a:pPr marL="0" indent="0" algn="ctr" fontAlgn="auto">
              <a:spcBef>
                <a:spcPts val="0"/>
              </a:spcBef>
              <a:spcAft>
                <a:spcPts val="0"/>
              </a:spcAft>
              <a:buFont typeface="Arial" panose="020B0604020202020204" pitchFamily="34" charset="0"/>
              <a:buNone/>
              <a:tabLst>
                <a:tab pos="731520" algn="l"/>
                <a:tab pos="1097280" algn="l"/>
                <a:tab pos="1371600" algn="l"/>
                <a:tab pos="1645920" algn="l"/>
                <a:tab pos="2316480" algn="l"/>
                <a:tab pos="3429000" algn="l"/>
                <a:tab pos="4114800" algn="l"/>
              </a:tabLst>
            </a:pPr>
            <a:r>
              <a:rPr lang="es-CO" spc="-15" dirty="0" smtClean="0">
                <a:latin typeface="Times New Roman"/>
                <a:ea typeface="Times New Roman"/>
                <a:cs typeface="Times New Roman"/>
              </a:rPr>
              <a:t>Marcia </a:t>
            </a:r>
            <a:r>
              <a:rPr lang="es-CO" spc="-15" dirty="0" err="1" smtClean="0">
                <a:latin typeface="Times New Roman"/>
                <a:ea typeface="Times New Roman"/>
                <a:cs typeface="Times New Roman"/>
              </a:rPr>
              <a:t>McNutt</a:t>
            </a:r>
            <a:r>
              <a:rPr lang="es-CO" spc="-15" dirty="0" smtClean="0">
                <a:latin typeface="Times New Roman"/>
                <a:ea typeface="Times New Roman"/>
                <a:cs typeface="Times New Roman"/>
              </a:rPr>
              <a:t>, NAS </a:t>
            </a:r>
            <a:r>
              <a:rPr lang="es-CO" spc="-15" dirty="0" err="1" smtClean="0">
                <a:latin typeface="Times New Roman"/>
                <a:ea typeface="Times New Roman"/>
                <a:cs typeface="Times New Roman"/>
              </a:rPr>
              <a:t>President</a:t>
            </a:r>
            <a:r>
              <a:rPr lang="es-CO" spc="-15" dirty="0" smtClean="0">
                <a:latin typeface="Times New Roman"/>
                <a:ea typeface="Times New Roman"/>
                <a:cs typeface="Times New Roman"/>
              </a:rPr>
              <a:t> </a:t>
            </a:r>
            <a:r>
              <a:rPr lang="es-CO" i="1" spc="-15" dirty="0" smtClean="0">
                <a:latin typeface="Times New Roman"/>
                <a:ea typeface="Times New Roman"/>
                <a:cs typeface="Times New Roman"/>
              </a:rPr>
              <a:t>(ex </a:t>
            </a:r>
            <a:r>
              <a:rPr lang="es-CO" i="1" spc="-15" dirty="0" err="1" smtClean="0">
                <a:latin typeface="Times New Roman"/>
                <a:ea typeface="Times New Roman"/>
                <a:cs typeface="Times New Roman"/>
              </a:rPr>
              <a:t>officio</a:t>
            </a:r>
            <a:r>
              <a:rPr lang="es-CO" i="1" spc="-15" dirty="0" smtClean="0">
                <a:latin typeface="Times New Roman"/>
                <a:ea typeface="Times New Roman"/>
                <a:cs typeface="Times New Roman"/>
              </a:rPr>
              <a:t>)</a:t>
            </a:r>
            <a:endParaRPr lang="en-US" sz="2000" dirty="0" smtClean="0">
              <a:latin typeface="Courier New"/>
              <a:ea typeface="Times New Roman"/>
              <a:cs typeface="Times New Roman"/>
            </a:endParaRPr>
          </a:p>
          <a:p>
            <a:pPr marL="0" indent="0" algn="ctr" fontAlgn="auto">
              <a:spcBef>
                <a:spcPts val="0"/>
              </a:spcBef>
              <a:spcAft>
                <a:spcPts val="0"/>
              </a:spcAft>
              <a:buFont typeface="Arial" panose="020B0604020202020204" pitchFamily="34" charset="0"/>
              <a:buNone/>
              <a:tabLst>
                <a:tab pos="731520" algn="l"/>
                <a:tab pos="1097280" algn="l"/>
                <a:tab pos="1371600" algn="l"/>
                <a:tab pos="1645920" algn="l"/>
                <a:tab pos="2316480" algn="l"/>
                <a:tab pos="3429000" algn="l"/>
                <a:tab pos="4114800" algn="l"/>
              </a:tabLst>
            </a:pPr>
            <a:endParaRPr lang="es-CO" i="1" spc="-15" dirty="0" smtClean="0">
              <a:latin typeface="Times New Roman"/>
              <a:ea typeface="Times New Roman"/>
              <a:cs typeface="Times New Roman"/>
            </a:endParaRPr>
          </a:p>
          <a:p>
            <a:pPr marL="0" indent="0" algn="ctr" fontAlgn="auto">
              <a:spcBef>
                <a:spcPts val="0"/>
              </a:spcBef>
              <a:spcAft>
                <a:spcPts val="600"/>
              </a:spcAft>
              <a:buFont typeface="Arial" panose="020B0604020202020204" pitchFamily="34" charset="0"/>
              <a:buNone/>
              <a:tabLst>
                <a:tab pos="731520" algn="l"/>
                <a:tab pos="1097280" algn="l"/>
                <a:tab pos="1371600" algn="l"/>
                <a:tab pos="1645920" algn="l"/>
                <a:tab pos="2316480" algn="l"/>
                <a:tab pos="3429000" algn="l"/>
                <a:tab pos="4114800" algn="l"/>
              </a:tabLst>
            </a:pPr>
            <a:r>
              <a:rPr lang="es-CO" i="1" spc="-15" dirty="0" smtClean="0">
                <a:latin typeface="Times New Roman"/>
                <a:ea typeface="Times New Roman"/>
                <a:cs typeface="Times New Roman"/>
              </a:rPr>
              <a:t>Councillors </a:t>
            </a:r>
            <a:endParaRPr lang="en-US" sz="2000" dirty="0" smtClean="0">
              <a:latin typeface="Courier New"/>
              <a:ea typeface="Times New Roman"/>
              <a:cs typeface="Times New Roman"/>
            </a:endParaRPr>
          </a:p>
          <a:p>
            <a:pPr marL="914400" indent="0" fontAlgn="auto">
              <a:spcBef>
                <a:spcPts val="0"/>
              </a:spcBef>
              <a:spcAft>
                <a:spcPts val="0"/>
              </a:spcAft>
              <a:buFont typeface="Arial" panose="020B0604020202020204" pitchFamily="34" charset="0"/>
              <a:buNone/>
              <a:tabLst>
                <a:tab pos="1143000" algn="l"/>
                <a:tab pos="3657600" algn="l"/>
              </a:tabLst>
            </a:pPr>
            <a:r>
              <a:rPr lang="es-CO" spc="-15" dirty="0" smtClean="0">
                <a:latin typeface="Times New Roman"/>
                <a:ea typeface="Times New Roman"/>
                <a:cs typeface="Times New Roman"/>
              </a:rPr>
              <a:t>John L. Anderson  		</a:t>
            </a:r>
            <a:r>
              <a:rPr lang="es-CO" spc="-15" dirty="0" err="1" smtClean="0">
                <a:latin typeface="Times New Roman"/>
                <a:ea typeface="Times New Roman"/>
                <a:cs typeface="Times New Roman"/>
              </a:rPr>
              <a:t>Arunava</a:t>
            </a:r>
            <a:r>
              <a:rPr lang="es-CO" spc="-15" dirty="0" smtClean="0">
                <a:latin typeface="Times New Roman"/>
                <a:ea typeface="Times New Roman"/>
                <a:cs typeface="Times New Roman"/>
              </a:rPr>
              <a:t> </a:t>
            </a:r>
            <a:r>
              <a:rPr lang="es-CO" spc="-15" dirty="0" err="1" smtClean="0">
                <a:latin typeface="Times New Roman"/>
                <a:ea typeface="Times New Roman"/>
                <a:cs typeface="Times New Roman"/>
              </a:rPr>
              <a:t>Majumdar</a:t>
            </a:r>
            <a:endParaRPr lang="en-US" sz="2000" dirty="0" smtClean="0">
              <a:latin typeface="Courier New"/>
              <a:ea typeface="Times New Roman"/>
              <a:cs typeface="Times New Roman"/>
            </a:endParaRPr>
          </a:p>
          <a:p>
            <a:pPr marL="914400" indent="0" fontAlgn="auto">
              <a:spcBef>
                <a:spcPts val="0"/>
              </a:spcBef>
              <a:spcAft>
                <a:spcPts val="0"/>
              </a:spcAft>
              <a:buFont typeface="Arial" panose="020B0604020202020204" pitchFamily="34" charset="0"/>
              <a:buNone/>
              <a:tabLst>
                <a:tab pos="1143000" algn="l"/>
                <a:tab pos="3657600" algn="l"/>
              </a:tabLst>
            </a:pPr>
            <a:r>
              <a:rPr lang="es-CO" spc="-15" dirty="0" smtClean="0">
                <a:latin typeface="Times New Roman"/>
                <a:ea typeface="Times New Roman"/>
                <a:cs typeface="Times New Roman"/>
              </a:rPr>
              <a:t>Wanda M. Austin  		Richard A. </a:t>
            </a:r>
            <a:r>
              <a:rPr lang="es-CO" spc="-15" dirty="0" err="1" smtClean="0">
                <a:latin typeface="Times New Roman"/>
                <a:ea typeface="Times New Roman"/>
                <a:cs typeface="Times New Roman"/>
              </a:rPr>
              <a:t>Meserve</a:t>
            </a:r>
            <a:endParaRPr lang="es-CO" spc="-15" dirty="0" smtClean="0">
              <a:latin typeface="Times New Roman"/>
              <a:ea typeface="Times New Roman"/>
              <a:cs typeface="Times New Roman"/>
            </a:endParaRPr>
          </a:p>
          <a:p>
            <a:pPr marL="914400" indent="0" fontAlgn="auto">
              <a:spcBef>
                <a:spcPts val="0"/>
              </a:spcBef>
              <a:spcAft>
                <a:spcPts val="0"/>
              </a:spcAft>
              <a:buFont typeface="Arial" panose="020B0604020202020204" pitchFamily="34" charset="0"/>
              <a:buNone/>
              <a:tabLst>
                <a:tab pos="1143000" algn="l"/>
                <a:tab pos="3657600" algn="l"/>
              </a:tabLst>
            </a:pPr>
            <a:r>
              <a:rPr lang="en-US" spc="-15" dirty="0" smtClean="0">
                <a:latin typeface="Times New Roman"/>
                <a:ea typeface="Times New Roman"/>
                <a:cs typeface="Times New Roman"/>
              </a:rPr>
              <a:t>Josephine Cheng		H. Vincent Poor</a:t>
            </a:r>
          </a:p>
          <a:p>
            <a:pPr marL="914400" indent="0" fontAlgn="auto">
              <a:spcBef>
                <a:spcPts val="0"/>
              </a:spcBef>
              <a:spcAft>
                <a:spcPts val="0"/>
              </a:spcAft>
              <a:buFont typeface="Arial" panose="020B0604020202020204" pitchFamily="34" charset="0"/>
              <a:buNone/>
              <a:tabLst>
                <a:tab pos="1143000" algn="l"/>
                <a:tab pos="3657600" algn="l"/>
              </a:tabLst>
            </a:pPr>
            <a:r>
              <a:rPr lang="es-CO" spc="-15" dirty="0" smtClean="0">
                <a:latin typeface="Times New Roman"/>
                <a:ea typeface="Times New Roman"/>
                <a:cs typeface="Times New Roman"/>
              </a:rPr>
              <a:t>David E. Daniel		C. Paul Robinson</a:t>
            </a:r>
          </a:p>
          <a:p>
            <a:pPr marL="914400" indent="0" fontAlgn="auto">
              <a:spcBef>
                <a:spcPts val="0"/>
              </a:spcBef>
              <a:spcAft>
                <a:spcPts val="0"/>
              </a:spcAft>
              <a:buFont typeface="Arial" panose="020B0604020202020204" pitchFamily="34" charset="0"/>
              <a:buNone/>
              <a:tabLst>
                <a:tab pos="1143000" algn="l"/>
                <a:tab pos="3657600" algn="l"/>
              </a:tabLst>
            </a:pPr>
            <a:r>
              <a:rPr lang="es-CO" spc="-15" dirty="0" smtClean="0">
                <a:latin typeface="Times New Roman"/>
                <a:ea typeface="Times New Roman"/>
                <a:cs typeface="Times New Roman"/>
              </a:rPr>
              <a:t>Anita K. Jones		Alan I. </a:t>
            </a:r>
            <a:r>
              <a:rPr lang="es-CO" spc="-15" dirty="0" err="1" smtClean="0">
                <a:latin typeface="Times New Roman"/>
                <a:ea typeface="Times New Roman"/>
                <a:cs typeface="Times New Roman"/>
              </a:rPr>
              <a:t>Taub</a:t>
            </a:r>
            <a:endParaRPr lang="es-CO" spc="-15" dirty="0" smtClean="0">
              <a:latin typeface="Times New Roman"/>
              <a:ea typeface="Times New Roman"/>
              <a:cs typeface="Times New Roman"/>
            </a:endParaRPr>
          </a:p>
          <a:p>
            <a:pPr marL="0" indent="0" fontAlgn="auto">
              <a:spcBef>
                <a:spcPts val="0"/>
              </a:spcBef>
              <a:spcAft>
                <a:spcPts val="0"/>
              </a:spcAft>
              <a:buFont typeface="Arial" panose="020B0604020202020204" pitchFamily="34" charset="0"/>
              <a:buNone/>
              <a:tabLst>
                <a:tab pos="1143000" algn="l"/>
                <a:tab pos="3657600" algn="l"/>
              </a:tabLst>
            </a:pPr>
            <a:r>
              <a:rPr lang="es-CO" spc="-15" dirty="0" smtClean="0">
                <a:latin typeface="Times New Roman"/>
                <a:ea typeface="Times New Roman"/>
                <a:cs typeface="Times New Roman"/>
              </a:rPr>
              <a:t>               Frances S. </a:t>
            </a:r>
            <a:r>
              <a:rPr lang="es-CO" spc="-15" dirty="0" err="1" smtClean="0">
                <a:latin typeface="Times New Roman"/>
                <a:ea typeface="Times New Roman"/>
                <a:cs typeface="Times New Roman"/>
              </a:rPr>
              <a:t>Ligler</a:t>
            </a:r>
            <a:r>
              <a:rPr lang="es-CO" spc="-15" dirty="0" smtClean="0">
                <a:latin typeface="Times New Roman"/>
                <a:ea typeface="Times New Roman"/>
                <a:cs typeface="Times New Roman"/>
              </a:rPr>
              <a:t>		Richard H. </a:t>
            </a:r>
            <a:r>
              <a:rPr lang="es-CO" spc="-15" dirty="0" err="1" smtClean="0">
                <a:latin typeface="Times New Roman"/>
                <a:ea typeface="Times New Roman"/>
                <a:cs typeface="Times New Roman"/>
              </a:rPr>
              <a:t>Truly</a:t>
            </a:r>
            <a:endParaRPr lang="es-CO" spc="-15" dirty="0" smtClean="0">
              <a:latin typeface="Times New Roman"/>
              <a:ea typeface="Times New Roman"/>
              <a:cs typeface="Times New Roman"/>
            </a:endParaRPr>
          </a:p>
          <a:p>
            <a:pPr marL="0" indent="0" fontAlgn="auto">
              <a:spcBef>
                <a:spcPts val="0"/>
              </a:spcBef>
              <a:spcAft>
                <a:spcPts val="0"/>
              </a:spcAft>
              <a:buFont typeface="Arial" panose="020B0604020202020204" pitchFamily="34" charset="0"/>
              <a:buNone/>
              <a:tabLst>
                <a:tab pos="1143000" algn="l"/>
                <a:tab pos="3657600" algn="l"/>
              </a:tabLst>
            </a:pPr>
            <a:endParaRPr lang="es-CO" spc="-15" dirty="0">
              <a:latin typeface="Times New Roman"/>
              <a:ea typeface="Times New Roman"/>
              <a:cs typeface="Times New Roman"/>
            </a:endParaRPr>
          </a:p>
          <a:p>
            <a:pPr marL="0" indent="0" fontAlgn="auto">
              <a:spcBef>
                <a:spcPts val="0"/>
              </a:spcBef>
              <a:spcAft>
                <a:spcPts val="0"/>
              </a:spcAft>
              <a:buFont typeface="Arial" panose="020B0604020202020204" pitchFamily="34" charset="0"/>
              <a:buNone/>
              <a:tabLst>
                <a:tab pos="1143000" algn="l"/>
                <a:tab pos="3657600" algn="l"/>
              </a:tabLst>
            </a:pPr>
            <a:r>
              <a:rPr lang="es-CO" spc="-15" dirty="0" smtClean="0">
                <a:latin typeface="Times New Roman"/>
                <a:ea typeface="Times New Roman"/>
                <a:cs typeface="Times New Roman"/>
              </a:rPr>
              <a:t>             </a:t>
            </a:r>
            <a:r>
              <a:rPr lang="es-CO" i="1" spc="-15" dirty="0" err="1" smtClean="0">
                <a:latin typeface="Times New Roman"/>
                <a:ea typeface="Times New Roman"/>
                <a:cs typeface="Times New Roman"/>
              </a:rPr>
              <a:t>Executive</a:t>
            </a:r>
            <a:r>
              <a:rPr lang="es-CO" i="1" spc="-15" dirty="0" smtClean="0">
                <a:latin typeface="Times New Roman"/>
                <a:ea typeface="Times New Roman"/>
                <a:cs typeface="Times New Roman"/>
              </a:rPr>
              <a:t> </a:t>
            </a:r>
            <a:r>
              <a:rPr lang="es-CO" i="1" spc="-15" dirty="0" err="1" smtClean="0">
                <a:latin typeface="Times New Roman"/>
                <a:ea typeface="Times New Roman"/>
                <a:cs typeface="Times New Roman"/>
              </a:rPr>
              <a:t>Officer</a:t>
            </a:r>
            <a:r>
              <a:rPr lang="es-CO" spc="-15" dirty="0" smtClean="0">
                <a:latin typeface="Times New Roman"/>
                <a:ea typeface="Times New Roman"/>
                <a:cs typeface="Times New Roman"/>
              </a:rPr>
              <a:t>– Alton Romig; </a:t>
            </a:r>
            <a:r>
              <a:rPr lang="es-CO" i="1" spc="-15" dirty="0" err="1" smtClean="0">
                <a:latin typeface="Times New Roman"/>
                <a:ea typeface="Times New Roman"/>
                <a:cs typeface="Times New Roman"/>
              </a:rPr>
              <a:t>Program</a:t>
            </a:r>
            <a:r>
              <a:rPr lang="es-CO" spc="-15" dirty="0" smtClean="0">
                <a:latin typeface="Times New Roman"/>
                <a:ea typeface="Times New Roman"/>
                <a:cs typeface="Times New Roman"/>
              </a:rPr>
              <a:t> </a:t>
            </a:r>
            <a:r>
              <a:rPr lang="es-CO" i="1" spc="-15" dirty="0" smtClean="0">
                <a:latin typeface="Times New Roman"/>
                <a:ea typeface="Times New Roman"/>
                <a:cs typeface="Times New Roman"/>
              </a:rPr>
              <a:t>Director</a:t>
            </a:r>
            <a:r>
              <a:rPr lang="es-CO" spc="-15" dirty="0" smtClean="0">
                <a:latin typeface="Times New Roman"/>
                <a:ea typeface="Times New Roman"/>
                <a:cs typeface="Times New Roman"/>
              </a:rPr>
              <a:t> - Proctor Reid</a:t>
            </a:r>
          </a:p>
          <a:p>
            <a:pPr marL="228600" fontAlgn="auto">
              <a:spcBef>
                <a:spcPts val="0"/>
              </a:spcBef>
              <a:spcAft>
                <a:spcPts val="0"/>
              </a:spcAft>
              <a:tabLst>
                <a:tab pos="1143000" algn="l"/>
                <a:tab pos="3657600" algn="l"/>
              </a:tabLst>
            </a:pPr>
            <a:endParaRPr lang="en-US" sz="2000" dirty="0">
              <a:latin typeface="Courier New"/>
              <a:ea typeface="Times New Roman"/>
              <a:cs typeface="Times New Roman"/>
            </a:endParaRPr>
          </a:p>
        </p:txBody>
      </p:sp>
    </p:spTree>
    <p:extLst>
      <p:ext uri="{BB962C8B-B14F-4D97-AF65-F5344CB8AC3E}">
        <p14:creationId xmlns:p14="http://schemas.microsoft.com/office/powerpoint/2010/main" val="4117624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51846556"/>
              </p:ext>
            </p:extLst>
          </p:nvPr>
        </p:nvGraphicFramePr>
        <p:xfrm>
          <a:off x="533400" y="1714447"/>
          <a:ext cx="8077200" cy="3221807"/>
        </p:xfrm>
        <a:graphic>
          <a:graphicData uri="http://schemas.openxmlformats.org/drawingml/2006/table">
            <a:tbl>
              <a:tblPr/>
              <a:tblGrid>
                <a:gridCol w="8077200"/>
              </a:tblGrid>
              <a:tr h="0">
                <a:tc>
                  <a:txBody>
                    <a:bodyPr/>
                    <a:lstStyle/>
                    <a:p>
                      <a:endParaRPr lang="en-US" sz="1300" dirty="0"/>
                    </a:p>
                  </a:txBody>
                  <a:tcPr marL="64179" marR="64179" marT="32090" marB="32090">
                    <a:lnL>
                      <a:noFill/>
                    </a:lnL>
                    <a:lnR>
                      <a:noFill/>
                    </a:lnR>
                    <a:lnT>
                      <a:noFill/>
                    </a:lnT>
                    <a:lnB>
                      <a:noFill/>
                    </a:lnB>
                    <a:solidFill>
                      <a:srgbClr val="FFFFFF"/>
                    </a:solidFill>
                  </a:tcPr>
                </a:tc>
              </a:tr>
              <a:tr h="1363997">
                <a:tc>
                  <a:txBody>
                    <a:bodyPr/>
                    <a:lstStyle/>
                    <a:p>
                      <a:pPr fontAlgn="t"/>
                      <a:r>
                        <a:rPr lang="en-US" sz="2400" i="0" dirty="0">
                          <a:solidFill>
                            <a:srgbClr val="000000"/>
                          </a:solidFill>
                          <a:effectLst/>
                          <a:latin typeface="+mn-lt"/>
                        </a:rPr>
                        <a:t>In recognition of the increasing importance of materials science to innovations in engineering and manufacturing</a:t>
                      </a:r>
                      <a:r>
                        <a:rPr lang="en-US" sz="2400" i="0" dirty="0" smtClean="0">
                          <a:solidFill>
                            <a:srgbClr val="000000"/>
                          </a:solidFill>
                          <a:effectLst/>
                          <a:latin typeface="+mn-lt"/>
                        </a:rPr>
                        <a:t>, </a:t>
                      </a:r>
                      <a:r>
                        <a:rPr lang="en-US" sz="2400" i="0" dirty="0">
                          <a:solidFill>
                            <a:srgbClr val="000000"/>
                          </a:solidFill>
                          <a:effectLst/>
                          <a:latin typeface="+mn-lt"/>
                        </a:rPr>
                        <a:t>National Materials and Manufacturing Board (NMMB) </a:t>
                      </a:r>
                      <a:r>
                        <a:rPr lang="en-US" sz="2400" i="0" dirty="0" smtClean="0">
                          <a:solidFill>
                            <a:srgbClr val="000000"/>
                          </a:solidFill>
                          <a:effectLst/>
                          <a:latin typeface="+mn-lt"/>
                        </a:rPr>
                        <a:t>is </a:t>
                      </a:r>
                      <a:r>
                        <a:rPr lang="en-US" sz="2400" i="0" dirty="0">
                          <a:solidFill>
                            <a:srgbClr val="000000"/>
                          </a:solidFill>
                          <a:effectLst/>
                          <a:latin typeface="+mn-lt"/>
                        </a:rPr>
                        <a:t>to </a:t>
                      </a:r>
                      <a:r>
                        <a:rPr lang="en-US" sz="2400" i="0" dirty="0" smtClean="0">
                          <a:solidFill>
                            <a:srgbClr val="000000"/>
                          </a:solidFill>
                          <a:effectLst/>
                          <a:latin typeface="+mn-lt"/>
                        </a:rPr>
                        <a:t>provide </a:t>
                      </a:r>
                      <a:r>
                        <a:rPr lang="en-US" sz="2400" i="0" dirty="0">
                          <a:solidFill>
                            <a:srgbClr val="000000"/>
                          </a:solidFill>
                          <a:effectLst/>
                          <a:latin typeface="+mn-lt"/>
                        </a:rPr>
                        <a:t>independent assessments of the current state of materials and manufacturing research- including at the atomic, molecular, and </a:t>
                      </a:r>
                      <a:r>
                        <a:rPr lang="en-US" sz="2400" i="0" dirty="0" err="1">
                          <a:solidFill>
                            <a:srgbClr val="000000"/>
                          </a:solidFill>
                          <a:effectLst/>
                          <a:latin typeface="+mn-lt"/>
                        </a:rPr>
                        <a:t>nano</a:t>
                      </a:r>
                      <a:r>
                        <a:rPr lang="en-US" sz="2400" i="0" dirty="0">
                          <a:solidFill>
                            <a:srgbClr val="000000"/>
                          </a:solidFill>
                          <a:effectLst/>
                          <a:latin typeface="+mn-lt"/>
                        </a:rPr>
                        <a:t> scales - and the applications of new and existing materials in innovative ways, including pilot-scale and large-scale manufacturing, the design of new devices, and disposal</a:t>
                      </a:r>
                      <a:r>
                        <a:rPr lang="en-US" sz="2400" i="0" dirty="0" smtClean="0">
                          <a:solidFill>
                            <a:srgbClr val="000000"/>
                          </a:solidFill>
                          <a:effectLst/>
                          <a:latin typeface="+mn-lt"/>
                        </a:rPr>
                        <a:t>.</a:t>
                      </a:r>
                      <a:endParaRPr lang="en-US" sz="2400" i="0" dirty="0">
                        <a:solidFill>
                          <a:srgbClr val="000000"/>
                        </a:solidFill>
                        <a:effectLst/>
                        <a:latin typeface="+mn-lt"/>
                      </a:endParaRPr>
                    </a:p>
                  </a:txBody>
                  <a:tcPr marL="100280" marR="0" marT="0" marB="33427">
                    <a:lnL>
                      <a:noFill/>
                    </a:lnL>
                    <a:lnR>
                      <a:noFill/>
                    </a:lnR>
                    <a:lnT>
                      <a:noFill/>
                    </a:lnT>
                    <a:lnB>
                      <a:noFill/>
                    </a:lnB>
                    <a:solidFill>
                      <a:srgbClr val="FFFFFF"/>
                    </a:solidFill>
                  </a:tcPr>
                </a:tc>
              </a:tr>
            </a:tbl>
          </a:graphicData>
        </a:graphic>
      </p:graphicFrame>
      <p:sp>
        <p:nvSpPr>
          <p:cNvPr id="5" name="Title 4"/>
          <p:cNvSpPr>
            <a:spLocks noGrp="1"/>
          </p:cNvSpPr>
          <p:nvPr>
            <p:ph type="title"/>
          </p:nvPr>
        </p:nvSpPr>
        <p:spPr>
          <a:xfrm>
            <a:off x="581025" y="349015"/>
            <a:ext cx="7981950" cy="821417"/>
          </a:xfrm>
        </p:spPr>
        <p:txBody>
          <a:bodyPr>
            <a:noAutofit/>
          </a:bodyPr>
          <a:lstStyle/>
          <a:p>
            <a:r>
              <a:rPr lang="en-US" sz="3600" b="1" dirty="0" smtClean="0">
                <a:solidFill>
                  <a:srgbClr val="1E406D"/>
                </a:solidFill>
                <a:effectLst>
                  <a:outerShdw blurRad="38100" dist="38100" dir="2700000" algn="tl">
                    <a:srgbClr val="000000">
                      <a:alpha val="43137"/>
                    </a:srgbClr>
                  </a:outerShdw>
                </a:effectLst>
              </a:rPr>
              <a:t>National Materials and Manufacturing Board Mission</a:t>
            </a:r>
            <a:endParaRPr lang="en-US" sz="3600" b="1" dirty="0">
              <a:solidFill>
                <a:srgbClr val="1E406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6163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477" y="2132624"/>
            <a:ext cx="8686800" cy="4131703"/>
          </a:xfrm>
        </p:spPr>
        <p:txBody>
          <a:bodyPr numCol="3">
            <a:noAutofit/>
          </a:bodyPr>
          <a:lstStyle/>
          <a:p>
            <a:pPr marL="0" indent="0">
              <a:buNone/>
            </a:pPr>
            <a:r>
              <a:rPr lang="en-US" sz="1800" b="1" dirty="0" smtClean="0"/>
              <a:t>Rodney </a:t>
            </a:r>
            <a:r>
              <a:rPr lang="en-US" sz="1800" b="1" dirty="0"/>
              <a:t>C. Adkins, </a:t>
            </a:r>
            <a:r>
              <a:rPr lang="en-US" sz="1400" dirty="0" smtClean="0"/>
              <a:t>NAE</a:t>
            </a:r>
            <a:r>
              <a:rPr lang="en-US" sz="1400" dirty="0"/>
              <a:t/>
            </a:r>
            <a:br>
              <a:rPr lang="en-US" sz="1400" dirty="0"/>
            </a:br>
            <a:r>
              <a:rPr lang="en-US" sz="1200" i="1" dirty="0"/>
              <a:t>IBM Corporate </a:t>
            </a:r>
            <a:r>
              <a:rPr lang="en-US" sz="1200" i="1" dirty="0" smtClean="0"/>
              <a:t>Strategy - retired</a:t>
            </a:r>
            <a:endParaRPr lang="en-US" sz="1200" i="1" dirty="0"/>
          </a:p>
          <a:p>
            <a:pPr marL="0" indent="0">
              <a:buNone/>
            </a:pPr>
            <a:endParaRPr lang="en-US" sz="1400" dirty="0"/>
          </a:p>
          <a:p>
            <a:pPr marL="0" indent="0">
              <a:buNone/>
            </a:pPr>
            <a:r>
              <a:rPr lang="en-US" sz="1800" b="1" dirty="0"/>
              <a:t>Michael I. </a:t>
            </a:r>
            <a:r>
              <a:rPr lang="en-US" sz="1800" b="1" dirty="0" err="1"/>
              <a:t>Baskes</a:t>
            </a:r>
            <a:r>
              <a:rPr lang="en-US" sz="1800" b="1" dirty="0"/>
              <a:t>, </a:t>
            </a:r>
            <a:r>
              <a:rPr lang="en-US" sz="1400" dirty="0" smtClean="0"/>
              <a:t>NAE</a:t>
            </a:r>
            <a:r>
              <a:rPr lang="en-US" sz="1400" dirty="0"/>
              <a:t/>
            </a:r>
            <a:br>
              <a:rPr lang="en-US" sz="1400" dirty="0"/>
            </a:br>
            <a:r>
              <a:rPr lang="en-US" sz="1200" i="1" dirty="0"/>
              <a:t>Bagley College of Engineering</a:t>
            </a:r>
          </a:p>
          <a:p>
            <a:pPr marL="0" indent="0">
              <a:buNone/>
            </a:pPr>
            <a:endParaRPr lang="en-US" sz="1400" dirty="0"/>
          </a:p>
          <a:p>
            <a:pPr marL="0" indent="0">
              <a:buNone/>
            </a:pPr>
            <a:r>
              <a:rPr lang="en-US" sz="1800" b="1" dirty="0"/>
              <a:t>Jim C.I. Chang </a:t>
            </a:r>
            <a:r>
              <a:rPr lang="en-US" sz="1400" dirty="0"/>
              <a:t/>
            </a:r>
            <a:br>
              <a:rPr lang="en-US" sz="1400" dirty="0"/>
            </a:br>
            <a:r>
              <a:rPr lang="en-US" sz="1200" i="1" dirty="0"/>
              <a:t>NC State University</a:t>
            </a:r>
          </a:p>
          <a:p>
            <a:pPr marL="0" indent="0">
              <a:buNone/>
            </a:pPr>
            <a:endParaRPr lang="en-US" sz="1400" dirty="0"/>
          </a:p>
          <a:p>
            <a:pPr marL="0" indent="0">
              <a:buNone/>
            </a:pPr>
            <a:r>
              <a:rPr lang="en-US" sz="1800" b="1" dirty="0" smtClean="0"/>
              <a:t>Leo </a:t>
            </a:r>
            <a:r>
              <a:rPr lang="en-US" sz="1800" b="1" dirty="0"/>
              <a:t>Christodoulou</a:t>
            </a:r>
            <a:r>
              <a:rPr lang="en-US" sz="1400" dirty="0"/>
              <a:t/>
            </a:r>
            <a:br>
              <a:rPr lang="en-US" sz="1400" dirty="0"/>
            </a:br>
            <a:r>
              <a:rPr lang="en-US" sz="1200" i="1" dirty="0"/>
              <a:t>Boeing, Inc.</a:t>
            </a:r>
          </a:p>
          <a:p>
            <a:pPr marL="0" indent="0">
              <a:buNone/>
            </a:pPr>
            <a:endParaRPr lang="en-US" sz="1400" b="1" dirty="0" smtClean="0"/>
          </a:p>
          <a:p>
            <a:pPr marL="0" indent="0">
              <a:buNone/>
            </a:pPr>
            <a:r>
              <a:rPr lang="en-US" sz="1800" b="1" dirty="0" smtClean="0"/>
              <a:t>Jack </a:t>
            </a:r>
            <a:r>
              <a:rPr lang="en-US" sz="1800" b="1" dirty="0"/>
              <a:t>Hu, </a:t>
            </a:r>
            <a:r>
              <a:rPr lang="en-US" sz="1400" dirty="0"/>
              <a:t>NAE</a:t>
            </a:r>
            <a:br>
              <a:rPr lang="en-US" sz="1400" dirty="0"/>
            </a:br>
            <a:r>
              <a:rPr lang="en-US" sz="1200" i="1" dirty="0"/>
              <a:t>University of Michigan</a:t>
            </a:r>
          </a:p>
          <a:p>
            <a:pPr marL="0" indent="0">
              <a:buNone/>
            </a:pPr>
            <a:endParaRPr lang="en-US" sz="1800" b="1" dirty="0" smtClean="0"/>
          </a:p>
          <a:p>
            <a:pPr marL="0" indent="0">
              <a:buNone/>
            </a:pPr>
            <a:endParaRPr lang="en-US" sz="1800" b="1" dirty="0"/>
          </a:p>
          <a:p>
            <a:pPr marL="0" indent="0">
              <a:buNone/>
            </a:pPr>
            <a:r>
              <a:rPr lang="en-US" sz="1800" b="1" dirty="0" smtClean="0"/>
              <a:t>Sandra </a:t>
            </a:r>
            <a:r>
              <a:rPr lang="en-US" sz="1800" b="1" dirty="0"/>
              <a:t>L. Hyland</a:t>
            </a:r>
            <a:r>
              <a:rPr lang="en-US" sz="1400" dirty="0" smtClean="0"/>
              <a:t/>
            </a:r>
            <a:br>
              <a:rPr lang="en-US" sz="1400" dirty="0" smtClean="0"/>
            </a:br>
            <a:r>
              <a:rPr lang="en-US" sz="1200" i="1" dirty="0"/>
              <a:t>Consultant</a:t>
            </a:r>
          </a:p>
          <a:p>
            <a:pPr marL="55563" indent="0">
              <a:buNone/>
            </a:pPr>
            <a:endParaRPr lang="en-US" sz="1400" dirty="0"/>
          </a:p>
          <a:p>
            <a:pPr marL="55563" indent="0">
              <a:buNone/>
            </a:pPr>
            <a:r>
              <a:rPr lang="en-US" sz="1800" b="1" dirty="0"/>
              <a:t>Michael F. McGrath </a:t>
            </a:r>
            <a:r>
              <a:rPr lang="en-US" sz="1400" dirty="0"/>
              <a:t/>
            </a:r>
            <a:br>
              <a:rPr lang="en-US" sz="1400" dirty="0"/>
            </a:br>
            <a:r>
              <a:rPr lang="en-US" sz="1200" i="1" dirty="0"/>
              <a:t>McGrath Analytics LLC</a:t>
            </a:r>
          </a:p>
          <a:p>
            <a:pPr marL="55563" indent="0">
              <a:buNone/>
            </a:pPr>
            <a:endParaRPr lang="en-US" sz="1400" dirty="0"/>
          </a:p>
          <a:p>
            <a:pPr marL="55563" indent="0">
              <a:buNone/>
            </a:pPr>
            <a:r>
              <a:rPr lang="en-US" sz="1800" b="1" dirty="0"/>
              <a:t>Robert Miller</a:t>
            </a:r>
            <a:r>
              <a:rPr lang="en-US" sz="1400" dirty="0"/>
              <a:t/>
            </a:r>
            <a:br>
              <a:rPr lang="en-US" sz="1400" dirty="0"/>
            </a:br>
            <a:r>
              <a:rPr lang="en-US" sz="1200" i="1" dirty="0"/>
              <a:t>IBM Almaden Research Center</a:t>
            </a:r>
          </a:p>
          <a:p>
            <a:pPr marL="55563" indent="0">
              <a:buNone/>
            </a:pPr>
            <a:endParaRPr lang="en-US" sz="1400" dirty="0"/>
          </a:p>
          <a:p>
            <a:pPr marL="55563" indent="0">
              <a:buNone/>
            </a:pPr>
            <a:r>
              <a:rPr lang="en-US" sz="1800" b="1" dirty="0"/>
              <a:t>Edward Morris</a:t>
            </a:r>
            <a:r>
              <a:rPr lang="en-US" sz="1400" dirty="0"/>
              <a:t/>
            </a:r>
            <a:br>
              <a:rPr lang="en-US" sz="1400" dirty="0"/>
            </a:br>
            <a:r>
              <a:rPr lang="en-US" sz="1200" i="1" dirty="0"/>
              <a:t>NCDMM, NAMII</a:t>
            </a:r>
          </a:p>
          <a:p>
            <a:pPr marL="55563" indent="0">
              <a:buNone/>
            </a:pPr>
            <a:endParaRPr lang="en-US" sz="1400" dirty="0"/>
          </a:p>
          <a:p>
            <a:pPr marL="55563" indent="0">
              <a:buNone/>
            </a:pPr>
            <a:r>
              <a:rPr lang="en-US" sz="1800" b="1" dirty="0"/>
              <a:t>Nicholas A. </a:t>
            </a:r>
            <a:r>
              <a:rPr lang="en-US" sz="1800" b="1" dirty="0" err="1"/>
              <a:t>Peppas</a:t>
            </a:r>
            <a:r>
              <a:rPr lang="en-US" sz="1800" b="1" dirty="0"/>
              <a:t>, </a:t>
            </a:r>
            <a:r>
              <a:rPr lang="en-US" sz="1400" dirty="0" smtClean="0"/>
              <a:t>NAE &amp; NAM</a:t>
            </a:r>
            <a:r>
              <a:rPr lang="en-US" sz="1400" dirty="0"/>
              <a:t/>
            </a:r>
            <a:br>
              <a:rPr lang="en-US" sz="1400" dirty="0"/>
            </a:br>
            <a:r>
              <a:rPr lang="en-US" sz="1200" i="1" dirty="0" smtClean="0"/>
              <a:t>University of Texas, Austin</a:t>
            </a:r>
            <a:endParaRPr lang="en-US" sz="1200" i="1" dirty="0"/>
          </a:p>
          <a:p>
            <a:pPr marL="290513" indent="0">
              <a:buNone/>
            </a:pPr>
            <a:endParaRPr lang="en-US" sz="1400" dirty="0"/>
          </a:p>
          <a:p>
            <a:pPr marL="290513" indent="0">
              <a:buNone/>
            </a:pPr>
            <a:endParaRPr lang="en-US" sz="1800" b="1" dirty="0" smtClean="0"/>
          </a:p>
          <a:p>
            <a:pPr marL="290513" indent="0">
              <a:buNone/>
            </a:pPr>
            <a:r>
              <a:rPr lang="en-US" sz="1800" b="1" dirty="0" err="1" smtClean="0"/>
              <a:t>Tresa</a:t>
            </a:r>
            <a:r>
              <a:rPr lang="en-US" sz="1800" b="1" dirty="0" smtClean="0"/>
              <a:t> </a:t>
            </a:r>
            <a:r>
              <a:rPr lang="en-US" sz="1800" b="1" dirty="0"/>
              <a:t>Pollock, </a:t>
            </a:r>
            <a:r>
              <a:rPr lang="en-US" sz="1400" dirty="0" smtClean="0"/>
              <a:t>NAE</a:t>
            </a:r>
            <a:r>
              <a:rPr lang="en-US" sz="1400" dirty="0"/>
              <a:t/>
            </a:r>
            <a:br>
              <a:rPr lang="en-US" sz="1400" dirty="0"/>
            </a:br>
            <a:r>
              <a:rPr lang="en-US" sz="1200" i="1" dirty="0" smtClean="0"/>
              <a:t>University of California, </a:t>
            </a:r>
            <a:r>
              <a:rPr lang="en-US" sz="1200" i="1" dirty="0"/>
              <a:t>Santa Barbara</a:t>
            </a:r>
          </a:p>
          <a:p>
            <a:pPr marL="290513" indent="0">
              <a:buNone/>
            </a:pPr>
            <a:endParaRPr lang="en-US" sz="1400" b="1" dirty="0" smtClean="0"/>
          </a:p>
          <a:p>
            <a:pPr marL="290513" indent="0">
              <a:buNone/>
            </a:pPr>
            <a:r>
              <a:rPr lang="en-US" sz="1800" b="1" dirty="0" smtClean="0"/>
              <a:t>F</a:t>
            </a:r>
            <a:r>
              <a:rPr lang="en-US" sz="1800" b="1" dirty="0"/>
              <a:t>. Stan Settles</a:t>
            </a:r>
            <a:r>
              <a:rPr lang="en-US" sz="1400" dirty="0"/>
              <a:t/>
            </a:r>
            <a:br>
              <a:rPr lang="en-US" sz="1400" dirty="0"/>
            </a:br>
            <a:r>
              <a:rPr lang="en-US" sz="1200" i="1" dirty="0"/>
              <a:t>USC</a:t>
            </a:r>
          </a:p>
          <a:p>
            <a:pPr marL="290513" indent="0">
              <a:buNone/>
            </a:pPr>
            <a:endParaRPr lang="en-US" sz="1400" dirty="0"/>
          </a:p>
          <a:p>
            <a:pPr marL="290513" indent="0">
              <a:buNone/>
            </a:pPr>
            <a:r>
              <a:rPr lang="en-US" sz="1800" b="1" dirty="0"/>
              <a:t>Haydn Wadley</a:t>
            </a:r>
            <a:r>
              <a:rPr lang="en-US" sz="1400" dirty="0"/>
              <a:t/>
            </a:r>
            <a:br>
              <a:rPr lang="en-US" sz="1400" dirty="0"/>
            </a:br>
            <a:r>
              <a:rPr lang="en-US" sz="1200" i="1" dirty="0"/>
              <a:t>University of Virginia</a:t>
            </a:r>
          </a:p>
          <a:p>
            <a:pPr marL="290513" indent="0">
              <a:buNone/>
            </a:pPr>
            <a:endParaRPr lang="en-US" sz="1400" dirty="0"/>
          </a:p>
          <a:p>
            <a:pPr marL="290513" indent="0">
              <a:buNone/>
            </a:pPr>
            <a:r>
              <a:rPr lang="en-US" sz="1800" b="1" dirty="0"/>
              <a:t>Ben Wang</a:t>
            </a:r>
            <a:r>
              <a:rPr lang="en-US" sz="1400" dirty="0"/>
              <a:t/>
            </a:r>
            <a:br>
              <a:rPr lang="en-US" sz="1400" dirty="0"/>
            </a:br>
            <a:r>
              <a:rPr lang="en-US" sz="1200" i="1" dirty="0"/>
              <a:t>Georgia Institute of Technology</a:t>
            </a:r>
          </a:p>
          <a:p>
            <a:pPr marL="290513" indent="0">
              <a:buNone/>
            </a:pPr>
            <a:endParaRPr lang="en-US" sz="1400" dirty="0"/>
          </a:p>
          <a:p>
            <a:pPr marL="290513" indent="0">
              <a:buNone/>
            </a:pPr>
            <a:r>
              <a:rPr lang="en-US" sz="1800" b="1" dirty="0"/>
              <a:t>Steve Zinkle, </a:t>
            </a:r>
            <a:r>
              <a:rPr lang="en-US" sz="1400" dirty="0"/>
              <a:t>NAE </a:t>
            </a:r>
            <a:br>
              <a:rPr lang="en-US" sz="1400" dirty="0"/>
            </a:br>
            <a:r>
              <a:rPr lang="en-US" sz="1200" i="1" dirty="0"/>
              <a:t>University of </a:t>
            </a:r>
            <a:r>
              <a:rPr lang="en-US" sz="1200" i="1" dirty="0" smtClean="0"/>
              <a:t>Tennessee, </a:t>
            </a:r>
            <a:r>
              <a:rPr lang="en-US" sz="1200" i="1" dirty="0"/>
              <a:t>Knoxville</a:t>
            </a:r>
          </a:p>
          <a:p>
            <a:endParaRPr lang="en-US" sz="1200" i="1" dirty="0"/>
          </a:p>
        </p:txBody>
      </p:sp>
      <p:sp>
        <p:nvSpPr>
          <p:cNvPr id="4" name="TextBox 3"/>
          <p:cNvSpPr txBox="1"/>
          <p:nvPr/>
        </p:nvSpPr>
        <p:spPr>
          <a:xfrm>
            <a:off x="669524" y="1237133"/>
            <a:ext cx="3733800" cy="553998"/>
          </a:xfrm>
          <a:prstGeom prst="rect">
            <a:avLst/>
          </a:prstGeom>
          <a:noFill/>
        </p:spPr>
        <p:txBody>
          <a:bodyPr wrap="square" rtlCol="0">
            <a:spAutoFit/>
          </a:bodyPr>
          <a:lstStyle/>
          <a:p>
            <a:pPr algn="ctr" fontAlgn="auto">
              <a:spcBef>
                <a:spcPts val="0"/>
              </a:spcBef>
              <a:spcAft>
                <a:spcPts val="0"/>
              </a:spcAft>
            </a:pPr>
            <a:r>
              <a:rPr lang="en-US" sz="1800" b="1" dirty="0">
                <a:solidFill>
                  <a:prstClr val="black"/>
                </a:solidFill>
                <a:latin typeface="Calibri" panose="020F0502020204030204"/>
              </a:rPr>
              <a:t>Celia Merzbacher, </a:t>
            </a:r>
            <a:r>
              <a:rPr lang="en-US" sz="1800" i="1" dirty="0">
                <a:solidFill>
                  <a:prstClr val="black"/>
                </a:solidFill>
                <a:latin typeface="Calibri" panose="020F0502020204030204"/>
              </a:rPr>
              <a:t>Chair</a:t>
            </a:r>
            <a:r>
              <a:rPr lang="en-US" sz="1800" dirty="0">
                <a:solidFill>
                  <a:prstClr val="black"/>
                </a:solidFill>
                <a:latin typeface="Calibri" panose="020F0502020204030204"/>
              </a:rPr>
              <a:t/>
            </a:r>
            <a:br>
              <a:rPr lang="en-US" sz="1800" dirty="0">
                <a:solidFill>
                  <a:prstClr val="black"/>
                </a:solidFill>
                <a:latin typeface="Calibri" panose="020F0502020204030204"/>
              </a:rPr>
            </a:br>
            <a:r>
              <a:rPr lang="en-US" sz="1200" i="1" dirty="0">
                <a:solidFill>
                  <a:prstClr val="black"/>
                </a:solidFill>
                <a:latin typeface="Calibri" panose="020F0502020204030204"/>
              </a:rPr>
              <a:t>Semiconductor Research Corporation</a:t>
            </a:r>
          </a:p>
        </p:txBody>
      </p:sp>
      <p:sp>
        <p:nvSpPr>
          <p:cNvPr id="5" name="TextBox 4"/>
          <p:cNvSpPr txBox="1"/>
          <p:nvPr/>
        </p:nvSpPr>
        <p:spPr>
          <a:xfrm>
            <a:off x="4403324" y="1168893"/>
            <a:ext cx="3733800" cy="923330"/>
          </a:xfrm>
          <a:prstGeom prst="rect">
            <a:avLst/>
          </a:prstGeom>
          <a:noFill/>
        </p:spPr>
        <p:txBody>
          <a:bodyPr wrap="square" rtlCol="0">
            <a:spAutoFit/>
          </a:bodyPr>
          <a:lstStyle/>
          <a:p>
            <a:pPr algn="ctr" fontAlgn="auto">
              <a:spcBef>
                <a:spcPts val="0"/>
              </a:spcBef>
              <a:spcAft>
                <a:spcPts val="0"/>
              </a:spcAft>
            </a:pPr>
            <a:r>
              <a:rPr lang="en-US" sz="1800" b="1" dirty="0">
                <a:solidFill>
                  <a:prstClr val="black"/>
                </a:solidFill>
                <a:latin typeface="Calibri" panose="020F0502020204030204"/>
              </a:rPr>
              <a:t>Jim Lancaster, </a:t>
            </a:r>
            <a:r>
              <a:rPr lang="en-US" sz="1800" i="1" dirty="0" smtClean="0">
                <a:solidFill>
                  <a:prstClr val="black"/>
                </a:solidFill>
                <a:latin typeface="Calibri" panose="020F0502020204030204"/>
              </a:rPr>
              <a:t>Director</a:t>
            </a:r>
          </a:p>
          <a:p>
            <a:pPr algn="ctr" fontAlgn="auto">
              <a:spcBef>
                <a:spcPts val="0"/>
              </a:spcBef>
              <a:spcAft>
                <a:spcPts val="0"/>
              </a:spcAft>
            </a:pPr>
            <a:r>
              <a:rPr lang="en-US" sz="1800" b="1" dirty="0" smtClean="0">
                <a:solidFill>
                  <a:prstClr val="black"/>
                </a:solidFill>
                <a:latin typeface="Calibri" panose="020F0502020204030204"/>
              </a:rPr>
              <a:t>Erik Svedberg</a:t>
            </a:r>
            <a:r>
              <a:rPr lang="en-US" sz="1800" dirty="0" smtClean="0">
                <a:solidFill>
                  <a:prstClr val="black"/>
                </a:solidFill>
                <a:latin typeface="Calibri" panose="020F0502020204030204"/>
              </a:rPr>
              <a:t>, Senior Program Officer</a:t>
            </a:r>
            <a:r>
              <a:rPr lang="en-US" sz="1800" dirty="0">
                <a:solidFill>
                  <a:prstClr val="black"/>
                </a:solidFill>
                <a:latin typeface="Calibri" panose="020F0502020204030204"/>
              </a:rPr>
              <a:t/>
            </a:r>
            <a:br>
              <a:rPr lang="en-US" sz="1800" dirty="0">
                <a:solidFill>
                  <a:prstClr val="black"/>
                </a:solidFill>
                <a:latin typeface="Calibri" panose="020F0502020204030204"/>
              </a:rPr>
            </a:br>
            <a:endParaRPr lang="en-US" sz="1800" i="1" dirty="0">
              <a:solidFill>
                <a:prstClr val="black"/>
              </a:solidFill>
              <a:latin typeface="Calibri" panose="020F0502020204030204"/>
            </a:endParaRPr>
          </a:p>
        </p:txBody>
      </p:sp>
      <p:sp>
        <p:nvSpPr>
          <p:cNvPr id="8" name="Title 4"/>
          <p:cNvSpPr>
            <a:spLocks noGrp="1"/>
          </p:cNvSpPr>
          <p:nvPr>
            <p:ph type="title"/>
          </p:nvPr>
        </p:nvSpPr>
        <p:spPr>
          <a:xfrm>
            <a:off x="581024" y="349015"/>
            <a:ext cx="8124825" cy="821417"/>
          </a:xfrm>
        </p:spPr>
        <p:txBody>
          <a:bodyPr>
            <a:normAutofit fontScale="90000"/>
          </a:bodyPr>
          <a:lstStyle/>
          <a:p>
            <a:r>
              <a:rPr lang="en-US" sz="2800" b="1" dirty="0" smtClean="0"/>
              <a:t>NATIONAL MATERIALS AND MANUFACTURING BOARD (NMMB)</a:t>
            </a:r>
            <a:endParaRPr lang="en-US" sz="2800" b="1" dirty="0"/>
          </a:p>
        </p:txBody>
      </p:sp>
    </p:spTree>
    <p:extLst>
      <p:ext uri="{BB962C8B-B14F-4D97-AF65-F5344CB8AC3E}">
        <p14:creationId xmlns:p14="http://schemas.microsoft.com/office/powerpoint/2010/main" val="1550946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457200" y="152400"/>
            <a:ext cx="8229600" cy="1143000"/>
          </a:xfrm>
        </p:spPr>
        <p:txBody>
          <a:bodyPr/>
          <a:lstStyle/>
          <a:p>
            <a:pPr>
              <a:defRPr/>
            </a:pPr>
            <a:r>
              <a:rPr lang="en-US" dirty="0" smtClean="0">
                <a:solidFill>
                  <a:srgbClr val="1E406D"/>
                </a:solidFill>
                <a:effectLst>
                  <a:outerShdw blurRad="38100" dist="38100" dir="2700000" algn="tl">
                    <a:srgbClr val="000000">
                      <a:alpha val="43137"/>
                    </a:srgbClr>
                  </a:outerShdw>
                </a:effectLst>
              </a:rPr>
              <a:t>Summary of Academies Activities</a:t>
            </a:r>
          </a:p>
        </p:txBody>
      </p:sp>
      <p:sp>
        <p:nvSpPr>
          <p:cNvPr id="8195" name="Content Placeholder 4"/>
          <p:cNvSpPr>
            <a:spLocks noGrp="1"/>
          </p:cNvSpPr>
          <p:nvPr>
            <p:ph idx="1"/>
          </p:nvPr>
        </p:nvSpPr>
        <p:spPr>
          <a:xfrm>
            <a:off x="457200" y="1295400"/>
            <a:ext cx="8229600" cy="4830763"/>
          </a:xfrm>
        </p:spPr>
        <p:txBody>
          <a:bodyPr/>
          <a:lstStyle/>
          <a:p>
            <a:pPr>
              <a:defRPr/>
            </a:pPr>
            <a:r>
              <a:rPr lang="en-US" altLang="en-US" dirty="0" smtClean="0">
                <a:solidFill>
                  <a:srgbClr val="800000"/>
                </a:solidFill>
              </a:rPr>
              <a:t>Consensus Studies</a:t>
            </a:r>
          </a:p>
          <a:p>
            <a:pPr lvl="1">
              <a:defRPr/>
            </a:pPr>
            <a:r>
              <a:rPr lang="en-US" altLang="en-US" sz="2200" dirty="0" smtClean="0"/>
              <a:t>Typically – 18-24 month ad hoc projects</a:t>
            </a:r>
          </a:p>
          <a:p>
            <a:pPr lvl="1">
              <a:defRPr/>
            </a:pPr>
            <a:r>
              <a:rPr lang="en-US" altLang="en-US" sz="2200" dirty="0" smtClean="0"/>
              <a:t>Variations: fast track studies, letter reports </a:t>
            </a:r>
          </a:p>
          <a:p>
            <a:pPr>
              <a:defRPr/>
            </a:pPr>
            <a:r>
              <a:rPr lang="en-US" altLang="en-US" dirty="0" smtClean="0">
                <a:solidFill>
                  <a:srgbClr val="800000"/>
                </a:solidFill>
              </a:rPr>
              <a:t>Convening Activities</a:t>
            </a:r>
          </a:p>
          <a:p>
            <a:pPr lvl="1">
              <a:defRPr/>
            </a:pPr>
            <a:r>
              <a:rPr lang="en-US" altLang="en-US" sz="2200" dirty="0" smtClean="0"/>
              <a:t>Workshop, Meeting of Experts, Focus Sessions</a:t>
            </a:r>
          </a:p>
          <a:p>
            <a:pPr lvl="2">
              <a:defRPr/>
            </a:pPr>
            <a:endParaRPr lang="en-US" altLang="en-US" sz="600" dirty="0" smtClean="0"/>
          </a:p>
          <a:p>
            <a:pPr>
              <a:defRPr/>
            </a:pPr>
            <a:r>
              <a:rPr lang="en-US" altLang="en-US" dirty="0" smtClean="0">
                <a:solidFill>
                  <a:srgbClr val="800000"/>
                </a:solidFill>
              </a:rPr>
              <a:t>Continuing Activities</a:t>
            </a:r>
          </a:p>
          <a:p>
            <a:pPr lvl="1">
              <a:defRPr/>
            </a:pPr>
            <a:r>
              <a:rPr lang="en-US" altLang="en-US" sz="2200" dirty="0" smtClean="0"/>
              <a:t>Board or Standing Committee</a:t>
            </a:r>
          </a:p>
          <a:p>
            <a:pPr lvl="1">
              <a:defRPr/>
            </a:pPr>
            <a:r>
              <a:rPr lang="en-US" altLang="en-US" sz="2200" dirty="0" smtClean="0"/>
              <a:t>Roundtable</a:t>
            </a:r>
          </a:p>
          <a:p>
            <a:pPr marL="0" indent="0">
              <a:buFontTx/>
              <a:buNone/>
              <a:defRPr/>
            </a:pPr>
            <a:endParaRPr lang="en-US" altLang="en-US" dirty="0" smtClean="0"/>
          </a:p>
        </p:txBody>
      </p:sp>
      <p:sp>
        <p:nvSpPr>
          <p:cNvPr id="5124" name="Slide Number Placeholder 1"/>
          <p:cNvSpPr>
            <a:spLocks noGrp="1"/>
          </p:cNvSpPr>
          <p:nvPr>
            <p:ph type="sldNum" sz="quarter" idx="11"/>
          </p:nvPr>
        </p:nvSpPr>
        <p:spPr>
          <a:xfrm>
            <a:off x="8067675" y="6483350"/>
            <a:ext cx="1047750" cy="25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800000"/>
                </a:solidFill>
                <a:latin typeface="Arial" charset="0"/>
              </a:defRPr>
            </a:lvl1pPr>
            <a:lvl2pPr marL="742950" indent="-285750">
              <a:spcBef>
                <a:spcPct val="20000"/>
              </a:spcBef>
              <a:buChar char="–"/>
              <a:defRPr sz="2400">
                <a:solidFill>
                  <a:schemeClr val="hlink"/>
                </a:solidFill>
                <a:latin typeface="Arial" charset="0"/>
              </a:defRPr>
            </a:lvl2pPr>
            <a:lvl3pPr marL="1143000" indent="-228600">
              <a:spcBef>
                <a:spcPct val="20000"/>
              </a:spcBef>
              <a:buChar char="•"/>
              <a:defRPr sz="2000">
                <a:solidFill>
                  <a:srgbClr val="990033"/>
                </a:solidFill>
                <a:latin typeface="Arial" charset="0"/>
              </a:defRPr>
            </a:lvl3pPr>
            <a:lvl4pPr marL="1600200" indent="-228600">
              <a:spcBef>
                <a:spcPct val="20000"/>
              </a:spcBef>
              <a:buChar char="–"/>
              <a:defRPr>
                <a:solidFill>
                  <a:schemeClr val="hlink"/>
                </a:solidFill>
                <a:latin typeface="Arial" charset="0"/>
              </a:defRPr>
            </a:lvl4pPr>
            <a:lvl5pPr marL="2057400" indent="-228600">
              <a:spcBef>
                <a:spcPct val="20000"/>
              </a:spcBef>
              <a:buChar char="»"/>
              <a:defRPr>
                <a:solidFill>
                  <a:srgbClr val="990033"/>
                </a:solidFill>
                <a:latin typeface="Arial" charset="0"/>
              </a:defRPr>
            </a:lvl5pPr>
            <a:lvl6pPr marL="2514600" indent="-228600" eaLnBrk="0" fontAlgn="base" hangingPunct="0">
              <a:spcBef>
                <a:spcPct val="20000"/>
              </a:spcBef>
              <a:spcAft>
                <a:spcPct val="0"/>
              </a:spcAft>
              <a:buChar char="»"/>
              <a:defRPr>
                <a:solidFill>
                  <a:srgbClr val="990033"/>
                </a:solidFill>
                <a:latin typeface="Arial" charset="0"/>
              </a:defRPr>
            </a:lvl6pPr>
            <a:lvl7pPr marL="2971800" indent="-228600" eaLnBrk="0" fontAlgn="base" hangingPunct="0">
              <a:spcBef>
                <a:spcPct val="20000"/>
              </a:spcBef>
              <a:spcAft>
                <a:spcPct val="0"/>
              </a:spcAft>
              <a:buChar char="»"/>
              <a:defRPr>
                <a:solidFill>
                  <a:srgbClr val="990033"/>
                </a:solidFill>
                <a:latin typeface="Arial" charset="0"/>
              </a:defRPr>
            </a:lvl7pPr>
            <a:lvl8pPr marL="3429000" indent="-228600" eaLnBrk="0" fontAlgn="base" hangingPunct="0">
              <a:spcBef>
                <a:spcPct val="20000"/>
              </a:spcBef>
              <a:spcAft>
                <a:spcPct val="0"/>
              </a:spcAft>
              <a:buChar char="»"/>
              <a:defRPr>
                <a:solidFill>
                  <a:srgbClr val="990033"/>
                </a:solidFill>
                <a:latin typeface="Arial" charset="0"/>
              </a:defRPr>
            </a:lvl8pPr>
            <a:lvl9pPr marL="3886200" indent="-228600" eaLnBrk="0" fontAlgn="base" hangingPunct="0">
              <a:spcBef>
                <a:spcPct val="20000"/>
              </a:spcBef>
              <a:spcAft>
                <a:spcPct val="0"/>
              </a:spcAft>
              <a:buChar char="»"/>
              <a:defRPr>
                <a:solidFill>
                  <a:srgbClr val="990033"/>
                </a:solidFill>
                <a:latin typeface="Arial" charset="0"/>
              </a:defRPr>
            </a:lvl9pPr>
          </a:lstStyle>
          <a:p>
            <a:pPr>
              <a:spcBef>
                <a:spcPct val="0"/>
              </a:spcBef>
              <a:buFontTx/>
              <a:buNone/>
            </a:pPr>
            <a:fld id="{38B18396-1CC7-48DB-9B04-98D8DF00EFB9}" type="slidenum">
              <a:rPr lang="en-US" altLang="en-US" sz="900" smtClean="0">
                <a:solidFill>
                  <a:schemeClr val="tx1"/>
                </a:solidFill>
              </a:rPr>
              <a:pPr>
                <a:spcBef>
                  <a:spcPct val="0"/>
                </a:spcBef>
                <a:buFontTx/>
                <a:buNone/>
              </a:pPr>
              <a:t>8</a:t>
            </a:fld>
            <a:endParaRPr lang="en-US" altLang="en-US" sz="900" smtClean="0">
              <a:solidFill>
                <a:schemeClr val="tx1"/>
              </a:solidFill>
            </a:endParaRPr>
          </a:p>
        </p:txBody>
      </p:sp>
    </p:spTree>
    <p:extLst>
      <p:ext uri="{BB962C8B-B14F-4D97-AF65-F5344CB8AC3E}">
        <p14:creationId xmlns:p14="http://schemas.microsoft.com/office/powerpoint/2010/main" val="2096084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1"/>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800000"/>
                </a:solidFill>
                <a:latin typeface="Arial" charset="0"/>
              </a:defRPr>
            </a:lvl1pPr>
            <a:lvl2pPr marL="742950" indent="-285750">
              <a:spcBef>
                <a:spcPct val="20000"/>
              </a:spcBef>
              <a:buChar char="–"/>
              <a:defRPr sz="2400">
                <a:solidFill>
                  <a:schemeClr val="hlink"/>
                </a:solidFill>
                <a:latin typeface="Arial" charset="0"/>
              </a:defRPr>
            </a:lvl2pPr>
            <a:lvl3pPr marL="1143000" indent="-228600">
              <a:spcBef>
                <a:spcPct val="20000"/>
              </a:spcBef>
              <a:buChar char="•"/>
              <a:defRPr sz="2000">
                <a:solidFill>
                  <a:srgbClr val="990033"/>
                </a:solidFill>
                <a:latin typeface="Arial" charset="0"/>
              </a:defRPr>
            </a:lvl3pPr>
            <a:lvl4pPr marL="1600200" indent="-228600">
              <a:spcBef>
                <a:spcPct val="20000"/>
              </a:spcBef>
              <a:buChar char="–"/>
              <a:defRPr>
                <a:solidFill>
                  <a:schemeClr val="hlink"/>
                </a:solidFill>
                <a:latin typeface="Arial" charset="0"/>
              </a:defRPr>
            </a:lvl4pPr>
            <a:lvl5pPr marL="2057400" indent="-228600">
              <a:spcBef>
                <a:spcPct val="20000"/>
              </a:spcBef>
              <a:buChar char="»"/>
              <a:defRPr>
                <a:solidFill>
                  <a:srgbClr val="990033"/>
                </a:solidFill>
                <a:latin typeface="Arial" charset="0"/>
              </a:defRPr>
            </a:lvl5pPr>
            <a:lvl6pPr marL="2514600" indent="-228600" eaLnBrk="0" fontAlgn="base" hangingPunct="0">
              <a:spcBef>
                <a:spcPct val="20000"/>
              </a:spcBef>
              <a:spcAft>
                <a:spcPct val="0"/>
              </a:spcAft>
              <a:buChar char="»"/>
              <a:defRPr>
                <a:solidFill>
                  <a:srgbClr val="990033"/>
                </a:solidFill>
                <a:latin typeface="Arial" charset="0"/>
              </a:defRPr>
            </a:lvl6pPr>
            <a:lvl7pPr marL="2971800" indent="-228600" eaLnBrk="0" fontAlgn="base" hangingPunct="0">
              <a:spcBef>
                <a:spcPct val="20000"/>
              </a:spcBef>
              <a:spcAft>
                <a:spcPct val="0"/>
              </a:spcAft>
              <a:buChar char="»"/>
              <a:defRPr>
                <a:solidFill>
                  <a:srgbClr val="990033"/>
                </a:solidFill>
                <a:latin typeface="Arial" charset="0"/>
              </a:defRPr>
            </a:lvl7pPr>
            <a:lvl8pPr marL="3429000" indent="-228600" eaLnBrk="0" fontAlgn="base" hangingPunct="0">
              <a:spcBef>
                <a:spcPct val="20000"/>
              </a:spcBef>
              <a:spcAft>
                <a:spcPct val="0"/>
              </a:spcAft>
              <a:buChar char="»"/>
              <a:defRPr>
                <a:solidFill>
                  <a:srgbClr val="990033"/>
                </a:solidFill>
                <a:latin typeface="Arial" charset="0"/>
              </a:defRPr>
            </a:lvl8pPr>
            <a:lvl9pPr marL="3886200" indent="-228600" eaLnBrk="0" fontAlgn="base" hangingPunct="0">
              <a:spcBef>
                <a:spcPct val="20000"/>
              </a:spcBef>
              <a:spcAft>
                <a:spcPct val="0"/>
              </a:spcAft>
              <a:buChar char="»"/>
              <a:defRPr>
                <a:solidFill>
                  <a:srgbClr val="990033"/>
                </a:solidFill>
                <a:latin typeface="Arial" charset="0"/>
              </a:defRPr>
            </a:lvl9pPr>
          </a:lstStyle>
          <a:p>
            <a:pPr>
              <a:spcBef>
                <a:spcPct val="0"/>
              </a:spcBef>
              <a:buFontTx/>
              <a:buNone/>
            </a:pPr>
            <a:fld id="{A575066F-49EC-4657-94C1-C04A46106007}" type="slidenum">
              <a:rPr lang="en-US" altLang="en-US" sz="900">
                <a:solidFill>
                  <a:srgbClr val="898989"/>
                </a:solidFill>
                <a:latin typeface="Calibri" pitchFamily="34" charset="0"/>
              </a:rPr>
              <a:pPr>
                <a:spcBef>
                  <a:spcPct val="0"/>
                </a:spcBef>
                <a:buFontTx/>
                <a:buNone/>
              </a:pPr>
              <a:t>9</a:t>
            </a:fld>
            <a:endParaRPr lang="en-US" altLang="en-US" sz="900">
              <a:solidFill>
                <a:srgbClr val="898989"/>
              </a:solidFill>
              <a:latin typeface="Calibri" pitchFamily="34" charset="0"/>
            </a:endParaRPr>
          </a:p>
        </p:txBody>
      </p:sp>
      <p:sp>
        <p:nvSpPr>
          <p:cNvPr id="7171" name="Rectangle 2"/>
          <p:cNvSpPr>
            <a:spLocks noGrp="1" noChangeArrowheads="1"/>
          </p:cNvSpPr>
          <p:nvPr>
            <p:ph type="title"/>
          </p:nvPr>
        </p:nvSpPr>
        <p:spPr/>
        <p:txBody>
          <a:bodyPr/>
          <a:lstStyle/>
          <a:p>
            <a:pPr>
              <a:defRPr/>
            </a:pPr>
            <a:r>
              <a:rPr lang="en-US" altLang="en-US" dirty="0" smtClean="0">
                <a:solidFill>
                  <a:srgbClr val="1E406D"/>
                </a:solidFill>
                <a:effectLst>
                  <a:outerShdw blurRad="38100" dist="38100" dir="2700000" algn="tl">
                    <a:srgbClr val="000000">
                      <a:alpha val="43137"/>
                    </a:srgbClr>
                  </a:outerShdw>
                </a:effectLst>
              </a:rPr>
              <a:t>Convening Activity - Workshops</a:t>
            </a:r>
          </a:p>
        </p:txBody>
      </p:sp>
      <p:sp>
        <p:nvSpPr>
          <p:cNvPr id="25604" name="Rectangle 3"/>
          <p:cNvSpPr>
            <a:spLocks noGrp="1" noChangeArrowheads="1"/>
          </p:cNvSpPr>
          <p:nvPr>
            <p:ph type="body" idx="1"/>
          </p:nvPr>
        </p:nvSpPr>
        <p:spPr>
          <a:xfrm>
            <a:off x="381000" y="1368184"/>
            <a:ext cx="8458200" cy="4525963"/>
          </a:xfrm>
        </p:spPr>
        <p:txBody>
          <a:bodyPr/>
          <a:lstStyle/>
          <a:p>
            <a:r>
              <a:rPr lang="en-US" altLang="en-US" sz="2800" dirty="0" smtClean="0"/>
              <a:t>Conference or symposium - invited individuals meet to discuss topics of mutual interest and to share their expertise.</a:t>
            </a:r>
          </a:p>
          <a:p>
            <a:r>
              <a:rPr lang="en-US" altLang="en-US" sz="2800" dirty="0" smtClean="0"/>
              <a:t>Many possible purposes –provide input for consensus study, </a:t>
            </a:r>
            <a:r>
              <a:rPr lang="en-US" altLang="en-US" sz="2800" dirty="0"/>
              <a:t>frame a future </a:t>
            </a:r>
            <a:r>
              <a:rPr lang="en-US" altLang="en-US" sz="2800" dirty="0" smtClean="0"/>
              <a:t>study</a:t>
            </a:r>
            <a:r>
              <a:rPr lang="en-US" altLang="en-US" sz="2800" dirty="0"/>
              <a:t>.</a:t>
            </a:r>
            <a:endParaRPr lang="en-US" altLang="en-US" sz="2800" dirty="0" smtClean="0"/>
          </a:p>
          <a:p>
            <a:r>
              <a:rPr lang="en-US" altLang="en-US" sz="2800" dirty="0" smtClean="0"/>
              <a:t>Requires an approved planning committee.</a:t>
            </a:r>
          </a:p>
          <a:p>
            <a:r>
              <a:rPr lang="en-US" altLang="en-US" sz="2800" dirty="0" smtClean="0"/>
              <a:t>Several product options – workshop report, workshop summary, workshop proceeding.</a:t>
            </a:r>
          </a:p>
        </p:txBody>
      </p:sp>
    </p:spTree>
    <p:extLst>
      <p:ext uri="{BB962C8B-B14F-4D97-AF65-F5344CB8AC3E}">
        <p14:creationId xmlns:p14="http://schemas.microsoft.com/office/powerpoint/2010/main" val="22749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academynet_17359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academynet_173599</Template>
  <TotalTime>187</TotalTime>
  <Words>738</Words>
  <Application>Microsoft Office PowerPoint</Application>
  <PresentationFormat>On-screen Show (4:3)</PresentationFormat>
  <Paragraphs>138</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academynet_173599</vt:lpstr>
      <vt:lpstr>PowerPoint Presentation</vt:lpstr>
      <vt:lpstr>PowerPoint Presentation</vt:lpstr>
      <vt:lpstr>PowerPoint Presentation</vt:lpstr>
      <vt:lpstr>National Academy of Engineering Mission</vt:lpstr>
      <vt:lpstr>Council of the National Academy of Engineering</vt:lpstr>
      <vt:lpstr>National Materials and Manufacturing Board Mission</vt:lpstr>
      <vt:lpstr>NATIONAL MATERIALS AND MANUFACTURING BOARD (NMMB)</vt:lpstr>
      <vt:lpstr>Summary of Academies Activities</vt:lpstr>
      <vt:lpstr>Convening Activity - Workshops</vt:lpstr>
      <vt:lpstr>Consensus Study</vt:lpstr>
      <vt:lpstr>Recent NMMB  Workshop Summaries</vt:lpstr>
      <vt:lpstr>Recent NMMB Reports</vt:lpstr>
      <vt:lpstr>Thank you for your Attention</vt:lpstr>
    </vt:vector>
  </TitlesOfParts>
  <Company>The National Academies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Lancaster</dc:creator>
  <cp:lastModifiedBy>Northington, John Wesley Bigby</cp:lastModifiedBy>
  <cp:revision>16</cp:revision>
  <cp:lastPrinted>2002-08-01T17:16:37Z</cp:lastPrinted>
  <dcterms:created xsi:type="dcterms:W3CDTF">2016-08-25T17:42:56Z</dcterms:created>
  <dcterms:modified xsi:type="dcterms:W3CDTF">2016-08-29T18:57:07Z</dcterms:modified>
</cp:coreProperties>
</file>