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281" r:id="rId3"/>
    <p:sldId id="301" r:id="rId4"/>
    <p:sldId id="303" r:id="rId5"/>
    <p:sldId id="321" r:id="rId6"/>
    <p:sldId id="260" r:id="rId7"/>
    <p:sldId id="324" r:id="rId8"/>
    <p:sldId id="304" r:id="rId9"/>
    <p:sldId id="286" r:id="rId10"/>
    <p:sldId id="275" r:id="rId11"/>
    <p:sldId id="288" r:id="rId12"/>
    <p:sldId id="325" r:id="rId13"/>
    <p:sldId id="326" r:id="rId14"/>
    <p:sldId id="272" r:id="rId15"/>
    <p:sldId id="310" r:id="rId16"/>
    <p:sldId id="318" r:id="rId17"/>
    <p:sldId id="319" r:id="rId18"/>
    <p:sldId id="320" r:id="rId19"/>
    <p:sldId id="308" r:id="rId20"/>
    <p:sldId id="323" r:id="rId21"/>
    <p:sldId id="322"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CA5"/>
    <a:srgbClr val="3F3EB7"/>
    <a:srgbClr val="3A39AF"/>
    <a:srgbClr val="CFF0FF"/>
    <a:srgbClr val="9ACDFF"/>
    <a:srgbClr val="ABEFFF"/>
    <a:srgbClr val="8EFDEE"/>
    <a:srgbClr val="33FDF2"/>
    <a:srgbClr val="A8CEFF"/>
    <a:srgbClr val="4342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2" autoAdjust="0"/>
    <p:restoredTop sz="94867"/>
  </p:normalViewPr>
  <p:slideViewPr>
    <p:cSldViewPr snapToGrid="0">
      <p:cViewPr>
        <p:scale>
          <a:sx n="96" d="100"/>
          <a:sy n="96" d="100"/>
        </p:scale>
        <p:origin x="926" y="230"/>
      </p:cViewPr>
      <p:guideLst>
        <p:guide orient="horz" pos="2160"/>
        <p:guide pos="2880"/>
      </p:guideLst>
    </p:cSldViewPr>
  </p:slideViewPr>
  <p:notesTextViewPr>
    <p:cViewPr>
      <p:scale>
        <a:sx n="60" d="100"/>
        <a:sy n="6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68AD4-0A08-974C-8455-404ADA2357A7}" type="datetimeFigureOut">
              <a:rPr lang="en-US" smtClean="0"/>
              <a:t>8/29/2016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77CAC-17B3-D44F-87DB-87C223C9B7B2}" type="slidenum">
              <a:rPr lang="en-US" smtClean="0"/>
              <a:t>‹#›</a:t>
            </a:fld>
            <a:endParaRPr lang="en-US"/>
          </a:p>
        </p:txBody>
      </p:sp>
    </p:spTree>
    <p:extLst>
      <p:ext uri="{BB962C8B-B14F-4D97-AF65-F5344CB8AC3E}">
        <p14:creationId xmlns:p14="http://schemas.microsoft.com/office/powerpoint/2010/main" val="162573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77CAC-17B3-D44F-87DB-87C223C9B7B2}" type="slidenum">
              <a:rPr lang="en-US" smtClean="0"/>
              <a:t>2</a:t>
            </a:fld>
            <a:endParaRPr lang="en-US" dirty="0"/>
          </a:p>
        </p:txBody>
      </p:sp>
    </p:spTree>
    <p:extLst>
      <p:ext uri="{BB962C8B-B14F-4D97-AF65-F5344CB8AC3E}">
        <p14:creationId xmlns:p14="http://schemas.microsoft.com/office/powerpoint/2010/main" val="134425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77CAC-17B3-D44F-87DB-87C223C9B7B2}" type="slidenum">
              <a:rPr lang="en-US" smtClean="0"/>
              <a:t>3</a:t>
            </a:fld>
            <a:endParaRPr lang="en-US" dirty="0"/>
          </a:p>
        </p:txBody>
      </p:sp>
    </p:spTree>
    <p:extLst>
      <p:ext uri="{BB962C8B-B14F-4D97-AF65-F5344CB8AC3E}">
        <p14:creationId xmlns:p14="http://schemas.microsoft.com/office/powerpoint/2010/main" val="205993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rial" charset="0"/>
                <a:ea typeface="Arial" charset="0"/>
                <a:cs typeface="Arial" charset="0"/>
              </a:rPr>
              <a:t>LBNL is being proactive assisting BSEE with addressing the bolts concerns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Arial" charset="0"/>
              <a:ea typeface="Arial" charset="0"/>
              <a:cs typeface="Arial" charset="0"/>
            </a:endParaRPr>
          </a:p>
          <a:p>
            <a:pPr marL="285750" indent="-285750" algn="just">
              <a:spcBef>
                <a:spcPts val="600"/>
              </a:spcBef>
              <a:buFont typeface="Wingdings" charset="2"/>
              <a:buChar char="§"/>
            </a:pPr>
            <a:r>
              <a:rPr lang="en-US" sz="1200" dirty="0" smtClean="0">
                <a:solidFill>
                  <a:srgbClr val="0070C0"/>
                </a:solidFill>
              </a:rPr>
              <a:t>Review the industry codes and identify any existing standards or regulations with </a:t>
            </a:r>
            <a:r>
              <a:rPr lang="en-US" sz="1200" i="1" dirty="0" smtClean="0">
                <a:solidFill>
                  <a:srgbClr val="0070C0"/>
                </a:solidFill>
              </a:rPr>
              <a:t>underlying failure mechanisms</a:t>
            </a:r>
            <a:r>
              <a:rPr lang="en-US" sz="1200" dirty="0" smtClean="0">
                <a:solidFill>
                  <a:srgbClr val="0070C0"/>
                </a:solidFill>
              </a:rPr>
              <a:t> for subsea bolt technology.</a:t>
            </a:r>
          </a:p>
          <a:p>
            <a:pPr marL="285750" indent="-285750" algn="just">
              <a:spcBef>
                <a:spcPts val="600"/>
              </a:spcBef>
              <a:buFont typeface="Wingdings" charset="2"/>
              <a:buChar char="§"/>
            </a:pPr>
            <a:r>
              <a:rPr lang="en-US" sz="1200" dirty="0" smtClean="0">
                <a:solidFill>
                  <a:srgbClr val="0070C0"/>
                </a:solidFill>
              </a:rPr>
              <a:t>Make a recommendation on the methodology for the selection for material properties (e.g. hardness, YS, UTS) and other critical parameters </a:t>
            </a:r>
            <a:r>
              <a:rPr lang="en-US" sz="1200" i="1" dirty="0" smtClean="0">
                <a:solidFill>
                  <a:srgbClr val="0070C0"/>
                </a:solidFill>
              </a:rPr>
              <a:t>in accordance with the subsea bolt application and operating environment</a:t>
            </a:r>
            <a:r>
              <a:rPr lang="en-US" sz="1200" dirty="0" smtClean="0">
                <a:solidFill>
                  <a:srgbClr val="0070C0"/>
                </a:solidFill>
              </a:rPr>
              <a:t>.</a:t>
            </a:r>
          </a:p>
          <a:p>
            <a:pPr marL="285750" indent="-285750" algn="just">
              <a:spcBef>
                <a:spcPts val="600"/>
              </a:spcBef>
              <a:buFont typeface="Wingdings" charset="2"/>
              <a:buChar char="§"/>
            </a:pPr>
            <a:r>
              <a:rPr lang="en-US" sz="1200" dirty="0" smtClean="0">
                <a:solidFill>
                  <a:srgbClr val="0070C0"/>
                </a:solidFill>
              </a:rPr>
              <a:t>Make a recommendation to BSEE on how existing industry standards should be modified to address findings from the industry code review.</a:t>
            </a:r>
          </a:p>
          <a:p>
            <a:pPr marL="285750" indent="-285750" algn="just">
              <a:spcBef>
                <a:spcPts val="600"/>
              </a:spcBef>
              <a:buFont typeface="Wingdings" charset="2"/>
              <a:buChar char="§"/>
            </a:pPr>
            <a:r>
              <a:rPr lang="en-US" sz="1200" dirty="0" smtClean="0">
                <a:solidFill>
                  <a:srgbClr val="0070C0"/>
                </a:solidFill>
              </a:rPr>
              <a:t>Evaluate performance of existing fastener systems, including: manufacturing, corrosion protection, installation, maintenance and inspection processes.</a:t>
            </a:r>
          </a:p>
          <a:p>
            <a:pPr marL="285750" indent="-285750" algn="just">
              <a:spcBef>
                <a:spcPts val="600"/>
              </a:spcBef>
              <a:buFont typeface="Wingdings" charset="2"/>
              <a:buChar char="§"/>
            </a:pPr>
            <a:r>
              <a:rPr lang="en-US" sz="1200" dirty="0" smtClean="0">
                <a:solidFill>
                  <a:srgbClr val="0070C0"/>
                </a:solidFill>
              </a:rPr>
              <a:t>Identification of similarities and differences in industry standards and regulations as related to fastener systems worldwide.</a:t>
            </a:r>
          </a:p>
          <a:p>
            <a:pPr marL="285750" indent="-285750" algn="just">
              <a:spcBef>
                <a:spcPts val="600"/>
              </a:spcBef>
              <a:buFont typeface="Wingdings" charset="2"/>
              <a:buChar char="§"/>
            </a:pPr>
            <a:r>
              <a:rPr lang="en-US" sz="1200" dirty="0" smtClean="0">
                <a:solidFill>
                  <a:srgbClr val="0070C0"/>
                </a:solidFill>
              </a:rPr>
              <a:t>Evaluation of alternative fastener designs used by global industries.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Arial" charset="0"/>
              <a:ea typeface="Arial" charset="0"/>
              <a:cs typeface="Arial" charset="0"/>
            </a:endParaRPr>
          </a:p>
          <a:p>
            <a:endParaRPr lang="en-US" dirty="0" smtClean="0"/>
          </a:p>
        </p:txBody>
      </p:sp>
      <p:sp>
        <p:nvSpPr>
          <p:cNvPr id="4" name="Slide Number Placeholder 3"/>
          <p:cNvSpPr>
            <a:spLocks noGrp="1"/>
          </p:cNvSpPr>
          <p:nvPr>
            <p:ph type="sldNum" sz="quarter" idx="10"/>
          </p:nvPr>
        </p:nvSpPr>
        <p:spPr/>
        <p:txBody>
          <a:bodyPr/>
          <a:lstStyle/>
          <a:p>
            <a:fld id="{D9C77CAC-17B3-D44F-87DB-87C223C9B7B2}" type="slidenum">
              <a:rPr lang="en-US" smtClean="0"/>
              <a:t>4</a:t>
            </a:fld>
            <a:endParaRPr lang="en-US" dirty="0"/>
          </a:p>
        </p:txBody>
      </p:sp>
    </p:spTree>
    <p:extLst>
      <p:ext uri="{BB962C8B-B14F-4D97-AF65-F5344CB8AC3E}">
        <p14:creationId xmlns:p14="http://schemas.microsoft.com/office/powerpoint/2010/main" val="8824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schemeClr val="tx1"/>
                </a:solidFill>
              </a:rPr>
              <a:t>An efficient and robust method of cataloguing industry standards is necessary in order to quickly reference and substantiate any claims made in the gap analysis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schemeClr val="tx1"/>
                </a:solidFill>
              </a:rPr>
              <a:t>Using Microsoft Access RDS and SQL programming queries, we are able to modularize each industry standard’s data relevant to subsea bolting to quickly compare and contrast.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schemeClr val="tx1"/>
                </a:solidFill>
              </a:rPr>
              <a:t> </a:t>
            </a:r>
          </a:p>
          <a:p>
            <a:endParaRPr lang="en-US" sz="1200"/>
          </a:p>
        </p:txBody>
      </p:sp>
      <p:sp>
        <p:nvSpPr>
          <p:cNvPr id="4" name="Slide Number Placeholder 3"/>
          <p:cNvSpPr>
            <a:spLocks noGrp="1"/>
          </p:cNvSpPr>
          <p:nvPr>
            <p:ph type="sldNum" sz="quarter" idx="10"/>
          </p:nvPr>
        </p:nvSpPr>
        <p:spPr/>
        <p:txBody>
          <a:bodyPr/>
          <a:lstStyle/>
          <a:p>
            <a:fld id="{D9C77CAC-17B3-D44F-87DB-87C223C9B7B2}" type="slidenum">
              <a:rPr lang="en-US" smtClean="0"/>
              <a:t>8</a:t>
            </a:fld>
            <a:endParaRPr lang="en-US"/>
          </a:p>
        </p:txBody>
      </p:sp>
    </p:spTree>
    <p:extLst>
      <p:ext uri="{BB962C8B-B14F-4D97-AF65-F5344CB8AC3E}">
        <p14:creationId xmlns:p14="http://schemas.microsoft.com/office/powerpoint/2010/main" val="92612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77CAC-17B3-D44F-87DB-87C223C9B7B2}" type="slidenum">
              <a:rPr lang="en-US" smtClean="0"/>
              <a:t>9</a:t>
            </a:fld>
            <a:endParaRPr lang="en-US"/>
          </a:p>
        </p:txBody>
      </p:sp>
    </p:spTree>
    <p:extLst>
      <p:ext uri="{BB962C8B-B14F-4D97-AF65-F5344CB8AC3E}">
        <p14:creationId xmlns:p14="http://schemas.microsoft.com/office/powerpoint/2010/main" val="211924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77CAC-17B3-D44F-87DB-87C223C9B7B2}" type="slidenum">
              <a:rPr lang="en-US" smtClean="0"/>
              <a:t>15</a:t>
            </a:fld>
            <a:endParaRPr lang="en-US" dirty="0"/>
          </a:p>
        </p:txBody>
      </p:sp>
    </p:spTree>
    <p:extLst>
      <p:ext uri="{BB962C8B-B14F-4D97-AF65-F5344CB8AC3E}">
        <p14:creationId xmlns:p14="http://schemas.microsoft.com/office/powerpoint/2010/main" val="146227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77CAC-17B3-D44F-87DB-87C223C9B7B2}" type="slidenum">
              <a:rPr lang="en-US" smtClean="0"/>
              <a:t>21</a:t>
            </a:fld>
            <a:endParaRPr lang="en-US"/>
          </a:p>
        </p:txBody>
      </p:sp>
    </p:spTree>
    <p:extLst>
      <p:ext uri="{BB962C8B-B14F-4D97-AF65-F5344CB8AC3E}">
        <p14:creationId xmlns:p14="http://schemas.microsoft.com/office/powerpoint/2010/main" val="1650112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descr="XBD200302-00063-02.jpg"/>
          <p:cNvPicPr>
            <a:picLocks noChangeAspect="1"/>
          </p:cNvPicPr>
          <p:nvPr/>
        </p:nvPicPr>
        <p:blipFill>
          <a:blip r:embed="rId2">
            <a:extLst>
              <a:ext uri="{28A0092B-C50C-407E-A947-70E740481C1C}">
                <a14:useLocalDpi xmlns:a14="http://schemas.microsoft.com/office/drawing/2010/main" val="0"/>
              </a:ext>
            </a:extLst>
          </a:blip>
          <a:srcRect l="3206" t="26352" r="66402" b="1721"/>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066800"/>
            <a:ext cx="9144000" cy="5791200"/>
          </a:xfrm>
          <a:prstGeom prst="rect">
            <a:avLst/>
          </a:prstGeom>
          <a:solidFill>
            <a:srgbClr val="376092">
              <a:alpha val="90979"/>
            </a:srgbClr>
          </a:solidFill>
          <a:ln w="9525">
            <a:noFill/>
            <a:miter lim="800000"/>
            <a:headEnd/>
            <a:tailEnd/>
          </a:ln>
        </p:spPr>
        <p:txBody>
          <a:bodyPr wrap="none" anchor="ctr"/>
          <a:lstStyle/>
          <a:p>
            <a:pPr algn="ctr">
              <a:defRPr/>
            </a:pPr>
            <a:endParaRPr lang="en-US" sz="1800">
              <a:latin typeface="Arial" pitchFamily="-109" charset="0"/>
              <a:ea typeface="ＭＳ Ｐゴシック" pitchFamily="-109" charset="-128"/>
            </a:endParaRPr>
          </a:p>
        </p:txBody>
      </p:sp>
      <p:sp>
        <p:nvSpPr>
          <p:cNvPr id="6" name="Rectangle 1031"/>
          <p:cNvSpPr>
            <a:spLocks noChangeArrowheads="1"/>
          </p:cNvSpPr>
          <p:nvPr/>
        </p:nvSpPr>
        <p:spPr bwMode="auto">
          <a:xfrm>
            <a:off x="0" y="0"/>
            <a:ext cx="9144000" cy="1066800"/>
          </a:xfrm>
          <a:prstGeom prst="rect">
            <a:avLst/>
          </a:prstGeom>
          <a:solidFill>
            <a:srgbClr val="003366"/>
          </a:solidFill>
          <a:ln w="9525">
            <a:noFill/>
            <a:miter lim="800000"/>
            <a:headEnd/>
            <a:tailEnd/>
          </a:ln>
        </p:spPr>
        <p:txBody>
          <a:bodyPr wrap="none" anchor="ctr"/>
          <a:lstStyle/>
          <a:p>
            <a:pPr eaLnBrk="0" hangingPunct="0">
              <a:defRPr/>
            </a:pPr>
            <a:endParaRPr lang="en-US">
              <a:latin typeface="Arial" pitchFamily="-109" charset="0"/>
              <a:ea typeface="ＭＳ Ｐゴシック" pitchFamily="-109" charset="-128"/>
            </a:endParaRPr>
          </a:p>
        </p:txBody>
      </p:sp>
      <p:pic>
        <p:nvPicPr>
          <p:cNvPr id="7" name="Picture 7" descr="LBNL_Banner.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87928" y="2130425"/>
            <a:ext cx="7070271"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599" y="3886200"/>
            <a:ext cx="7082971" cy="1752600"/>
          </a:xfrm>
          <a:prstGeom prst="rect">
            <a:avLst/>
          </a:prstGeom>
        </p:spPr>
        <p:txBody>
          <a:bodyPr/>
          <a:lstStyle>
            <a:lvl1pPr marL="0" indent="0" algn="l">
              <a:buNone/>
              <a:defRPr sz="2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8745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2625" y="1573213"/>
            <a:ext cx="7781925" cy="4368800"/>
          </a:xfrm>
          <a:prstGeom prst="rect">
            <a:avLst/>
          </a:prstGeom>
        </p:spPr>
        <p:txBody>
          <a:bodyPr/>
          <a:lstStyle>
            <a:lvl1pPr>
              <a:spcBef>
                <a:spcPts val="1200"/>
              </a:spcBef>
              <a:defRPr/>
            </a:lvl1pPr>
            <a:lvl2pPr>
              <a:spcBef>
                <a:spcPts val="900"/>
              </a:spcBef>
              <a:buFont typeface="Arial"/>
              <a:buChar char="•"/>
              <a:defRPr/>
            </a:lvl2pPr>
            <a:lvl3pPr marL="458788" indent="-177800">
              <a:spcBef>
                <a:spcPts val="500"/>
              </a:spcBef>
              <a:defRPr/>
            </a:lvl3pPr>
            <a:lvl4pPr marL="687388" indent="-177800">
              <a:spcBef>
                <a:spcPts val="400"/>
              </a:spcBef>
              <a:buSzPct val="50000"/>
              <a:buFont typeface="Arial"/>
              <a:buChar cha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Footer Placeholder 4"/>
          <p:cNvSpPr>
            <a:spLocks noGrp="1"/>
          </p:cNvSpPr>
          <p:nvPr>
            <p:ph type="ftr" sz="quarter" idx="10"/>
          </p:nvPr>
        </p:nvSpPr>
        <p:spPr/>
        <p:txBody>
          <a:bodyPr/>
          <a:lstStyle>
            <a:lvl1pPr>
              <a:defRPr/>
            </a:lvl1pPr>
          </a:lstStyle>
          <a:p>
            <a:r>
              <a:rPr lang="en-US" altLang="en-US"/>
              <a:t>Footer</a:t>
            </a:r>
          </a:p>
        </p:txBody>
      </p:sp>
      <p:sp>
        <p:nvSpPr>
          <p:cNvPr id="5" name="Slide Number Placeholder 5"/>
          <p:cNvSpPr>
            <a:spLocks noGrp="1"/>
          </p:cNvSpPr>
          <p:nvPr>
            <p:ph type="sldNum" sz="quarter" idx="11"/>
          </p:nvPr>
        </p:nvSpPr>
        <p:spPr/>
        <p:txBody>
          <a:bodyPr/>
          <a:lstStyle>
            <a:lvl1pPr>
              <a:defRPr/>
            </a:lvl1pPr>
          </a:lstStyle>
          <a:p>
            <a:fld id="{6CE3ACF1-A403-4F9B-B76F-BAF876BF4C47}" type="slidenum">
              <a:rPr lang="en-US" altLang="en-US"/>
              <a:pPr/>
              <a:t>‹#›</a:t>
            </a:fld>
            <a:endParaRPr lang="en-US" altLang="en-US"/>
          </a:p>
        </p:txBody>
      </p:sp>
    </p:spTree>
    <p:extLst>
      <p:ext uri="{BB962C8B-B14F-4D97-AF65-F5344CB8AC3E}">
        <p14:creationId xmlns:p14="http://schemas.microsoft.com/office/powerpoint/2010/main" val="393163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none"/>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1157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0"/>
          </p:nvPr>
        </p:nvSpPr>
        <p:spPr/>
        <p:txBody>
          <a:bodyPr/>
          <a:lstStyle>
            <a:lvl1pPr>
              <a:defRPr/>
            </a:lvl1pPr>
          </a:lstStyle>
          <a:p>
            <a:r>
              <a:rPr lang="en-US" altLang="en-US"/>
              <a:t>Footer</a:t>
            </a:r>
          </a:p>
        </p:txBody>
      </p:sp>
      <p:sp>
        <p:nvSpPr>
          <p:cNvPr id="6" name="Slide Number Placeholder 5"/>
          <p:cNvSpPr>
            <a:spLocks noGrp="1"/>
          </p:cNvSpPr>
          <p:nvPr>
            <p:ph type="sldNum" sz="quarter" idx="11"/>
          </p:nvPr>
        </p:nvSpPr>
        <p:spPr/>
        <p:txBody>
          <a:bodyPr/>
          <a:lstStyle>
            <a:lvl1pPr>
              <a:defRPr/>
            </a:lvl1pPr>
          </a:lstStyle>
          <a:p>
            <a:fld id="{FF163FCE-F391-4933-B5C0-E9B7F699E427}" type="slidenum">
              <a:rPr lang="en-US" altLang="en-US"/>
              <a:pPr/>
              <a:t>‹#›</a:t>
            </a:fld>
            <a:endParaRPr lang="en-US" altLang="en-US"/>
          </a:p>
        </p:txBody>
      </p:sp>
    </p:spTree>
    <p:extLst>
      <p:ext uri="{BB962C8B-B14F-4D97-AF65-F5344CB8AC3E}">
        <p14:creationId xmlns:p14="http://schemas.microsoft.com/office/powerpoint/2010/main" val="206643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Footer Placeholder 4"/>
          <p:cNvSpPr>
            <a:spLocks noGrp="1"/>
          </p:cNvSpPr>
          <p:nvPr>
            <p:ph type="ftr" sz="quarter" idx="10"/>
          </p:nvPr>
        </p:nvSpPr>
        <p:spPr/>
        <p:txBody>
          <a:bodyPr/>
          <a:lstStyle>
            <a:lvl1pPr>
              <a:defRPr/>
            </a:lvl1pPr>
          </a:lstStyle>
          <a:p>
            <a:r>
              <a:rPr lang="en-US" altLang="en-US"/>
              <a:t>Footer</a:t>
            </a:r>
          </a:p>
        </p:txBody>
      </p:sp>
      <p:sp>
        <p:nvSpPr>
          <p:cNvPr id="8" name="Slide Number Placeholder 5"/>
          <p:cNvSpPr>
            <a:spLocks noGrp="1"/>
          </p:cNvSpPr>
          <p:nvPr>
            <p:ph type="sldNum" sz="quarter" idx="11"/>
          </p:nvPr>
        </p:nvSpPr>
        <p:spPr/>
        <p:txBody>
          <a:bodyPr/>
          <a:lstStyle>
            <a:lvl1pPr>
              <a:defRPr/>
            </a:lvl1pPr>
          </a:lstStyle>
          <a:p>
            <a:fld id="{39449D35-C957-49B2-B155-A520BA075F0C}" type="slidenum">
              <a:rPr lang="en-US" altLang="en-US"/>
              <a:pPr/>
              <a:t>‹#›</a:t>
            </a:fld>
            <a:endParaRPr lang="en-US" altLang="en-US"/>
          </a:p>
        </p:txBody>
      </p:sp>
    </p:spTree>
    <p:extLst>
      <p:ext uri="{BB962C8B-B14F-4D97-AF65-F5344CB8AC3E}">
        <p14:creationId xmlns:p14="http://schemas.microsoft.com/office/powerpoint/2010/main" val="130721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r>
              <a:rPr lang="en-US" altLang="en-US"/>
              <a:t>Footer</a:t>
            </a:r>
          </a:p>
        </p:txBody>
      </p:sp>
      <p:sp>
        <p:nvSpPr>
          <p:cNvPr id="4" name="Slide Number Placeholder 5"/>
          <p:cNvSpPr>
            <a:spLocks noGrp="1"/>
          </p:cNvSpPr>
          <p:nvPr>
            <p:ph type="sldNum" sz="quarter" idx="11"/>
          </p:nvPr>
        </p:nvSpPr>
        <p:spPr/>
        <p:txBody>
          <a:bodyPr/>
          <a:lstStyle>
            <a:lvl1pPr>
              <a:defRPr/>
            </a:lvl1pPr>
          </a:lstStyle>
          <a:p>
            <a:fld id="{58FE91EE-F0EF-4C7A-838A-87C4B67713F3}" type="slidenum">
              <a:rPr lang="en-US" altLang="en-US"/>
              <a:pPr/>
              <a:t>‹#›</a:t>
            </a:fld>
            <a:endParaRPr lang="en-US" altLang="en-US"/>
          </a:p>
        </p:txBody>
      </p:sp>
    </p:spTree>
    <p:extLst>
      <p:ext uri="{BB962C8B-B14F-4D97-AF65-F5344CB8AC3E}">
        <p14:creationId xmlns:p14="http://schemas.microsoft.com/office/powerpoint/2010/main" val="336664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79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en-US" altLang="en-US"/>
              <a:t>Footer</a:t>
            </a:r>
          </a:p>
        </p:txBody>
      </p:sp>
      <p:sp>
        <p:nvSpPr>
          <p:cNvPr id="6" name="Slide Number Placeholder 5"/>
          <p:cNvSpPr>
            <a:spLocks noGrp="1"/>
          </p:cNvSpPr>
          <p:nvPr>
            <p:ph type="sldNum" sz="quarter" idx="11"/>
          </p:nvPr>
        </p:nvSpPr>
        <p:spPr/>
        <p:txBody>
          <a:bodyPr/>
          <a:lstStyle>
            <a:lvl1pPr>
              <a:defRPr/>
            </a:lvl1pPr>
          </a:lstStyle>
          <a:p>
            <a:fld id="{4D53441C-36A6-47C1-889A-5C50C73D00E2}" type="slidenum">
              <a:rPr lang="en-US" altLang="en-US"/>
              <a:pPr/>
              <a:t>‹#›</a:t>
            </a:fld>
            <a:endParaRPr lang="en-US" altLang="en-US"/>
          </a:p>
        </p:txBody>
      </p:sp>
    </p:spTree>
    <p:extLst>
      <p:ext uri="{BB962C8B-B14F-4D97-AF65-F5344CB8AC3E}">
        <p14:creationId xmlns:p14="http://schemas.microsoft.com/office/powerpoint/2010/main" val="161830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en-US" altLang="en-US"/>
              <a:t>Footer</a:t>
            </a:r>
          </a:p>
        </p:txBody>
      </p:sp>
      <p:sp>
        <p:nvSpPr>
          <p:cNvPr id="6" name="Slide Number Placeholder 5"/>
          <p:cNvSpPr>
            <a:spLocks noGrp="1"/>
          </p:cNvSpPr>
          <p:nvPr>
            <p:ph type="sldNum" sz="quarter" idx="11"/>
          </p:nvPr>
        </p:nvSpPr>
        <p:spPr/>
        <p:txBody>
          <a:bodyPr/>
          <a:lstStyle>
            <a:lvl1pPr>
              <a:defRPr/>
            </a:lvl1pPr>
          </a:lstStyle>
          <a:p>
            <a:fld id="{5E42D13D-8A06-4827-842F-95203729DB4C}" type="slidenum">
              <a:rPr lang="en-US" altLang="en-US"/>
              <a:pPr/>
              <a:t>‹#›</a:t>
            </a:fld>
            <a:endParaRPr lang="en-US" altLang="en-US"/>
          </a:p>
        </p:txBody>
      </p:sp>
    </p:spTree>
    <p:extLst>
      <p:ext uri="{BB962C8B-B14F-4D97-AF65-F5344CB8AC3E}">
        <p14:creationId xmlns:p14="http://schemas.microsoft.com/office/powerpoint/2010/main" val="224187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2625" y="260350"/>
            <a:ext cx="7781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cxnSp>
        <p:nvCxnSpPr>
          <p:cNvPr id="22" name="Straight Connector 21"/>
          <p:cNvCxnSpPr/>
          <p:nvPr/>
        </p:nvCxnSpPr>
        <p:spPr>
          <a:xfrm>
            <a:off x="0" y="6043613"/>
            <a:ext cx="9144000" cy="1587"/>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7" descr="LBNL_small_logo.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47075" y="6242050"/>
            <a:ext cx="568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92138"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600">
                <a:solidFill>
                  <a:srgbClr val="898989"/>
                </a:solidFill>
              </a:defRPr>
            </a:lvl1pPr>
          </a:lstStyle>
          <a:p>
            <a:r>
              <a:rPr lang="en-US" altLang="en-US"/>
              <a:t>Footer</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600">
                <a:solidFill>
                  <a:srgbClr val="898989"/>
                </a:solidFill>
              </a:defRPr>
            </a:lvl1pPr>
          </a:lstStyle>
          <a:p>
            <a:fld id="{88A32D3F-2367-417B-8865-DA5581C6A5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5" r:id="rId1"/>
    <p:sldLayoutId id="2147483699" r:id="rId2"/>
    <p:sldLayoutId id="2147483706" r:id="rId3"/>
    <p:sldLayoutId id="2147483700" r:id="rId4"/>
    <p:sldLayoutId id="2147483701" r:id="rId5"/>
    <p:sldLayoutId id="2147483702" r:id="rId6"/>
    <p:sldLayoutId id="2147483707" r:id="rId7"/>
    <p:sldLayoutId id="2147483703" r:id="rId8"/>
    <p:sldLayoutId id="2147483704" r:id="rId9"/>
  </p:sldLayoutIdLst>
  <p:hf hdr="0" dt="0"/>
  <p:txStyles>
    <p:title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900" indent="-342900" algn="l" rtl="0" eaLnBrk="1" fontAlgn="base" hangingPunct="1">
        <a:spcBef>
          <a:spcPts val="900"/>
        </a:spcBef>
        <a:spcAft>
          <a:spcPct val="0"/>
        </a:spcAft>
        <a:defRPr sz="2400">
          <a:solidFill>
            <a:srgbClr val="003366"/>
          </a:solidFill>
          <a:latin typeface="+mn-lt"/>
          <a:ea typeface="+mn-ea"/>
          <a:cs typeface="+mn-cs"/>
        </a:defRPr>
      </a:lvl1pPr>
      <a:lvl2pPr marL="288925" indent="-227013" algn="l" rtl="0" eaLnBrk="1" fontAlgn="base" hangingPunct="1">
        <a:spcBef>
          <a:spcPts val="500"/>
        </a:spcBef>
        <a:spcAft>
          <a:spcPct val="0"/>
        </a:spcAft>
        <a:buSzPct val="85000"/>
        <a:buChar char="–"/>
        <a:defRPr sz="2400">
          <a:solidFill>
            <a:srgbClr val="003366"/>
          </a:solidFill>
          <a:latin typeface="+mn-lt"/>
          <a:ea typeface="+mn-ea"/>
        </a:defRPr>
      </a:lvl2pPr>
      <a:lvl3pPr marL="573088" indent="-117475" algn="l" rtl="0" eaLnBrk="1" fontAlgn="base" hangingPunct="1">
        <a:spcBef>
          <a:spcPts val="400"/>
        </a:spcBef>
        <a:spcAft>
          <a:spcPct val="0"/>
        </a:spcAft>
        <a:buSzPct val="75000"/>
        <a:buFont typeface="Lucida Grande" pitchFamily="-109" charset="0"/>
        <a:buChar char="–"/>
        <a:defRPr sz="2400">
          <a:solidFill>
            <a:srgbClr val="003366"/>
          </a:solidFill>
          <a:latin typeface="+mn-lt"/>
          <a:ea typeface="+mn-ea"/>
        </a:defRPr>
      </a:lvl3pPr>
      <a:lvl4pPr marL="909638" indent="-227013" algn="l" rtl="0" eaLnBrk="1" fontAlgn="base" hangingPunct="1">
        <a:spcBef>
          <a:spcPct val="20000"/>
        </a:spcBef>
        <a:spcAft>
          <a:spcPct val="0"/>
        </a:spcAft>
        <a:buSzPct val="75000"/>
        <a:buFont typeface="Lucida Grande" pitchFamily="-109" charset="0"/>
        <a:buChar char="–"/>
        <a:defRPr sz="2400">
          <a:solidFill>
            <a:srgbClr val="003366"/>
          </a:solidFill>
          <a:latin typeface="+mn-lt"/>
          <a:ea typeface="+mn-ea"/>
        </a:defRPr>
      </a:lvl4pPr>
      <a:lvl5pPr marL="1146175" indent="-236538" algn="l" rtl="0" eaLnBrk="1" fontAlgn="base" hangingPunct="1">
        <a:spcBef>
          <a:spcPct val="20000"/>
        </a:spcBef>
        <a:spcAft>
          <a:spcPct val="0"/>
        </a:spcAft>
        <a:buChar char="»"/>
        <a:defRPr sz="2400">
          <a:solidFill>
            <a:srgbClr val="003366"/>
          </a:solidFill>
          <a:latin typeface="+mn-lt"/>
          <a:ea typeface="+mn-ea"/>
        </a:defRPr>
      </a:lvl5pPr>
      <a:lvl6pPr marL="2514600" indent="-228600" algn="l" rtl="0" eaLnBrk="1" fontAlgn="base" hangingPunct="1">
        <a:spcBef>
          <a:spcPct val="20000"/>
        </a:spcBef>
        <a:spcAft>
          <a:spcPct val="0"/>
        </a:spcAft>
        <a:buChar char="»"/>
        <a:defRPr sz="2000">
          <a:solidFill>
            <a:srgbClr val="2C5993"/>
          </a:solidFill>
          <a:latin typeface="+mn-lt"/>
          <a:ea typeface="+mn-ea"/>
        </a:defRPr>
      </a:lvl6pPr>
      <a:lvl7pPr marL="2971800" indent="-228600" algn="l" rtl="0" eaLnBrk="1" fontAlgn="base" hangingPunct="1">
        <a:spcBef>
          <a:spcPct val="20000"/>
        </a:spcBef>
        <a:spcAft>
          <a:spcPct val="0"/>
        </a:spcAft>
        <a:buChar char="»"/>
        <a:defRPr sz="2000">
          <a:solidFill>
            <a:srgbClr val="2C5993"/>
          </a:solidFill>
          <a:latin typeface="+mn-lt"/>
          <a:ea typeface="+mn-ea"/>
        </a:defRPr>
      </a:lvl7pPr>
      <a:lvl8pPr marL="3429000" indent="-228600" algn="l" rtl="0" eaLnBrk="1" fontAlgn="base" hangingPunct="1">
        <a:spcBef>
          <a:spcPct val="20000"/>
        </a:spcBef>
        <a:spcAft>
          <a:spcPct val="0"/>
        </a:spcAft>
        <a:buChar char="»"/>
        <a:defRPr sz="2000">
          <a:solidFill>
            <a:srgbClr val="2C5993"/>
          </a:solidFill>
          <a:latin typeface="+mn-lt"/>
          <a:ea typeface="+mn-ea"/>
        </a:defRPr>
      </a:lvl8pPr>
      <a:lvl9pPr marL="3886200" indent="-228600" algn="l" rtl="0" eaLnBrk="1" fontAlgn="base" hangingPunct="1">
        <a:spcBef>
          <a:spcPct val="20000"/>
        </a:spcBef>
        <a:spcAft>
          <a:spcPct val="0"/>
        </a:spcAft>
        <a:buChar char="»"/>
        <a:defRPr sz="2000">
          <a:solidFill>
            <a:srgbClr val="2C599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irfoffshoresafet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06400" y="2130425"/>
            <a:ext cx="8737599" cy="1470025"/>
          </a:xfrm>
        </p:spPr>
        <p:txBody>
          <a:bodyPr/>
          <a:lstStyle/>
          <a:p>
            <a:r>
              <a:rPr lang="en-US" dirty="0"/>
              <a:t>Subsea Bolts Performance and Critical Drill-through Equipment Fastener </a:t>
            </a:r>
            <a:r>
              <a:rPr lang="en-US" dirty="0" smtClean="0"/>
              <a:t>Study</a:t>
            </a:r>
            <a:endParaRPr lang="en-US" dirty="0"/>
          </a:p>
        </p:txBody>
      </p:sp>
      <p:sp>
        <p:nvSpPr>
          <p:cNvPr id="7" name="Subtitle 2"/>
          <p:cNvSpPr>
            <a:spLocks noGrp="1"/>
          </p:cNvSpPr>
          <p:nvPr>
            <p:ph type="subTitle" idx="1"/>
          </p:nvPr>
        </p:nvSpPr>
        <p:spPr>
          <a:xfrm>
            <a:off x="1371599" y="4027932"/>
            <a:ext cx="7082971" cy="1342354"/>
          </a:xfrm>
        </p:spPr>
        <p:txBody>
          <a:bodyPr/>
          <a:lstStyle/>
          <a:p>
            <a:pPr algn="ctr"/>
            <a:r>
              <a:rPr lang="en-US" i="1" dirty="0" smtClean="0"/>
              <a:t>Haimei Zheng</a:t>
            </a:r>
            <a:endParaRPr lang="en-US" dirty="0"/>
          </a:p>
          <a:p>
            <a:pPr algn="ctr"/>
            <a:r>
              <a:rPr lang="en-US" dirty="0" smtClean="0"/>
              <a:t>Lawrence Berkeley National Laboratory</a:t>
            </a:r>
            <a:endParaRPr lang="en-US" dirty="0"/>
          </a:p>
        </p:txBody>
      </p:sp>
    </p:spTree>
    <p:extLst>
      <p:ext uri="{BB962C8B-B14F-4D97-AF65-F5344CB8AC3E}">
        <p14:creationId xmlns:p14="http://schemas.microsoft.com/office/powerpoint/2010/main" val="2228614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3246" t="14241" r="3507" b="-799"/>
          <a:stretch/>
        </p:blipFill>
        <p:spPr>
          <a:xfrm>
            <a:off x="296882" y="1168569"/>
            <a:ext cx="8526484" cy="4901891"/>
          </a:xfrm>
          <a:prstGeom prst="rect">
            <a:avLst/>
          </a:prstGeom>
        </p:spPr>
      </p:pic>
      <p:sp>
        <p:nvSpPr>
          <p:cNvPr id="7" name="Title 6"/>
          <p:cNvSpPr>
            <a:spLocks noGrp="1"/>
          </p:cNvSpPr>
          <p:nvPr>
            <p:ph type="title"/>
          </p:nvPr>
        </p:nvSpPr>
        <p:spPr>
          <a:xfrm>
            <a:off x="0" y="63537"/>
            <a:ext cx="9143999" cy="1143000"/>
          </a:xfrm>
        </p:spPr>
        <p:txBody>
          <a:bodyPr/>
          <a:lstStyle/>
          <a:p>
            <a:pPr algn="ctr"/>
            <a:r>
              <a:rPr lang="en-US" dirty="0">
                <a:solidFill>
                  <a:schemeClr val="tx1"/>
                </a:solidFill>
              </a:rPr>
              <a:t>Industry Standards </a:t>
            </a:r>
            <a:r>
              <a:rPr lang="en-US" dirty="0" smtClean="0">
                <a:solidFill>
                  <a:schemeClr val="tx1"/>
                </a:solidFill>
              </a:rPr>
              <a:t>&amp; Gap Analysis</a:t>
            </a:r>
            <a:r>
              <a:rPr lang="en-US" dirty="0">
                <a:solidFill>
                  <a:schemeClr val="tx1"/>
                </a:solidFill>
              </a:rPr>
              <a:t/>
            </a:r>
            <a:br>
              <a:rPr lang="en-US" dirty="0">
                <a:solidFill>
                  <a:schemeClr val="tx1"/>
                </a:solidFill>
              </a:rPr>
            </a:br>
            <a:r>
              <a:rPr lang="en-US" sz="2400" dirty="0">
                <a:solidFill>
                  <a:schemeClr val="tx1"/>
                </a:solidFill>
              </a:rPr>
              <a:t>Hydrogen Embrittlement – Hardness Threshold</a:t>
            </a:r>
            <a:endParaRPr lang="en-US" dirty="0">
              <a:solidFill>
                <a:schemeClr val="tx1"/>
              </a:solidFill>
            </a:endParaRPr>
          </a:p>
        </p:txBody>
      </p:sp>
      <p:sp>
        <p:nvSpPr>
          <p:cNvPr id="8" name="Content Placeholder 7"/>
          <p:cNvSpPr>
            <a:spLocks noGrp="1"/>
          </p:cNvSpPr>
          <p:nvPr>
            <p:ph idx="1"/>
          </p:nvPr>
        </p:nvSpPr>
        <p:spPr>
          <a:xfrm>
            <a:off x="681037" y="1201380"/>
            <a:ext cx="8142329" cy="4068452"/>
          </a:xfrm>
        </p:spPr>
        <p:txBody>
          <a:bodyPr/>
          <a:lstStyle/>
          <a:p>
            <a:pPr>
              <a:buFont typeface="Wingdings" charset="2"/>
              <a:buChar char="Ø"/>
            </a:pPr>
            <a:r>
              <a:rPr lang="en-US" sz="2000" b="1" dirty="0">
                <a:solidFill>
                  <a:schemeClr val="bg1"/>
                </a:solidFill>
              </a:rPr>
              <a:t>Discrepancies in hardness threshold to avoid hydrogen </a:t>
            </a:r>
            <a:r>
              <a:rPr lang="en-US" sz="2000" b="1" dirty="0" smtClean="0">
                <a:solidFill>
                  <a:schemeClr val="bg1"/>
                </a:solidFill>
              </a:rPr>
              <a:t>embrittlement (cont.)</a:t>
            </a:r>
          </a:p>
          <a:p>
            <a:pPr marL="635000" lvl="2" indent="-288925">
              <a:buFont typeface="Wingdings" charset="2"/>
              <a:buChar char="§"/>
            </a:pPr>
            <a:r>
              <a:rPr lang="en-US" sz="1800" dirty="0" smtClean="0">
                <a:solidFill>
                  <a:schemeClr val="bg1"/>
                </a:solidFill>
              </a:rPr>
              <a:t>API 17A: Recommended Practice for Design and Operation of Subsea Production Systems (2002).</a:t>
            </a:r>
          </a:p>
          <a:p>
            <a:pPr marL="635000" lvl="2" indent="-288925">
              <a:spcBef>
                <a:spcPts val="1000"/>
              </a:spcBef>
              <a:buFont typeface="Wingdings" charset="2"/>
              <a:buChar char="§"/>
            </a:pPr>
            <a:r>
              <a:rPr lang="en-US" sz="1800" dirty="0" smtClean="0">
                <a:solidFill>
                  <a:schemeClr val="bg1"/>
                </a:solidFill>
              </a:rPr>
              <a:t>“</a:t>
            </a:r>
            <a:r>
              <a:rPr lang="en-US" sz="1800" dirty="0">
                <a:solidFill>
                  <a:schemeClr val="bg1"/>
                </a:solidFill>
              </a:rPr>
              <a:t>For stainless steels and non-ferrous materials, resistance against hydrogen embrittlement should be controlled by specifying that the actual hardness of the material is less than 300 HV10 [31 HRC] for the base </a:t>
            </a:r>
            <a:r>
              <a:rPr lang="en-US" sz="1800" dirty="0" smtClean="0">
                <a:solidFill>
                  <a:schemeClr val="bg1"/>
                </a:solidFill>
              </a:rPr>
              <a:t>material…</a:t>
            </a:r>
          </a:p>
          <a:p>
            <a:pPr marL="635000" lvl="2" indent="-288925">
              <a:spcBef>
                <a:spcPts val="1000"/>
              </a:spcBef>
              <a:buFont typeface="Wingdings" charset="2"/>
              <a:buChar char="§"/>
            </a:pPr>
            <a:r>
              <a:rPr lang="en-US" sz="1800" dirty="0" smtClean="0">
                <a:solidFill>
                  <a:schemeClr val="bg1"/>
                </a:solidFill>
              </a:rPr>
              <a:t>API </a:t>
            </a:r>
            <a:r>
              <a:rPr lang="en-US" sz="1800" dirty="0">
                <a:solidFill>
                  <a:schemeClr val="bg1"/>
                </a:solidFill>
              </a:rPr>
              <a:t>16F: Specification for Marine Drilling Riser Equipment (2010)</a:t>
            </a:r>
          </a:p>
          <a:p>
            <a:pPr marL="635000" lvl="2" indent="-288925">
              <a:spcBef>
                <a:spcPts val="1000"/>
              </a:spcBef>
              <a:buFont typeface="Wingdings" charset="2"/>
              <a:buChar char="§"/>
            </a:pPr>
            <a:r>
              <a:rPr lang="en-US" sz="1800" dirty="0">
                <a:solidFill>
                  <a:schemeClr val="bg1"/>
                </a:solidFill>
              </a:rPr>
              <a:t>Maximum hardness for primary load-carrying components shall not exceed 35 HRC without approval from the purchaser</a:t>
            </a:r>
            <a:r>
              <a:rPr lang="en-US" sz="1800" dirty="0" smtClean="0">
                <a:solidFill>
                  <a:schemeClr val="bg1"/>
                </a:solidFill>
              </a:rPr>
              <a:t>.</a:t>
            </a:r>
            <a:endParaRPr lang="en-US" sz="1800" dirty="0">
              <a:solidFill>
                <a:schemeClr val="bg1"/>
              </a:solidFill>
            </a:endParaRPr>
          </a:p>
          <a:p>
            <a:pPr marL="635000" lvl="2" indent="-288925">
              <a:spcBef>
                <a:spcPts val="1000"/>
              </a:spcBef>
              <a:buFont typeface="Wingdings" charset="2"/>
              <a:buChar char="§"/>
            </a:pPr>
            <a:r>
              <a:rPr lang="is-IS" sz="1800" b="1" dirty="0" smtClean="0">
                <a:solidFill>
                  <a:schemeClr val="bg1"/>
                </a:solidFill>
              </a:rPr>
              <a:t> …..</a:t>
            </a:r>
            <a:endParaRPr lang="en-US" sz="1800" b="1" dirty="0" smtClean="0">
              <a:solidFill>
                <a:schemeClr val="bg1"/>
              </a:solidFill>
            </a:endParaRPr>
          </a:p>
        </p:txBody>
      </p:sp>
      <p:sp>
        <p:nvSpPr>
          <p:cNvPr id="6" name="Slide Number Placeholder 5"/>
          <p:cNvSpPr>
            <a:spLocks noGrp="1"/>
          </p:cNvSpPr>
          <p:nvPr>
            <p:ph type="sldNum" sz="quarter" idx="11"/>
          </p:nvPr>
        </p:nvSpPr>
        <p:spPr/>
        <p:txBody>
          <a:bodyPr/>
          <a:lstStyle/>
          <a:p>
            <a:fld id="{4D53441C-36A6-47C1-889A-5C50C73D00E2}" type="slidenum">
              <a:rPr lang="en-US" altLang="en-US" smtClean="0"/>
              <a:pPr/>
              <a:t>10</a:t>
            </a:fld>
            <a:endParaRPr lang="en-US" altLang="en-US" dirty="0"/>
          </a:p>
        </p:txBody>
      </p:sp>
    </p:spTree>
    <p:extLst>
      <p:ext uri="{BB962C8B-B14F-4D97-AF65-F5344CB8AC3E}">
        <p14:creationId xmlns:p14="http://schemas.microsoft.com/office/powerpoint/2010/main" val="2997517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246" t="14241" r="3507" b="-799"/>
          <a:stretch/>
        </p:blipFill>
        <p:spPr>
          <a:xfrm>
            <a:off x="296882" y="1168569"/>
            <a:ext cx="8526484" cy="4901891"/>
          </a:xfrm>
          <a:prstGeom prst="rect">
            <a:avLst/>
          </a:prstGeom>
        </p:spPr>
      </p:pic>
      <p:sp>
        <p:nvSpPr>
          <p:cNvPr id="3" name="Content Placeholder 2"/>
          <p:cNvSpPr>
            <a:spLocks noGrp="1"/>
          </p:cNvSpPr>
          <p:nvPr>
            <p:ph idx="1"/>
          </p:nvPr>
        </p:nvSpPr>
        <p:spPr>
          <a:xfrm>
            <a:off x="682625" y="1194964"/>
            <a:ext cx="7962611" cy="4162849"/>
          </a:xfrm>
        </p:spPr>
        <p:txBody>
          <a:bodyPr/>
          <a:lstStyle/>
          <a:p>
            <a:pPr>
              <a:buFont typeface="Wingdings" charset="2"/>
              <a:buChar char="Ø"/>
            </a:pPr>
            <a:r>
              <a:rPr lang="en-US" sz="2000" b="1" dirty="0" smtClean="0">
                <a:solidFill>
                  <a:schemeClr val="bg1"/>
                </a:solidFill>
              </a:rPr>
              <a:t>Discrepancies in heat treatment for corrosion protection.</a:t>
            </a:r>
          </a:p>
          <a:p>
            <a:pPr marL="574675" indent="-228600">
              <a:spcBef>
                <a:spcPts val="1000"/>
              </a:spcBef>
              <a:buFont typeface="Wingdings" charset="2"/>
              <a:buChar char="§"/>
            </a:pPr>
            <a:r>
              <a:rPr lang="en-US" sz="1800" dirty="0" smtClean="0">
                <a:solidFill>
                  <a:schemeClr val="bg1"/>
                </a:solidFill>
              </a:rPr>
              <a:t>NACE MR0175/ISO 15156: All parent materials must undergo heat treatment.</a:t>
            </a:r>
          </a:p>
          <a:p>
            <a:pPr marL="574675" indent="-228600">
              <a:spcBef>
                <a:spcPts val="1000"/>
              </a:spcBef>
              <a:buFont typeface="Wingdings" charset="2"/>
              <a:buChar char="§"/>
            </a:pPr>
            <a:r>
              <a:rPr lang="en-US" sz="1800" dirty="0" smtClean="0">
                <a:solidFill>
                  <a:schemeClr val="bg1"/>
                </a:solidFill>
              </a:rPr>
              <a:t>ISO </a:t>
            </a:r>
            <a:r>
              <a:rPr lang="en-US" sz="1800" dirty="0">
                <a:solidFill>
                  <a:schemeClr val="bg1"/>
                </a:solidFill>
              </a:rPr>
              <a:t>21457: </a:t>
            </a:r>
            <a:r>
              <a:rPr lang="en-US" sz="1800" dirty="0" smtClean="0">
                <a:solidFill>
                  <a:schemeClr val="bg1"/>
                </a:solidFill>
              </a:rPr>
              <a:t>Hydrogen </a:t>
            </a:r>
            <a:r>
              <a:rPr lang="en-US" sz="1800" dirty="0">
                <a:solidFill>
                  <a:schemeClr val="bg1"/>
                </a:solidFill>
              </a:rPr>
              <a:t>embrittlement may occur on fasteners caused by hydrogen introduced from chemical cleaning related to coating operations, e.g. electrolytic plating and HDG. Baking in accordance with ISO 9588 should be performed for chemical cleaned fasteners with an actual tensile strength greater than 1 000 MPa or hardness greater than 31 </a:t>
            </a:r>
            <a:r>
              <a:rPr lang="en-US" sz="1800" dirty="0" smtClean="0">
                <a:solidFill>
                  <a:schemeClr val="bg1"/>
                </a:solidFill>
              </a:rPr>
              <a:t>HRC.</a:t>
            </a:r>
          </a:p>
          <a:p>
            <a:pPr marL="574675" indent="-228600">
              <a:spcBef>
                <a:spcPts val="1000"/>
              </a:spcBef>
              <a:buFont typeface="Wingdings" charset="2"/>
              <a:buChar char="§"/>
            </a:pPr>
            <a:r>
              <a:rPr lang="en-US" sz="1800" dirty="0" smtClean="0">
                <a:solidFill>
                  <a:schemeClr val="bg1"/>
                </a:solidFill>
              </a:rPr>
              <a:t>ASTM </a:t>
            </a:r>
            <a:r>
              <a:rPr lang="en-US" sz="1800" dirty="0">
                <a:solidFill>
                  <a:schemeClr val="bg1"/>
                </a:solidFill>
              </a:rPr>
              <a:t>F1941/F1941M (ED Coating on Mechanical Fasteners) – 15: </a:t>
            </a:r>
            <a:endParaRPr lang="en-US" sz="1800" dirty="0" smtClean="0">
              <a:solidFill>
                <a:schemeClr val="bg1"/>
              </a:solidFill>
            </a:endParaRPr>
          </a:p>
          <a:p>
            <a:pPr marL="574675" indent="0">
              <a:spcBef>
                <a:spcPts val="1000"/>
              </a:spcBef>
            </a:pPr>
            <a:r>
              <a:rPr lang="en-US" sz="1800" dirty="0" smtClean="0">
                <a:solidFill>
                  <a:schemeClr val="bg1"/>
                </a:solidFill>
              </a:rPr>
              <a:t>6.4.1 </a:t>
            </a:r>
            <a:r>
              <a:rPr lang="en-US" sz="1800" dirty="0">
                <a:solidFill>
                  <a:schemeClr val="bg1"/>
                </a:solidFill>
              </a:rPr>
              <a:t>Baking is not mandatory for fasteners with specified maximum hardness 39 HRC and </a:t>
            </a:r>
            <a:r>
              <a:rPr lang="en-US" sz="1800" dirty="0" smtClean="0">
                <a:solidFill>
                  <a:schemeClr val="bg1"/>
                </a:solidFill>
              </a:rPr>
              <a:t>below.</a:t>
            </a:r>
          </a:p>
        </p:txBody>
      </p:sp>
      <p:sp>
        <p:nvSpPr>
          <p:cNvPr id="5" name="Slide Number Placeholder 4"/>
          <p:cNvSpPr>
            <a:spLocks noGrp="1"/>
          </p:cNvSpPr>
          <p:nvPr>
            <p:ph type="sldNum" sz="quarter" idx="11"/>
          </p:nvPr>
        </p:nvSpPr>
        <p:spPr/>
        <p:txBody>
          <a:bodyPr/>
          <a:lstStyle/>
          <a:p>
            <a:fld id="{6CE3ACF1-A403-4F9B-B76F-BAF876BF4C47}" type="slidenum">
              <a:rPr lang="en-US" altLang="en-US" smtClean="0"/>
              <a:pPr/>
              <a:t>11</a:t>
            </a:fld>
            <a:endParaRPr lang="en-US" altLang="en-US" dirty="0"/>
          </a:p>
        </p:txBody>
      </p:sp>
      <p:sp>
        <p:nvSpPr>
          <p:cNvPr id="6" name="Title 1"/>
          <p:cNvSpPr>
            <a:spLocks noGrp="1"/>
          </p:cNvSpPr>
          <p:nvPr>
            <p:ph type="title"/>
          </p:nvPr>
        </p:nvSpPr>
        <p:spPr>
          <a:xfrm>
            <a:off x="0" y="50283"/>
            <a:ext cx="9143999" cy="1143000"/>
          </a:xfrm>
        </p:spPr>
        <p:txBody>
          <a:bodyPr/>
          <a:lstStyle/>
          <a:p>
            <a:pPr algn="ctr"/>
            <a:r>
              <a:rPr lang="en-US" dirty="0">
                <a:solidFill>
                  <a:schemeClr val="tx1"/>
                </a:solidFill>
              </a:rPr>
              <a:t>Industry Standards </a:t>
            </a:r>
            <a:r>
              <a:rPr lang="en-US" dirty="0" smtClean="0">
                <a:solidFill>
                  <a:schemeClr val="tx1"/>
                </a:solidFill>
              </a:rPr>
              <a:t>&amp; Gap Analysis</a:t>
            </a:r>
            <a:r>
              <a:rPr lang="en-US" dirty="0">
                <a:solidFill>
                  <a:schemeClr val="tx1"/>
                </a:solidFill>
              </a:rPr>
              <a:t/>
            </a:r>
            <a:br>
              <a:rPr lang="en-US" dirty="0">
                <a:solidFill>
                  <a:schemeClr val="tx1"/>
                </a:solidFill>
              </a:rPr>
            </a:br>
            <a:r>
              <a:rPr lang="en-US" sz="2400" dirty="0">
                <a:solidFill>
                  <a:schemeClr val="tx1"/>
                </a:solidFill>
              </a:rPr>
              <a:t>Corrosion Protection – Heat Treatment</a:t>
            </a:r>
            <a:endParaRPr lang="en-US" dirty="0">
              <a:solidFill>
                <a:schemeClr val="tx1"/>
              </a:solidFill>
            </a:endParaRPr>
          </a:p>
        </p:txBody>
      </p:sp>
    </p:spTree>
    <p:extLst>
      <p:ext uri="{BB962C8B-B14F-4D97-AF65-F5344CB8AC3E}">
        <p14:creationId xmlns:p14="http://schemas.microsoft.com/office/powerpoint/2010/main" val="1153608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246" t="14241" r="3507" b="-799"/>
          <a:stretch/>
        </p:blipFill>
        <p:spPr>
          <a:xfrm>
            <a:off x="296882" y="1168569"/>
            <a:ext cx="8526484" cy="4901891"/>
          </a:xfrm>
          <a:prstGeom prst="rect">
            <a:avLst/>
          </a:prstGeom>
        </p:spPr>
      </p:pic>
      <p:sp>
        <p:nvSpPr>
          <p:cNvPr id="3" name="Content Placeholder 2"/>
          <p:cNvSpPr>
            <a:spLocks noGrp="1"/>
          </p:cNvSpPr>
          <p:nvPr>
            <p:ph idx="1"/>
          </p:nvPr>
        </p:nvSpPr>
        <p:spPr>
          <a:xfrm>
            <a:off x="682625" y="1207322"/>
            <a:ext cx="7962611" cy="3265826"/>
          </a:xfrm>
        </p:spPr>
        <p:txBody>
          <a:bodyPr/>
          <a:lstStyle/>
          <a:p>
            <a:pPr>
              <a:buFont typeface="Wingdings" charset="2"/>
              <a:buChar char="Ø"/>
            </a:pPr>
            <a:r>
              <a:rPr lang="en-US" sz="2000" b="1" dirty="0" smtClean="0">
                <a:solidFill>
                  <a:schemeClr val="bg1"/>
                </a:solidFill>
              </a:rPr>
              <a:t>Discrepancies in heat treatment for corrosion protection (cont.)</a:t>
            </a:r>
          </a:p>
          <a:p>
            <a:pPr marL="574675" indent="-228600">
              <a:spcBef>
                <a:spcPts val="1000"/>
              </a:spcBef>
              <a:buFont typeface="Wingdings" charset="2"/>
              <a:buChar char="§"/>
            </a:pPr>
            <a:r>
              <a:rPr lang="en-US" sz="1800" dirty="0" smtClean="0">
                <a:solidFill>
                  <a:schemeClr val="bg1"/>
                </a:solidFill>
              </a:rPr>
              <a:t>ASTM </a:t>
            </a:r>
            <a:r>
              <a:rPr lang="en-US" sz="1800" dirty="0">
                <a:solidFill>
                  <a:schemeClr val="bg1"/>
                </a:solidFill>
              </a:rPr>
              <a:t>B633 Service </a:t>
            </a:r>
            <a:r>
              <a:rPr lang="en-US" sz="1800" dirty="0" smtClean="0">
                <a:solidFill>
                  <a:schemeClr val="bg1"/>
                </a:solidFill>
              </a:rPr>
              <a:t>Condition 4 (very severe) </a:t>
            </a:r>
            <a:r>
              <a:rPr lang="en-US" sz="1800" dirty="0">
                <a:solidFill>
                  <a:schemeClr val="bg1"/>
                </a:solidFill>
              </a:rPr>
              <a:t>– “Exposure to harsh conditions, or subject to frequent exposure to moisture, cleaners, and saline solutions, plus likely damage by denting, scratching, or abrasive wear. Examples are: plumbing, pole line hardware</a:t>
            </a:r>
            <a:r>
              <a:rPr lang="en-US" sz="1800" dirty="0" smtClean="0">
                <a:solidFill>
                  <a:schemeClr val="bg1"/>
                </a:solidFill>
              </a:rPr>
              <a:t>.”</a:t>
            </a:r>
          </a:p>
          <a:p>
            <a:pPr marL="574675" lvl="3" indent="-228600">
              <a:spcBef>
                <a:spcPts val="1000"/>
              </a:spcBef>
              <a:buSzTx/>
              <a:buFont typeface="Wingdings" charset="2"/>
              <a:buChar char="§"/>
            </a:pPr>
            <a:r>
              <a:rPr lang="en-US" sz="1800" dirty="0">
                <a:solidFill>
                  <a:schemeClr val="bg1"/>
                </a:solidFill>
              </a:rPr>
              <a:t>ASTM B633 – 15 (ED Coating of Zn on Fe/Steel): Pre/post treatment for the purpose of reducing risk of HE – all parts having an UTS &gt; 31 HRC …shall be heated for stress </a:t>
            </a:r>
            <a:r>
              <a:rPr lang="en-US" sz="1800" dirty="0" smtClean="0">
                <a:solidFill>
                  <a:schemeClr val="bg1"/>
                </a:solidFill>
              </a:rPr>
              <a:t>relief.</a:t>
            </a:r>
            <a:endParaRPr lang="en-US" sz="1800" dirty="0">
              <a:solidFill>
                <a:schemeClr val="bg1"/>
              </a:solidFill>
            </a:endParaRPr>
          </a:p>
          <a:p>
            <a:pPr marL="574675" lvl="3" indent="-228600">
              <a:spcBef>
                <a:spcPts val="1000"/>
              </a:spcBef>
              <a:buSzTx/>
              <a:buFont typeface="Wingdings" charset="2"/>
              <a:buChar char="§"/>
            </a:pPr>
            <a:r>
              <a:rPr lang="en-US" sz="1800" dirty="0" smtClean="0">
                <a:solidFill>
                  <a:schemeClr val="bg1"/>
                </a:solidFill>
              </a:rPr>
              <a:t>Many do </a:t>
            </a:r>
            <a:r>
              <a:rPr lang="en-US" sz="1800" dirty="0">
                <a:solidFill>
                  <a:schemeClr val="bg1"/>
                </a:solidFill>
              </a:rPr>
              <a:t>not include subsea conditions</a:t>
            </a:r>
          </a:p>
        </p:txBody>
      </p:sp>
      <p:sp>
        <p:nvSpPr>
          <p:cNvPr id="5" name="Slide Number Placeholder 4"/>
          <p:cNvSpPr>
            <a:spLocks noGrp="1"/>
          </p:cNvSpPr>
          <p:nvPr>
            <p:ph type="sldNum" sz="quarter" idx="11"/>
          </p:nvPr>
        </p:nvSpPr>
        <p:spPr/>
        <p:txBody>
          <a:bodyPr/>
          <a:lstStyle/>
          <a:p>
            <a:fld id="{6CE3ACF1-A403-4F9B-B76F-BAF876BF4C47}" type="slidenum">
              <a:rPr lang="en-US" altLang="en-US" smtClean="0"/>
              <a:pPr/>
              <a:t>12</a:t>
            </a:fld>
            <a:endParaRPr lang="en-US" altLang="en-US" dirty="0"/>
          </a:p>
        </p:txBody>
      </p:sp>
      <p:sp>
        <p:nvSpPr>
          <p:cNvPr id="6" name="Title 1"/>
          <p:cNvSpPr>
            <a:spLocks noGrp="1"/>
          </p:cNvSpPr>
          <p:nvPr>
            <p:ph type="title"/>
          </p:nvPr>
        </p:nvSpPr>
        <p:spPr>
          <a:xfrm>
            <a:off x="0" y="50283"/>
            <a:ext cx="9143999" cy="1143000"/>
          </a:xfrm>
        </p:spPr>
        <p:txBody>
          <a:bodyPr/>
          <a:lstStyle/>
          <a:p>
            <a:pPr algn="ctr"/>
            <a:r>
              <a:rPr lang="en-US" dirty="0">
                <a:solidFill>
                  <a:schemeClr val="tx1"/>
                </a:solidFill>
              </a:rPr>
              <a:t>Industry Standards </a:t>
            </a:r>
            <a:r>
              <a:rPr lang="en-US" dirty="0" smtClean="0">
                <a:solidFill>
                  <a:schemeClr val="tx1"/>
                </a:solidFill>
              </a:rPr>
              <a:t>&amp; Gap Analysis</a:t>
            </a:r>
            <a:r>
              <a:rPr lang="en-US" dirty="0">
                <a:solidFill>
                  <a:schemeClr val="tx1"/>
                </a:solidFill>
              </a:rPr>
              <a:t/>
            </a:r>
            <a:br>
              <a:rPr lang="en-US" dirty="0">
                <a:solidFill>
                  <a:schemeClr val="tx1"/>
                </a:solidFill>
              </a:rPr>
            </a:br>
            <a:r>
              <a:rPr lang="en-US" sz="2400" dirty="0">
                <a:solidFill>
                  <a:schemeClr val="tx1"/>
                </a:solidFill>
              </a:rPr>
              <a:t>Corrosion Protection – Heat Treatment</a:t>
            </a:r>
            <a:endParaRPr lang="en-US" dirty="0">
              <a:solidFill>
                <a:schemeClr val="tx1"/>
              </a:solidFill>
            </a:endParaRPr>
          </a:p>
        </p:txBody>
      </p:sp>
    </p:spTree>
    <p:extLst>
      <p:ext uri="{BB962C8B-B14F-4D97-AF65-F5344CB8AC3E}">
        <p14:creationId xmlns:p14="http://schemas.microsoft.com/office/powerpoint/2010/main" val="191026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246" t="14241" r="3507" b="-799"/>
          <a:stretch/>
        </p:blipFill>
        <p:spPr>
          <a:xfrm>
            <a:off x="296882" y="1168569"/>
            <a:ext cx="8526484" cy="4901891"/>
          </a:xfrm>
          <a:prstGeom prst="rect">
            <a:avLst/>
          </a:prstGeom>
        </p:spPr>
      </p:pic>
      <p:sp>
        <p:nvSpPr>
          <p:cNvPr id="3" name="Content Placeholder 2"/>
          <p:cNvSpPr>
            <a:spLocks noGrp="1"/>
          </p:cNvSpPr>
          <p:nvPr>
            <p:ph idx="1"/>
          </p:nvPr>
        </p:nvSpPr>
        <p:spPr>
          <a:xfrm>
            <a:off x="669161" y="1178995"/>
            <a:ext cx="7781925" cy="4368800"/>
          </a:xfrm>
        </p:spPr>
        <p:txBody>
          <a:bodyPr/>
          <a:lstStyle/>
          <a:p>
            <a:pPr>
              <a:buFont typeface="Wingdings" charset="2"/>
              <a:buChar char="Ø"/>
            </a:pPr>
            <a:r>
              <a:rPr lang="en-US" sz="2000" dirty="0">
                <a:solidFill>
                  <a:schemeClr val="bg1"/>
                </a:solidFill>
              </a:rPr>
              <a:t>There is only one internationally recognized standard for materials to be used in sour service environments: </a:t>
            </a:r>
          </a:p>
          <a:p>
            <a:pPr marL="574675" lvl="2" indent="-168275">
              <a:buFont typeface="Wingdings" charset="2"/>
              <a:buChar char="§"/>
            </a:pPr>
            <a:r>
              <a:rPr lang="en-US" sz="1800" dirty="0">
                <a:solidFill>
                  <a:schemeClr val="bg1"/>
                </a:solidFill>
              </a:rPr>
              <a:t>NACE MR0175/ISO 15156 – </a:t>
            </a:r>
            <a:r>
              <a:rPr lang="en-US" sz="1800" dirty="0" smtClean="0">
                <a:solidFill>
                  <a:schemeClr val="bg1"/>
                </a:solidFill>
              </a:rPr>
              <a:t>petroleum </a:t>
            </a:r>
            <a:r>
              <a:rPr lang="en-US" sz="1800" dirty="0">
                <a:solidFill>
                  <a:schemeClr val="bg1"/>
                </a:solidFill>
              </a:rPr>
              <a:t>and natural gas industries; Materials for use in H</a:t>
            </a:r>
            <a:r>
              <a:rPr lang="en-US" sz="1800" baseline="-25000" dirty="0">
                <a:solidFill>
                  <a:schemeClr val="bg1"/>
                </a:solidFill>
              </a:rPr>
              <a:t>2</a:t>
            </a:r>
            <a:r>
              <a:rPr lang="en-US" sz="1800" dirty="0">
                <a:solidFill>
                  <a:schemeClr val="bg1"/>
                </a:solidFill>
              </a:rPr>
              <a:t>S-containing environments in oil and gas production</a:t>
            </a:r>
          </a:p>
          <a:p>
            <a:pPr lvl="4">
              <a:buFont typeface="Arial" panose="020B0604020202020204" pitchFamily="34" charset="0"/>
              <a:buChar char="•"/>
            </a:pPr>
            <a:r>
              <a:rPr lang="en-US" sz="1800" dirty="0" smtClean="0">
                <a:solidFill>
                  <a:schemeClr val="bg1"/>
                </a:solidFill>
              </a:rPr>
              <a:t>Defines sour water as containing at least 0.05 psi of H</a:t>
            </a:r>
            <a:r>
              <a:rPr lang="en-US" sz="1800" baseline="-25000" dirty="0" smtClean="0">
                <a:solidFill>
                  <a:schemeClr val="bg1"/>
                </a:solidFill>
              </a:rPr>
              <a:t>2</a:t>
            </a:r>
            <a:r>
              <a:rPr lang="en-US" sz="1800" dirty="0" smtClean="0">
                <a:solidFill>
                  <a:schemeClr val="bg1"/>
                </a:solidFill>
              </a:rPr>
              <a:t>S</a:t>
            </a:r>
          </a:p>
          <a:p>
            <a:pPr lvl="4">
              <a:buFont typeface="Arial" panose="020B0604020202020204" pitchFamily="34" charset="0"/>
              <a:buChar char="•"/>
            </a:pPr>
            <a:r>
              <a:rPr lang="en-US" sz="1800" dirty="0" smtClean="0">
                <a:solidFill>
                  <a:schemeClr val="bg1"/>
                </a:solidFill>
              </a:rPr>
              <a:t>Section A.2.2.4: Bolt materials </a:t>
            </a:r>
            <a:r>
              <a:rPr lang="en-US" sz="1800" u="sng" dirty="0" smtClean="0">
                <a:solidFill>
                  <a:schemeClr val="bg1"/>
                </a:solidFill>
              </a:rPr>
              <a:t>must</a:t>
            </a:r>
            <a:r>
              <a:rPr lang="en-US" sz="1800" dirty="0" smtClean="0">
                <a:solidFill>
                  <a:schemeClr val="bg1"/>
                </a:solidFill>
              </a:rPr>
              <a:t>  be either sulfide corrosion resistant materials or ASTM A193 B7M and ASTM A320 L7M </a:t>
            </a:r>
            <a:r>
              <a:rPr lang="en-US" sz="1800" dirty="0" err="1" smtClean="0">
                <a:solidFill>
                  <a:schemeClr val="bg1"/>
                </a:solidFill>
              </a:rPr>
              <a:t>overlayed</a:t>
            </a:r>
            <a:r>
              <a:rPr lang="en-US" sz="1800" dirty="0" smtClean="0">
                <a:solidFill>
                  <a:schemeClr val="bg1"/>
                </a:solidFill>
              </a:rPr>
              <a:t> </a:t>
            </a:r>
            <a:r>
              <a:rPr lang="en-US" sz="1800" dirty="0">
                <a:solidFill>
                  <a:schemeClr val="bg1"/>
                </a:solidFill>
              </a:rPr>
              <a:t>with below </a:t>
            </a:r>
            <a:r>
              <a:rPr lang="en-US" sz="1800" dirty="0" smtClean="0">
                <a:solidFill>
                  <a:schemeClr val="bg1"/>
                </a:solidFill>
              </a:rPr>
              <a:t>materials.</a:t>
            </a:r>
          </a:p>
          <a:p>
            <a:pPr lvl="4">
              <a:buFont typeface="Arial" panose="020B0604020202020204" pitchFamily="34" charset="0"/>
              <a:buChar char="•"/>
            </a:pPr>
            <a:r>
              <a:rPr lang="en-US" sz="1800" dirty="0" err="1" smtClean="0">
                <a:solidFill>
                  <a:schemeClr val="bg1"/>
                </a:solidFill>
              </a:rPr>
              <a:t>Nitriding</a:t>
            </a:r>
            <a:r>
              <a:rPr lang="en-US" sz="1800" dirty="0" smtClean="0">
                <a:solidFill>
                  <a:schemeClr val="bg1"/>
                </a:solidFill>
              </a:rPr>
              <a:t> </a:t>
            </a:r>
            <a:r>
              <a:rPr lang="en-US" sz="1800" dirty="0">
                <a:solidFill>
                  <a:schemeClr val="bg1"/>
                </a:solidFill>
              </a:rPr>
              <a:t>to a max depth of 0.15mm is acceptable if conducted at a temperature lower than critical temperature</a:t>
            </a:r>
          </a:p>
          <a:p>
            <a:pPr lvl="4">
              <a:buFont typeface="Arial" panose="020B0604020202020204" pitchFamily="34" charset="0"/>
              <a:buChar char="•"/>
            </a:pPr>
            <a:endParaRPr lang="en-US" sz="2000" dirty="0">
              <a:solidFill>
                <a:schemeClr val="bg1"/>
              </a:solidFill>
            </a:endParaRPr>
          </a:p>
        </p:txBody>
      </p:sp>
      <p:sp>
        <p:nvSpPr>
          <p:cNvPr id="6" name="Title 1"/>
          <p:cNvSpPr txBox="1">
            <a:spLocks/>
          </p:cNvSpPr>
          <p:nvPr/>
        </p:nvSpPr>
        <p:spPr bwMode="auto">
          <a:xfrm>
            <a:off x="0" y="50283"/>
            <a:ext cx="91439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a:lstStyle>
          <a:p>
            <a:pPr algn="ctr"/>
            <a:r>
              <a:rPr lang="en-US" kern="0" dirty="0" smtClean="0">
                <a:solidFill>
                  <a:schemeClr val="tx1"/>
                </a:solidFill>
              </a:rPr>
              <a:t>Industry Standards &amp; Gap Analysis</a:t>
            </a:r>
            <a:br>
              <a:rPr lang="en-US" kern="0" dirty="0" smtClean="0">
                <a:solidFill>
                  <a:schemeClr val="tx1"/>
                </a:solidFill>
              </a:rPr>
            </a:br>
            <a:r>
              <a:rPr lang="en-US" sz="2400" dirty="0">
                <a:solidFill>
                  <a:schemeClr val="tx1"/>
                </a:solidFill>
              </a:rPr>
              <a:t>Bolting </a:t>
            </a:r>
            <a:r>
              <a:rPr lang="en-US" sz="2400" dirty="0" smtClean="0">
                <a:solidFill>
                  <a:schemeClr val="tx1"/>
                </a:solidFill>
              </a:rPr>
              <a:t>Materials for Sour Service</a:t>
            </a:r>
            <a:endParaRPr lang="en-US" kern="0"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917052177"/>
              </p:ext>
            </p:extLst>
          </p:nvPr>
        </p:nvGraphicFramePr>
        <p:xfrm>
          <a:off x="712025" y="4586443"/>
          <a:ext cx="7781924" cy="1417320"/>
        </p:xfrm>
        <a:graphic>
          <a:graphicData uri="http://schemas.openxmlformats.org/drawingml/2006/table">
            <a:tbl>
              <a:tblPr firstRow="1" bandRow="1">
                <a:tableStyleId>{21E4AEA4-8DFA-4A89-87EB-49C32662AFE0}</a:tableStyleId>
              </a:tblPr>
              <a:tblGrid>
                <a:gridCol w="1311432">
                  <a:extLst>
                    <a:ext uri="{9D8B030D-6E8A-4147-A177-3AD203B41FA5}">
                      <a16:colId xmlns="" xmlns:a16="http://schemas.microsoft.com/office/drawing/2014/main" val="663221549"/>
                    </a:ext>
                  </a:extLst>
                </a:gridCol>
                <a:gridCol w="1327533">
                  <a:extLst>
                    <a:ext uri="{9D8B030D-6E8A-4147-A177-3AD203B41FA5}">
                      <a16:colId xmlns="" xmlns:a16="http://schemas.microsoft.com/office/drawing/2014/main" val="34181560"/>
                    </a:ext>
                  </a:extLst>
                </a:gridCol>
                <a:gridCol w="1333039">
                  <a:extLst>
                    <a:ext uri="{9D8B030D-6E8A-4147-A177-3AD203B41FA5}">
                      <a16:colId xmlns="" xmlns:a16="http://schemas.microsoft.com/office/drawing/2014/main" val="2241697382"/>
                    </a:ext>
                  </a:extLst>
                </a:gridCol>
                <a:gridCol w="1382615">
                  <a:extLst>
                    <a:ext uri="{9D8B030D-6E8A-4147-A177-3AD203B41FA5}">
                      <a16:colId xmlns="" xmlns:a16="http://schemas.microsoft.com/office/drawing/2014/main" val="3420788860"/>
                    </a:ext>
                  </a:extLst>
                </a:gridCol>
                <a:gridCol w="1244906">
                  <a:extLst>
                    <a:ext uri="{9D8B030D-6E8A-4147-A177-3AD203B41FA5}">
                      <a16:colId xmlns="" xmlns:a16="http://schemas.microsoft.com/office/drawing/2014/main" val="4124348151"/>
                    </a:ext>
                  </a:extLst>
                </a:gridCol>
                <a:gridCol w="1182399">
                  <a:extLst>
                    <a:ext uri="{9D8B030D-6E8A-4147-A177-3AD203B41FA5}">
                      <a16:colId xmlns="" xmlns:a16="http://schemas.microsoft.com/office/drawing/2014/main" val="3194954330"/>
                    </a:ext>
                  </a:extLst>
                </a:gridCol>
              </a:tblGrid>
              <a:tr h="446083">
                <a:tc>
                  <a:txBody>
                    <a:bodyPr/>
                    <a:lstStyle/>
                    <a:p>
                      <a:r>
                        <a:rPr lang="en-US" sz="900" dirty="0"/>
                        <a:t>Austenitic</a:t>
                      </a:r>
                      <a:r>
                        <a:rPr lang="en-US" sz="900" baseline="0" dirty="0"/>
                        <a:t> stainless steels</a:t>
                      </a:r>
                      <a:endParaRPr lang="en-US" sz="900" dirty="0"/>
                    </a:p>
                  </a:txBody>
                  <a:tcPr/>
                </a:tc>
                <a:tc>
                  <a:txBody>
                    <a:bodyPr/>
                    <a:lstStyle/>
                    <a:p>
                      <a:r>
                        <a:rPr lang="en-US" sz="900" dirty="0"/>
                        <a:t>Martensitic</a:t>
                      </a:r>
                      <a:r>
                        <a:rPr lang="en-US" sz="900" baseline="0" dirty="0"/>
                        <a:t> stainless steels</a:t>
                      </a:r>
                      <a:endParaRPr lang="en-US" sz="900" dirty="0"/>
                    </a:p>
                  </a:txBody>
                  <a:tcPr/>
                </a:tc>
                <a:tc>
                  <a:txBody>
                    <a:bodyPr/>
                    <a:lstStyle/>
                    <a:p>
                      <a:r>
                        <a:rPr lang="en-US" sz="900" dirty="0"/>
                        <a:t>Duplex stainless steels</a:t>
                      </a:r>
                    </a:p>
                  </a:txBody>
                  <a:tcPr/>
                </a:tc>
                <a:tc>
                  <a:txBody>
                    <a:bodyPr/>
                    <a:lstStyle/>
                    <a:p>
                      <a:r>
                        <a:rPr lang="en-US" sz="900" dirty="0"/>
                        <a:t>Precipitation-hardened</a:t>
                      </a:r>
                      <a:r>
                        <a:rPr lang="en-US" sz="900" baseline="0" dirty="0"/>
                        <a:t> stainless steels</a:t>
                      </a:r>
                      <a:endParaRPr lang="en-US" sz="900" dirty="0"/>
                    </a:p>
                  </a:txBody>
                  <a:tcPr/>
                </a:tc>
                <a:tc>
                  <a:txBody>
                    <a:bodyPr/>
                    <a:lstStyle/>
                    <a:p>
                      <a:r>
                        <a:rPr lang="en-US" sz="900" dirty="0"/>
                        <a:t>Cobalt-based alloys</a:t>
                      </a:r>
                    </a:p>
                  </a:txBody>
                  <a:tcPr/>
                </a:tc>
                <a:tc>
                  <a:txBody>
                    <a:bodyPr/>
                    <a:lstStyle/>
                    <a:p>
                      <a:r>
                        <a:rPr lang="en-US" sz="900" dirty="0"/>
                        <a:t>Titanium alloys</a:t>
                      </a:r>
                    </a:p>
                  </a:txBody>
                  <a:tcPr/>
                </a:tc>
                <a:extLst>
                  <a:ext uri="{0D108BD9-81ED-4DB2-BD59-A6C34878D82A}">
                    <a16:rowId xmlns="" xmlns:a16="http://schemas.microsoft.com/office/drawing/2014/main" val="3619708708"/>
                  </a:ext>
                </a:extLst>
              </a:tr>
              <a:tr h="811061">
                <a:tc>
                  <a:txBody>
                    <a:bodyPr/>
                    <a:lstStyle/>
                    <a:p>
                      <a:r>
                        <a:rPr lang="en-US" sz="900" dirty="0"/>
                        <a:t>S31600, S31603, S20910, J93254, N08926</a:t>
                      </a:r>
                      <a:r>
                        <a:rPr lang="en-US" sz="900" baseline="0" dirty="0"/>
                        <a:t>, J95370, N04400, N04405, N10276</a:t>
                      </a:r>
                      <a:endParaRPr lang="en-US" sz="900" dirty="0"/>
                    </a:p>
                  </a:txBody>
                  <a:tcPr/>
                </a:tc>
                <a:tc>
                  <a:txBody>
                    <a:bodyPr/>
                    <a:lstStyle/>
                    <a:p>
                      <a:r>
                        <a:rPr lang="en-US" sz="900" dirty="0"/>
                        <a:t>S41000, S41500, S42000, J91150, J91151, J91540, S42400, S41425</a:t>
                      </a:r>
                    </a:p>
                  </a:txBody>
                  <a:tcPr/>
                </a:tc>
                <a:tc>
                  <a:txBody>
                    <a:bodyPr/>
                    <a:lstStyle/>
                    <a:p>
                      <a:r>
                        <a:rPr lang="en-US" sz="900" dirty="0"/>
                        <a:t>S31803</a:t>
                      </a:r>
                    </a:p>
                  </a:txBody>
                  <a:tcPr/>
                </a:tc>
                <a:tc>
                  <a:txBody>
                    <a:bodyPr/>
                    <a:lstStyle/>
                    <a:p>
                      <a:r>
                        <a:rPr lang="en-US" sz="900" dirty="0"/>
                        <a:t>N07031, N07048, N07626, N07716, N07725, N07773, N07924, N09777, N09925, N09935, N09945, S66286</a:t>
                      </a:r>
                    </a:p>
                  </a:txBody>
                  <a:tcPr/>
                </a:tc>
                <a:tc>
                  <a:txBody>
                    <a:bodyPr/>
                    <a:lstStyle/>
                    <a:p>
                      <a:r>
                        <a:rPr lang="en-US" sz="900" dirty="0"/>
                        <a:t>R30003, R30004, R30035, BS HR.3, R30605, R31233</a:t>
                      </a:r>
                    </a:p>
                  </a:txBody>
                  <a:tcPr/>
                </a:tc>
                <a:tc>
                  <a:txBody>
                    <a:bodyPr/>
                    <a:lstStyle/>
                    <a:p>
                      <a:r>
                        <a:rPr lang="en-US" sz="900" dirty="0"/>
                        <a:t>R50400, R56260, R53400, R56323, R56403, R56404, R58640, R05200</a:t>
                      </a:r>
                    </a:p>
                  </a:txBody>
                  <a:tcPr/>
                </a:tc>
                <a:extLst>
                  <a:ext uri="{0D108BD9-81ED-4DB2-BD59-A6C34878D82A}">
                    <a16:rowId xmlns="" xmlns:a16="http://schemas.microsoft.com/office/drawing/2014/main" val="830633981"/>
                  </a:ext>
                </a:extLst>
              </a:tr>
            </a:tbl>
          </a:graphicData>
        </a:graphic>
      </p:graphicFrame>
    </p:spTree>
    <p:extLst>
      <p:ext uri="{BB962C8B-B14F-4D97-AF65-F5344CB8AC3E}">
        <p14:creationId xmlns:p14="http://schemas.microsoft.com/office/powerpoint/2010/main" val="1938383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48000" cy="1162050"/>
          </a:xfrm>
        </p:spPr>
        <p:txBody>
          <a:bodyPr/>
          <a:lstStyle/>
          <a:p>
            <a:r>
              <a:rPr lang="en-US" sz="2400" dirty="0">
                <a:solidFill>
                  <a:schemeClr val="tx1"/>
                </a:solidFill>
              </a:rPr>
              <a:t>Industry Standards Gap Analysis:</a:t>
            </a:r>
            <a:br>
              <a:rPr lang="en-US" sz="2400" dirty="0">
                <a:solidFill>
                  <a:schemeClr val="tx1"/>
                </a:solidFill>
              </a:rPr>
            </a:br>
            <a:r>
              <a:rPr lang="en-US" sz="2400" dirty="0" smtClean="0">
                <a:solidFill>
                  <a:schemeClr val="tx1"/>
                </a:solidFill>
              </a:rPr>
              <a:t>Report TOC</a:t>
            </a:r>
            <a:endParaRPr lang="en-US" sz="2400" dirty="0">
              <a:solidFill>
                <a:schemeClr val="tx1"/>
              </a:solidFill>
            </a:endParaRPr>
          </a:p>
        </p:txBody>
      </p:sp>
      <p:sp>
        <p:nvSpPr>
          <p:cNvPr id="5" name="Footer Placeholder 4"/>
          <p:cNvSpPr>
            <a:spLocks noGrp="1"/>
          </p:cNvSpPr>
          <p:nvPr>
            <p:ph type="ftr" sz="quarter" idx="10"/>
          </p:nvPr>
        </p:nvSpPr>
        <p:spPr/>
        <p:txBody>
          <a:bodyPr/>
          <a:lstStyle/>
          <a:p>
            <a:r>
              <a:rPr lang="en-US" altLang="en-US" dirty="0"/>
              <a:t>Footer</a:t>
            </a:r>
          </a:p>
        </p:txBody>
      </p:sp>
      <p:sp>
        <p:nvSpPr>
          <p:cNvPr id="6" name="Slide Number Placeholder 5"/>
          <p:cNvSpPr>
            <a:spLocks noGrp="1"/>
          </p:cNvSpPr>
          <p:nvPr>
            <p:ph type="sldNum" sz="quarter" idx="11"/>
          </p:nvPr>
        </p:nvSpPr>
        <p:spPr/>
        <p:txBody>
          <a:bodyPr/>
          <a:lstStyle/>
          <a:p>
            <a:fld id="{FF163FCE-F391-4933-B5C0-E9B7F699E427}" type="slidenum">
              <a:rPr lang="en-US" altLang="en-US" smtClean="0"/>
              <a:pPr/>
              <a:t>14</a:t>
            </a:fld>
            <a:endParaRPr lang="en-US" alt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978" y="153543"/>
            <a:ext cx="2645305" cy="338429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399" y="273050"/>
            <a:ext cx="2648579" cy="33842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978" y="3537839"/>
            <a:ext cx="2588091" cy="71412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733550"/>
            <a:ext cx="3507456" cy="4324350"/>
          </a:xfrm>
          <a:prstGeom prst="rect">
            <a:avLst/>
          </a:prstGeom>
        </p:spPr>
      </p:pic>
    </p:spTree>
    <p:extLst>
      <p:ext uri="{BB962C8B-B14F-4D97-AF65-F5344CB8AC3E}">
        <p14:creationId xmlns:p14="http://schemas.microsoft.com/office/powerpoint/2010/main" val="1856349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60350"/>
            <a:ext cx="9143999" cy="1143000"/>
          </a:xfrm>
        </p:spPr>
        <p:txBody>
          <a:bodyPr/>
          <a:lstStyle/>
          <a:p>
            <a:pPr algn="ctr"/>
            <a:r>
              <a:rPr lang="en-US" altLang="zh-CN" sz="3600" dirty="0" smtClean="0">
                <a:solidFill>
                  <a:schemeClr val="tx1"/>
                </a:solidFill>
              </a:rPr>
              <a:t>Corrosion Tests</a:t>
            </a:r>
            <a:endParaRPr lang="zh-CN" altLang="en-US" sz="3600">
              <a:solidFill>
                <a:schemeClr val="tx1"/>
              </a:solidFill>
            </a:endParaRPr>
          </a:p>
        </p:txBody>
      </p:sp>
      <p:sp>
        <p:nvSpPr>
          <p:cNvPr id="5" name="灯片编号占位符 4"/>
          <p:cNvSpPr>
            <a:spLocks noGrp="1"/>
          </p:cNvSpPr>
          <p:nvPr>
            <p:ph type="sldNum" sz="quarter" idx="11"/>
          </p:nvPr>
        </p:nvSpPr>
        <p:spPr/>
        <p:txBody>
          <a:bodyPr/>
          <a:lstStyle/>
          <a:p>
            <a:fld id="{6CE3ACF1-A403-4F9B-B76F-BAF876BF4C47}" type="slidenum">
              <a:rPr lang="en-US" altLang="en-US" smtClean="0"/>
              <a:pPr/>
              <a:t>15</a:t>
            </a:fld>
            <a:endParaRPr lang="en-US" altLang="en-US" dirty="0"/>
          </a:p>
        </p:txBody>
      </p:sp>
      <p:sp>
        <p:nvSpPr>
          <p:cNvPr id="9" name="文本框 8"/>
          <p:cNvSpPr txBox="1"/>
          <p:nvPr/>
        </p:nvSpPr>
        <p:spPr>
          <a:xfrm>
            <a:off x="1386714" y="3400178"/>
            <a:ext cx="6370213" cy="1599220"/>
          </a:xfrm>
          <a:prstGeom prst="rect">
            <a:avLst/>
          </a:prstGeom>
          <a:noFill/>
        </p:spPr>
        <p:txBody>
          <a:bodyPr wrap="square" rtlCol="0">
            <a:spAutoFit/>
          </a:bodyPr>
          <a:lstStyle/>
          <a:p>
            <a:pPr marL="285750" indent="-285750">
              <a:lnSpc>
                <a:spcPts val="3000"/>
              </a:lnSpc>
              <a:buFont typeface="Wingdings" charset="2"/>
              <a:buChar char="Ø"/>
            </a:pPr>
            <a:r>
              <a:rPr lang="en-US" altLang="zh-CN" sz="2200" b="1" dirty="0" smtClean="0">
                <a:solidFill>
                  <a:srgbClr val="3A39AF"/>
                </a:solidFill>
              </a:rPr>
              <a:t>Total pressure </a:t>
            </a:r>
            <a:r>
              <a:rPr lang="en-US" altLang="zh-CN" sz="2200" dirty="0"/>
              <a:t>dependence </a:t>
            </a:r>
            <a:r>
              <a:rPr lang="en-US" altLang="zh-CN" sz="2200" dirty="0" smtClean="0"/>
              <a:t>measurements</a:t>
            </a:r>
          </a:p>
          <a:p>
            <a:pPr marL="285750" indent="-285750">
              <a:lnSpc>
                <a:spcPts val="3000"/>
              </a:lnSpc>
              <a:buFont typeface="Wingdings" charset="2"/>
              <a:buChar char="Ø"/>
            </a:pPr>
            <a:r>
              <a:rPr lang="en-US" altLang="zh-CN" sz="2200" b="1" dirty="0" smtClean="0">
                <a:solidFill>
                  <a:srgbClr val="3A39AF"/>
                </a:solidFill>
              </a:rPr>
              <a:t>Oxygen </a:t>
            </a:r>
            <a:r>
              <a:rPr lang="en-US" altLang="zh-CN" sz="2200" b="1" dirty="0">
                <a:solidFill>
                  <a:srgbClr val="3A39AF"/>
                </a:solidFill>
              </a:rPr>
              <a:t>partial pressure </a:t>
            </a:r>
            <a:r>
              <a:rPr lang="en-US" altLang="zh-CN" sz="2200" dirty="0"/>
              <a:t>dependence </a:t>
            </a:r>
            <a:r>
              <a:rPr lang="en-US" altLang="zh-CN" sz="2200" dirty="0" smtClean="0"/>
              <a:t>measurements</a:t>
            </a:r>
          </a:p>
          <a:p>
            <a:pPr marL="285750" indent="-285750">
              <a:lnSpc>
                <a:spcPts val="3000"/>
              </a:lnSpc>
              <a:buFont typeface="Wingdings" charset="2"/>
              <a:buChar char="Ø"/>
            </a:pPr>
            <a:r>
              <a:rPr lang="en-US" altLang="zh-CN" sz="2200" b="1" dirty="0" smtClean="0">
                <a:solidFill>
                  <a:srgbClr val="3A39AF"/>
                </a:solidFill>
              </a:rPr>
              <a:t>Temperature</a:t>
            </a:r>
            <a:r>
              <a:rPr lang="en-US" altLang="zh-CN" sz="2200" dirty="0" smtClean="0"/>
              <a:t> </a:t>
            </a:r>
            <a:r>
              <a:rPr lang="en-US" altLang="zh-CN" sz="2200" dirty="0"/>
              <a:t>dependence </a:t>
            </a:r>
            <a:r>
              <a:rPr lang="en-US" altLang="zh-CN" sz="2200" dirty="0" smtClean="0"/>
              <a:t>measurements</a:t>
            </a:r>
            <a:endParaRPr lang="zh-CN" altLang="zh-CN" sz="2200"/>
          </a:p>
        </p:txBody>
      </p:sp>
      <p:sp>
        <p:nvSpPr>
          <p:cNvPr id="10" name="Content Placeholder 2"/>
          <p:cNvSpPr>
            <a:spLocks noGrp="1"/>
          </p:cNvSpPr>
          <p:nvPr>
            <p:ph idx="1"/>
          </p:nvPr>
        </p:nvSpPr>
        <p:spPr>
          <a:xfrm>
            <a:off x="1362075" y="1508857"/>
            <a:ext cx="6254174" cy="1559521"/>
          </a:xfrm>
          <a:gradFill>
            <a:gsLst>
              <a:gs pos="0">
                <a:schemeClr val="accent1">
                  <a:lumMod val="5000"/>
                  <a:lumOff val="95000"/>
                </a:schemeClr>
              </a:gs>
              <a:gs pos="81000">
                <a:srgbClr val="ABEFFF"/>
              </a:gs>
              <a:gs pos="100000">
                <a:srgbClr val="9ACDFF"/>
              </a:gs>
              <a:gs pos="100000">
                <a:schemeClr val="accent1">
                  <a:lumMod val="30000"/>
                  <a:lumOff val="70000"/>
                </a:schemeClr>
              </a:gs>
            </a:gsLst>
            <a:lin ang="5400000" scaled="1"/>
          </a:gradFill>
        </p:spPr>
        <p:txBody>
          <a:bodyPr/>
          <a:lstStyle/>
          <a:p>
            <a:pPr marL="0">
              <a:lnSpc>
                <a:spcPts val="3000"/>
              </a:lnSpc>
              <a:spcBef>
                <a:spcPts val="0"/>
              </a:spcBef>
              <a:buFont typeface="Wingdings" charset="2"/>
              <a:buChar char="v"/>
            </a:pPr>
            <a:r>
              <a:rPr lang="en-US" altLang="zh-CN" dirty="0"/>
              <a:t>Subsea environment: </a:t>
            </a:r>
          </a:p>
          <a:p>
            <a:pPr marL="0">
              <a:lnSpc>
                <a:spcPts val="3000"/>
              </a:lnSpc>
              <a:spcBef>
                <a:spcPts val="0"/>
              </a:spcBef>
            </a:pPr>
            <a:r>
              <a:rPr lang="en-US" altLang="zh-CN" dirty="0"/>
              <a:t>	</a:t>
            </a:r>
            <a:r>
              <a:rPr lang="en-US" altLang="zh-CN" sz="1600" baseline="30000" dirty="0"/>
              <a:t>◼</a:t>
            </a:r>
            <a:r>
              <a:rPr lang="en-US" altLang="zh-CN" dirty="0"/>
              <a:t> </a:t>
            </a:r>
            <a:r>
              <a:rPr lang="en-US" altLang="zh-CN" sz="2200" dirty="0"/>
              <a:t>High pressure</a:t>
            </a:r>
          </a:p>
          <a:p>
            <a:pPr marL="0">
              <a:lnSpc>
                <a:spcPts val="3000"/>
              </a:lnSpc>
              <a:spcBef>
                <a:spcPts val="0"/>
              </a:spcBef>
            </a:pPr>
            <a:r>
              <a:rPr lang="en-US" altLang="zh-CN" dirty="0"/>
              <a:t>	</a:t>
            </a:r>
            <a:r>
              <a:rPr lang="en-US" altLang="zh-CN" sz="1600" baseline="30000" dirty="0"/>
              <a:t>◼</a:t>
            </a:r>
            <a:r>
              <a:rPr lang="en-US" altLang="zh-CN" dirty="0"/>
              <a:t> </a:t>
            </a:r>
            <a:r>
              <a:rPr lang="en-US" altLang="zh-CN" sz="2200" dirty="0" smtClean="0"/>
              <a:t>Media with CO</a:t>
            </a:r>
            <a:r>
              <a:rPr lang="en-US" altLang="zh-CN" sz="2200" baseline="-25000" dirty="0" smtClean="0"/>
              <a:t>2</a:t>
            </a:r>
            <a:r>
              <a:rPr lang="en-US" altLang="zh-CN" sz="2200" dirty="0"/>
              <a:t>, Cl</a:t>
            </a:r>
            <a:r>
              <a:rPr lang="en-US" altLang="zh-CN" sz="2200" baseline="30000" dirty="0"/>
              <a:t>-</a:t>
            </a:r>
            <a:r>
              <a:rPr lang="en-US" altLang="zh-CN" sz="2200" dirty="0"/>
              <a:t>, or H</a:t>
            </a:r>
            <a:r>
              <a:rPr lang="en-US" altLang="zh-CN" sz="2200" baseline="-25000" dirty="0"/>
              <a:t>2</a:t>
            </a:r>
            <a:r>
              <a:rPr lang="en-US" altLang="zh-CN" sz="2200" dirty="0"/>
              <a:t>S</a:t>
            </a:r>
          </a:p>
          <a:p>
            <a:pPr marL="0">
              <a:lnSpc>
                <a:spcPts val="3000"/>
              </a:lnSpc>
              <a:spcBef>
                <a:spcPts val="0"/>
              </a:spcBef>
            </a:pPr>
            <a:r>
              <a:rPr lang="en-US" altLang="zh-CN" dirty="0"/>
              <a:t>	</a:t>
            </a:r>
            <a:r>
              <a:rPr lang="en-US" altLang="zh-CN" sz="1600" baseline="30000" dirty="0"/>
              <a:t>◼</a:t>
            </a:r>
            <a:r>
              <a:rPr lang="en-US" altLang="zh-CN" dirty="0"/>
              <a:t> </a:t>
            </a:r>
            <a:r>
              <a:rPr lang="en-US" altLang="zh-CN" sz="2200" dirty="0" smtClean="0"/>
              <a:t>Other </a:t>
            </a:r>
            <a:r>
              <a:rPr lang="en-US" altLang="zh-CN" sz="2200" dirty="0"/>
              <a:t>– T, O</a:t>
            </a:r>
            <a:r>
              <a:rPr lang="en-US" altLang="zh-CN" sz="2200" baseline="-25000" dirty="0"/>
              <a:t>2</a:t>
            </a:r>
            <a:r>
              <a:rPr lang="en-US" altLang="zh-CN" sz="2200" dirty="0"/>
              <a:t>, etc.</a:t>
            </a:r>
          </a:p>
        </p:txBody>
      </p:sp>
    </p:spTree>
    <p:extLst>
      <p:ext uri="{BB962C8B-B14F-4D97-AF65-F5344CB8AC3E}">
        <p14:creationId xmlns:p14="http://schemas.microsoft.com/office/powerpoint/2010/main" val="15009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49382" y="1987926"/>
            <a:ext cx="5145641" cy="3773161"/>
          </a:xfrm>
          <a:prstGeom prst="rect">
            <a:avLst/>
          </a:prstGeom>
        </p:spPr>
      </p:pic>
      <p:sp>
        <p:nvSpPr>
          <p:cNvPr id="6" name="矩形 5"/>
          <p:cNvSpPr/>
          <p:nvPr/>
        </p:nvSpPr>
        <p:spPr>
          <a:xfrm>
            <a:off x="2096894" y="2116687"/>
            <a:ext cx="688009" cy="276999"/>
          </a:xfrm>
          <a:prstGeom prst="rect">
            <a:avLst/>
          </a:prstGeom>
        </p:spPr>
        <p:txBody>
          <a:bodyPr wrap="none">
            <a:spAutoFit/>
          </a:bodyPr>
          <a:lstStyle/>
          <a:p>
            <a:r>
              <a:rPr lang="en-US" altLang="zh-CN" sz="1200" dirty="0">
                <a:solidFill>
                  <a:srgbClr val="3A39AF"/>
                </a:solidFill>
              </a:rPr>
              <a:t>304 SS</a:t>
            </a:r>
            <a:endParaRPr lang="zh-CN" altLang="en-US" sz="1200">
              <a:solidFill>
                <a:srgbClr val="3A39AF"/>
              </a:solidFill>
            </a:endParaRPr>
          </a:p>
        </p:txBody>
      </p:sp>
      <p:sp>
        <p:nvSpPr>
          <p:cNvPr id="7" name="矩形 6"/>
          <p:cNvSpPr/>
          <p:nvPr/>
        </p:nvSpPr>
        <p:spPr>
          <a:xfrm>
            <a:off x="4604896" y="2116687"/>
            <a:ext cx="688009" cy="276999"/>
          </a:xfrm>
          <a:prstGeom prst="rect">
            <a:avLst/>
          </a:prstGeom>
        </p:spPr>
        <p:txBody>
          <a:bodyPr wrap="none">
            <a:spAutoFit/>
          </a:bodyPr>
          <a:lstStyle/>
          <a:p>
            <a:r>
              <a:rPr lang="en-US" altLang="zh-CN" sz="1200" dirty="0">
                <a:solidFill>
                  <a:srgbClr val="3A39AF"/>
                </a:solidFill>
              </a:rPr>
              <a:t>310 SS</a:t>
            </a:r>
            <a:endParaRPr lang="zh-CN" altLang="en-US" sz="1200">
              <a:solidFill>
                <a:srgbClr val="3A39AF"/>
              </a:solidFill>
            </a:endParaRPr>
          </a:p>
        </p:txBody>
      </p:sp>
      <p:sp>
        <p:nvSpPr>
          <p:cNvPr id="8" name="矩形 7"/>
          <p:cNvSpPr/>
          <p:nvPr/>
        </p:nvSpPr>
        <p:spPr>
          <a:xfrm>
            <a:off x="2035785" y="3882296"/>
            <a:ext cx="767261" cy="276999"/>
          </a:xfrm>
          <a:prstGeom prst="rect">
            <a:avLst/>
          </a:prstGeom>
        </p:spPr>
        <p:txBody>
          <a:bodyPr wrap="none">
            <a:spAutoFit/>
          </a:bodyPr>
          <a:lstStyle/>
          <a:p>
            <a:r>
              <a:rPr lang="en-US" altLang="zh-CN" sz="1200" dirty="0">
                <a:solidFill>
                  <a:srgbClr val="3A39AF"/>
                </a:solidFill>
              </a:rPr>
              <a:t>316L SS</a:t>
            </a:r>
            <a:endParaRPr lang="zh-CN" altLang="en-US" sz="1200">
              <a:solidFill>
                <a:srgbClr val="3A39AF"/>
              </a:solidFill>
            </a:endParaRPr>
          </a:p>
        </p:txBody>
      </p:sp>
      <p:sp>
        <p:nvSpPr>
          <p:cNvPr id="9" name="矩形 8"/>
          <p:cNvSpPr/>
          <p:nvPr/>
        </p:nvSpPr>
        <p:spPr>
          <a:xfrm>
            <a:off x="4604896" y="3882296"/>
            <a:ext cx="688009" cy="276999"/>
          </a:xfrm>
          <a:prstGeom prst="rect">
            <a:avLst/>
          </a:prstGeom>
        </p:spPr>
        <p:txBody>
          <a:bodyPr wrap="none">
            <a:spAutoFit/>
          </a:bodyPr>
          <a:lstStyle/>
          <a:p>
            <a:r>
              <a:rPr lang="en-US" altLang="zh-CN" sz="1200" dirty="0">
                <a:solidFill>
                  <a:srgbClr val="3A39AF"/>
                </a:solidFill>
              </a:rPr>
              <a:t>430 SS</a:t>
            </a:r>
            <a:endParaRPr lang="zh-CN" altLang="en-US" sz="1200">
              <a:solidFill>
                <a:srgbClr val="3A39AF"/>
              </a:solidFill>
            </a:endParaRPr>
          </a:p>
        </p:txBody>
      </p:sp>
      <p:pic>
        <p:nvPicPr>
          <p:cNvPr id="10" name="图片 9"/>
          <p:cNvPicPr>
            <a:picLocks noChangeAspect="1"/>
          </p:cNvPicPr>
          <p:nvPr/>
        </p:nvPicPr>
        <p:blipFill>
          <a:blip r:embed="rId3"/>
          <a:stretch>
            <a:fillRect/>
          </a:stretch>
        </p:blipFill>
        <p:spPr>
          <a:xfrm>
            <a:off x="5496665" y="2058969"/>
            <a:ext cx="3421390" cy="2368999"/>
          </a:xfrm>
          <a:prstGeom prst="rect">
            <a:avLst/>
          </a:prstGeom>
        </p:spPr>
      </p:pic>
      <p:sp>
        <p:nvSpPr>
          <p:cNvPr id="11" name="矩形 10"/>
          <p:cNvSpPr/>
          <p:nvPr/>
        </p:nvSpPr>
        <p:spPr>
          <a:xfrm>
            <a:off x="332977" y="5715997"/>
            <a:ext cx="4872083" cy="276999"/>
          </a:xfrm>
          <a:prstGeom prst="rect">
            <a:avLst/>
          </a:prstGeom>
        </p:spPr>
        <p:txBody>
          <a:bodyPr wrap="square">
            <a:spAutoFit/>
          </a:bodyPr>
          <a:lstStyle/>
          <a:p>
            <a:r>
              <a:rPr lang="zh-CN" altLang="en-US" sz="1200">
                <a:latin typeface="Arial" charset="0"/>
                <a:ea typeface="Arial" charset="0"/>
                <a:cs typeface="Arial" charset="0"/>
              </a:rPr>
              <a:t>A. M. Beccaria, et al., </a:t>
            </a:r>
            <a:r>
              <a:rPr lang="zh-CN" altLang="en-US" sz="1200" i="1">
                <a:latin typeface="Arial" charset="0"/>
                <a:ea typeface="Arial" charset="0"/>
                <a:cs typeface="Arial" charset="0"/>
              </a:rPr>
              <a:t>British Corrosion Journal</a:t>
            </a:r>
            <a:r>
              <a:rPr lang="zh-CN" altLang="en-US" sz="1200">
                <a:latin typeface="Arial" charset="0"/>
                <a:ea typeface="Arial" charset="0"/>
                <a:cs typeface="Arial" charset="0"/>
              </a:rPr>
              <a:t>, 30 (2013) 283-287</a:t>
            </a:r>
          </a:p>
        </p:txBody>
      </p:sp>
      <p:sp>
        <p:nvSpPr>
          <p:cNvPr id="12" name="矩形 11"/>
          <p:cNvSpPr/>
          <p:nvPr/>
        </p:nvSpPr>
        <p:spPr>
          <a:xfrm>
            <a:off x="5862473" y="5176327"/>
            <a:ext cx="3160342" cy="461665"/>
          </a:xfrm>
          <a:prstGeom prst="rect">
            <a:avLst/>
          </a:prstGeom>
        </p:spPr>
        <p:txBody>
          <a:bodyPr wrap="square">
            <a:spAutoFit/>
          </a:bodyPr>
          <a:lstStyle/>
          <a:p>
            <a:r>
              <a:rPr lang="zh-CN" altLang="en-US" sz="1200">
                <a:latin typeface="Arial" charset="0"/>
                <a:ea typeface="Arial" charset="0"/>
                <a:cs typeface="Arial" charset="0"/>
              </a:rPr>
              <a:t>X. Fang, </a:t>
            </a:r>
            <a:r>
              <a:rPr lang="en-US" altLang="zh-CN" sz="1200" dirty="0">
                <a:latin typeface="Arial" charset="0"/>
                <a:ea typeface="Arial" charset="0"/>
                <a:cs typeface="Arial" charset="0"/>
              </a:rPr>
              <a:t>et al., </a:t>
            </a:r>
            <a:r>
              <a:rPr lang="zh-CN" altLang="en-US" sz="1200" i="1">
                <a:latin typeface="Arial" charset="0"/>
                <a:ea typeface="Arial" charset="0"/>
                <a:cs typeface="Arial" charset="0"/>
              </a:rPr>
              <a:t>Corrosion Science and Protection Technology</a:t>
            </a:r>
            <a:r>
              <a:rPr lang="zh-CN" altLang="en-US" sz="1200">
                <a:latin typeface="Arial" charset="0"/>
                <a:ea typeface="Arial" charset="0"/>
                <a:cs typeface="Arial" charset="0"/>
              </a:rPr>
              <a:t>, 25 (2014) 431-435.</a:t>
            </a:r>
          </a:p>
        </p:txBody>
      </p:sp>
      <p:sp>
        <p:nvSpPr>
          <p:cNvPr id="13" name="矩形 12"/>
          <p:cNvSpPr/>
          <p:nvPr/>
        </p:nvSpPr>
        <p:spPr>
          <a:xfrm>
            <a:off x="351024" y="1341595"/>
            <a:ext cx="4872083" cy="646331"/>
          </a:xfrm>
          <a:prstGeom prst="rect">
            <a:avLst/>
          </a:prstGeom>
          <a:ln w="19050">
            <a:solidFill>
              <a:srgbClr val="0070C0"/>
            </a:solidFill>
          </a:ln>
        </p:spPr>
        <p:txBody>
          <a:bodyPr wrap="square">
            <a:spAutoFit/>
          </a:bodyPr>
          <a:lstStyle/>
          <a:p>
            <a:r>
              <a:rPr lang="en-US" altLang="zh-CN" sz="1200" dirty="0" smtClean="0">
                <a:latin typeface="Arial" charset="0"/>
                <a:ea typeface="Arial" charset="0"/>
                <a:cs typeface="Arial" charset="0"/>
              </a:rPr>
              <a:t>With increasing pressure, 316L and 430 stainless steels exhibit moderately larger corrosion current (higher corrosion rate); pressure shows no distinct effect on 304 and 310 SS.</a:t>
            </a:r>
            <a:endParaRPr lang="zh-CN" altLang="en-US" sz="1200">
              <a:latin typeface="Arial" charset="0"/>
              <a:ea typeface="Arial" charset="0"/>
              <a:cs typeface="Arial" charset="0"/>
            </a:endParaRPr>
          </a:p>
        </p:txBody>
      </p:sp>
      <p:sp>
        <p:nvSpPr>
          <p:cNvPr id="14" name="矩形 13"/>
          <p:cNvSpPr/>
          <p:nvPr/>
        </p:nvSpPr>
        <p:spPr>
          <a:xfrm>
            <a:off x="6366914" y="1654522"/>
            <a:ext cx="2350483" cy="276999"/>
          </a:xfrm>
          <a:prstGeom prst="rect">
            <a:avLst/>
          </a:prstGeom>
          <a:ln w="12700">
            <a:solidFill>
              <a:srgbClr val="0070C0"/>
            </a:solidFill>
          </a:ln>
        </p:spPr>
        <p:txBody>
          <a:bodyPr wrap="square">
            <a:spAutoFit/>
          </a:bodyPr>
          <a:lstStyle/>
          <a:p>
            <a:r>
              <a:rPr lang="en-US" altLang="zh-CN" sz="1200" dirty="0" smtClean="0">
                <a:latin typeface="Arial" charset="0"/>
                <a:ea typeface="Arial" charset="0"/>
                <a:cs typeface="Arial" charset="0"/>
              </a:rPr>
              <a:t>Pressure        corrosion rate</a:t>
            </a:r>
            <a:endParaRPr lang="zh-CN" altLang="en-US" sz="1200">
              <a:latin typeface="Arial" charset="0"/>
              <a:ea typeface="Arial" charset="0"/>
              <a:cs typeface="Arial" charset="0"/>
            </a:endParaRPr>
          </a:p>
        </p:txBody>
      </p:sp>
      <p:sp>
        <p:nvSpPr>
          <p:cNvPr id="15" name="矩形 14"/>
          <p:cNvSpPr/>
          <p:nvPr/>
        </p:nvSpPr>
        <p:spPr>
          <a:xfrm>
            <a:off x="6059265" y="4470564"/>
            <a:ext cx="2858790" cy="461665"/>
          </a:xfrm>
          <a:prstGeom prst="rect">
            <a:avLst/>
          </a:prstGeom>
          <a:ln w="12700">
            <a:noFill/>
          </a:ln>
        </p:spPr>
        <p:txBody>
          <a:bodyPr wrap="square">
            <a:spAutoFit/>
          </a:bodyPr>
          <a:lstStyle/>
          <a:p>
            <a:pPr algn="ctr"/>
            <a:r>
              <a:rPr lang="en-US" altLang="zh-CN" sz="1200" dirty="0" smtClean="0">
                <a:latin typeface="Arial" charset="0"/>
                <a:ea typeface="Arial" charset="0"/>
                <a:cs typeface="Arial" charset="0"/>
              </a:rPr>
              <a:t>Corrosion rate of X60 pipeline steel under different pressures.</a:t>
            </a:r>
            <a:endParaRPr lang="zh-CN" altLang="en-US" sz="1200">
              <a:latin typeface="Arial" charset="0"/>
              <a:ea typeface="Arial" charset="0"/>
              <a:cs typeface="Arial" charset="0"/>
            </a:endParaRPr>
          </a:p>
        </p:txBody>
      </p:sp>
      <p:cxnSp>
        <p:nvCxnSpPr>
          <p:cNvPr id="5" name="直接箭头连接符 4"/>
          <p:cNvCxnSpPr/>
          <p:nvPr/>
        </p:nvCxnSpPr>
        <p:spPr bwMode="auto">
          <a:xfrm flipV="1">
            <a:off x="7118945" y="1666171"/>
            <a:ext cx="0" cy="248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直接箭头连接符 16"/>
          <p:cNvCxnSpPr/>
          <p:nvPr/>
        </p:nvCxnSpPr>
        <p:spPr bwMode="auto">
          <a:xfrm flipV="1">
            <a:off x="7218645" y="1666170"/>
            <a:ext cx="0" cy="248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直接箭头连接符 17"/>
          <p:cNvCxnSpPr/>
          <p:nvPr/>
        </p:nvCxnSpPr>
        <p:spPr bwMode="auto">
          <a:xfrm flipV="1">
            <a:off x="8380874" y="1654522"/>
            <a:ext cx="0" cy="248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灯片编号占位符 4"/>
          <p:cNvSpPr>
            <a:spLocks noGrp="1"/>
          </p:cNvSpPr>
          <p:nvPr>
            <p:ph type="sldNum" sz="quarter" idx="11"/>
          </p:nvPr>
        </p:nvSpPr>
        <p:spPr>
          <a:xfrm>
            <a:off x="3505200" y="6356350"/>
            <a:ext cx="2133600" cy="365125"/>
          </a:xfrm>
        </p:spPr>
        <p:txBody>
          <a:bodyPr/>
          <a:lstStyle/>
          <a:p>
            <a:r>
              <a:rPr lang="en-US" altLang="en-US" dirty="0" smtClean="0"/>
              <a:t>19</a:t>
            </a:r>
            <a:endParaRPr lang="en-US" altLang="en-US" dirty="0"/>
          </a:p>
        </p:txBody>
      </p:sp>
      <p:sp>
        <p:nvSpPr>
          <p:cNvPr id="20" name="标题 1"/>
          <p:cNvSpPr txBox="1">
            <a:spLocks/>
          </p:cNvSpPr>
          <p:nvPr/>
        </p:nvSpPr>
        <p:spPr bwMode="auto">
          <a:xfrm>
            <a:off x="0" y="260350"/>
            <a:ext cx="91439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a:lstStyle>
          <a:p>
            <a:pPr algn="ctr"/>
            <a:r>
              <a:rPr lang="en-US" altLang="zh-CN" sz="3600" dirty="0">
                <a:solidFill>
                  <a:schemeClr val="tx1"/>
                </a:solidFill>
              </a:rPr>
              <a:t>Influence of Total Pressure</a:t>
            </a:r>
            <a:endParaRPr lang="zh-CN" altLang="en-US" sz="3600" kern="0">
              <a:solidFill>
                <a:schemeClr val="tx1"/>
              </a:solidFill>
            </a:endParaRPr>
          </a:p>
        </p:txBody>
      </p:sp>
    </p:spTree>
    <p:extLst>
      <p:ext uri="{BB962C8B-B14F-4D97-AF65-F5344CB8AC3E}">
        <p14:creationId xmlns:p14="http://schemas.microsoft.com/office/powerpoint/2010/main" val="366887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28002" y="1403350"/>
            <a:ext cx="4550988" cy="2750733"/>
          </a:xfrm>
          <a:prstGeom prst="rect">
            <a:avLst/>
          </a:prstGeom>
        </p:spPr>
      </p:pic>
      <p:sp>
        <p:nvSpPr>
          <p:cNvPr id="5" name="矩形 4"/>
          <p:cNvSpPr/>
          <p:nvPr/>
        </p:nvSpPr>
        <p:spPr>
          <a:xfrm>
            <a:off x="654288" y="4747216"/>
            <a:ext cx="4076757" cy="276999"/>
          </a:xfrm>
          <a:prstGeom prst="rect">
            <a:avLst/>
          </a:prstGeom>
        </p:spPr>
        <p:txBody>
          <a:bodyPr wrap="none">
            <a:spAutoFit/>
          </a:bodyPr>
          <a:lstStyle/>
          <a:p>
            <a:r>
              <a:rPr lang="zh-CN" altLang="en-US" sz="1200">
                <a:latin typeface="Arial" charset="0"/>
                <a:ea typeface="Arial" charset="0"/>
                <a:cs typeface="Arial" charset="0"/>
              </a:rPr>
              <a:t>D. C. Smith, et al., </a:t>
            </a:r>
            <a:r>
              <a:rPr lang="zh-CN" altLang="en-US" sz="1200" i="1">
                <a:latin typeface="Arial" charset="0"/>
                <a:ea typeface="Arial" charset="0"/>
                <a:cs typeface="Arial" charset="0"/>
              </a:rPr>
              <a:t>Corrosion Science</a:t>
            </a:r>
            <a:r>
              <a:rPr lang="zh-CN" altLang="en-US" sz="1200">
                <a:latin typeface="Arial" charset="0"/>
                <a:ea typeface="Arial" charset="0"/>
                <a:cs typeface="Arial" charset="0"/>
              </a:rPr>
              <a:t>, 19 (1979) 379-394</a:t>
            </a:r>
          </a:p>
        </p:txBody>
      </p:sp>
      <p:pic>
        <p:nvPicPr>
          <p:cNvPr id="6" name="图片 5"/>
          <p:cNvPicPr>
            <a:picLocks noChangeAspect="1"/>
          </p:cNvPicPr>
          <p:nvPr/>
        </p:nvPicPr>
        <p:blipFill>
          <a:blip r:embed="rId3"/>
          <a:stretch>
            <a:fillRect/>
          </a:stretch>
        </p:blipFill>
        <p:spPr>
          <a:xfrm>
            <a:off x="5205276" y="1470260"/>
            <a:ext cx="3572185" cy="2754869"/>
          </a:xfrm>
          <a:prstGeom prst="rect">
            <a:avLst/>
          </a:prstGeom>
        </p:spPr>
      </p:pic>
      <p:sp>
        <p:nvSpPr>
          <p:cNvPr id="7" name="矩形 6"/>
          <p:cNvSpPr/>
          <p:nvPr/>
        </p:nvSpPr>
        <p:spPr>
          <a:xfrm>
            <a:off x="5523355" y="4539467"/>
            <a:ext cx="3458424" cy="461665"/>
          </a:xfrm>
          <a:prstGeom prst="rect">
            <a:avLst/>
          </a:prstGeom>
        </p:spPr>
        <p:txBody>
          <a:bodyPr wrap="square">
            <a:spAutoFit/>
          </a:bodyPr>
          <a:lstStyle/>
          <a:p>
            <a:r>
              <a:rPr lang="zh-CN" altLang="en-US" sz="1200">
                <a:latin typeface="Arial" charset="0"/>
                <a:ea typeface="Arial" charset="0"/>
                <a:cs typeface="Arial" charset="0"/>
              </a:rPr>
              <a:t>G. L. Cox, et al., </a:t>
            </a:r>
            <a:r>
              <a:rPr lang="zh-CN" altLang="en-US" sz="1200" i="1">
                <a:latin typeface="Arial" charset="0"/>
                <a:ea typeface="Arial" charset="0"/>
                <a:cs typeface="Arial" charset="0"/>
              </a:rPr>
              <a:t>Industrial &amp; Engineering Chemistry</a:t>
            </a:r>
            <a:r>
              <a:rPr lang="zh-CN" altLang="en-US" sz="1200">
                <a:latin typeface="Arial" charset="0"/>
                <a:ea typeface="Arial" charset="0"/>
                <a:cs typeface="Arial" charset="0"/>
              </a:rPr>
              <a:t>, 23 (1931) 1012-1016</a:t>
            </a:r>
          </a:p>
        </p:txBody>
      </p:sp>
      <p:sp>
        <p:nvSpPr>
          <p:cNvPr id="8" name="矩形 7"/>
          <p:cNvSpPr/>
          <p:nvPr/>
        </p:nvSpPr>
        <p:spPr>
          <a:xfrm>
            <a:off x="3459760" y="2945195"/>
            <a:ext cx="808235" cy="276999"/>
          </a:xfrm>
          <a:prstGeom prst="rect">
            <a:avLst/>
          </a:prstGeom>
        </p:spPr>
        <p:txBody>
          <a:bodyPr wrap="none">
            <a:spAutoFit/>
          </a:bodyPr>
          <a:lstStyle/>
          <a:p>
            <a:r>
              <a:rPr lang="en-US" altLang="zh-CN" sz="1200" dirty="0" smtClean="0">
                <a:solidFill>
                  <a:srgbClr val="3A39AF"/>
                </a:solidFill>
              </a:rPr>
              <a:t>Cast Iron</a:t>
            </a:r>
            <a:endParaRPr lang="zh-CN" altLang="en-US" sz="1200">
              <a:solidFill>
                <a:srgbClr val="3A39AF"/>
              </a:solidFill>
            </a:endParaRPr>
          </a:p>
        </p:txBody>
      </p:sp>
      <p:sp>
        <p:nvSpPr>
          <p:cNvPr id="9" name="矩形 8"/>
          <p:cNvSpPr/>
          <p:nvPr/>
        </p:nvSpPr>
        <p:spPr>
          <a:xfrm>
            <a:off x="1254296" y="5278794"/>
            <a:ext cx="6638581" cy="338554"/>
          </a:xfrm>
          <a:prstGeom prst="rect">
            <a:avLst/>
          </a:prstGeom>
          <a:ln w="19050">
            <a:solidFill>
              <a:srgbClr val="0070C0"/>
            </a:solidFill>
          </a:ln>
        </p:spPr>
        <p:txBody>
          <a:bodyPr wrap="square">
            <a:spAutoFit/>
          </a:bodyPr>
          <a:lstStyle/>
          <a:p>
            <a:pPr algn="ctr"/>
            <a:r>
              <a:rPr lang="en-US" altLang="zh-CN" sz="1600" dirty="0" smtClean="0">
                <a:latin typeface="Arial" charset="0"/>
                <a:ea typeface="Arial" charset="0"/>
                <a:cs typeface="Arial" charset="0"/>
              </a:rPr>
              <a:t>The corrosion rate increases with the increasing oxygen concentration. </a:t>
            </a:r>
            <a:endParaRPr lang="zh-CN" altLang="en-US" sz="1600">
              <a:latin typeface="Arial" charset="0"/>
              <a:ea typeface="Arial" charset="0"/>
              <a:cs typeface="Arial" charset="0"/>
            </a:endParaRPr>
          </a:p>
        </p:txBody>
      </p:sp>
      <p:sp>
        <p:nvSpPr>
          <p:cNvPr id="10" name="矩形 9"/>
          <p:cNvSpPr/>
          <p:nvPr/>
        </p:nvSpPr>
        <p:spPr>
          <a:xfrm>
            <a:off x="6321177" y="4183237"/>
            <a:ext cx="1402948" cy="276999"/>
          </a:xfrm>
          <a:prstGeom prst="rect">
            <a:avLst/>
          </a:prstGeom>
        </p:spPr>
        <p:txBody>
          <a:bodyPr wrap="none">
            <a:spAutoFit/>
          </a:bodyPr>
          <a:lstStyle/>
          <a:p>
            <a:r>
              <a:rPr lang="en-US" altLang="zh-CN" sz="1200" dirty="0" smtClean="0"/>
              <a:t>Low Carbon Steel</a:t>
            </a:r>
            <a:endParaRPr lang="zh-CN" altLang="en-US" sz="1200"/>
          </a:p>
        </p:txBody>
      </p:sp>
      <p:sp>
        <p:nvSpPr>
          <p:cNvPr id="11" name="灯片编号占位符 4"/>
          <p:cNvSpPr>
            <a:spLocks noGrp="1"/>
          </p:cNvSpPr>
          <p:nvPr>
            <p:ph type="sldNum" sz="quarter" idx="11"/>
          </p:nvPr>
        </p:nvSpPr>
        <p:spPr>
          <a:xfrm>
            <a:off x="3505200" y="6356350"/>
            <a:ext cx="2133600" cy="365125"/>
          </a:xfrm>
        </p:spPr>
        <p:txBody>
          <a:bodyPr/>
          <a:lstStyle/>
          <a:p>
            <a:r>
              <a:rPr lang="en-US" altLang="en-US" dirty="0" smtClean="0"/>
              <a:t>20</a:t>
            </a:r>
            <a:endParaRPr lang="en-US" altLang="en-US" dirty="0"/>
          </a:p>
        </p:txBody>
      </p:sp>
      <p:sp>
        <p:nvSpPr>
          <p:cNvPr id="12" name="标题 1"/>
          <p:cNvSpPr txBox="1">
            <a:spLocks/>
          </p:cNvSpPr>
          <p:nvPr/>
        </p:nvSpPr>
        <p:spPr bwMode="auto">
          <a:xfrm>
            <a:off x="0" y="260350"/>
            <a:ext cx="91439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a:lstStyle>
          <a:p>
            <a:pPr algn="ctr"/>
            <a:r>
              <a:rPr lang="en-US" altLang="zh-CN" sz="3600" dirty="0">
                <a:solidFill>
                  <a:schemeClr val="tx1"/>
                </a:solidFill>
              </a:rPr>
              <a:t>Influence of Oxygen Concentration</a:t>
            </a:r>
            <a:endParaRPr lang="zh-CN" altLang="en-US" sz="3600" kern="0">
              <a:solidFill>
                <a:schemeClr val="tx1"/>
              </a:solidFill>
            </a:endParaRPr>
          </a:p>
        </p:txBody>
      </p:sp>
    </p:spTree>
    <p:extLst>
      <p:ext uri="{BB962C8B-B14F-4D97-AF65-F5344CB8AC3E}">
        <p14:creationId xmlns:p14="http://schemas.microsoft.com/office/powerpoint/2010/main" val="853199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60350"/>
            <a:ext cx="9143999" cy="1143000"/>
          </a:xfrm>
        </p:spPr>
        <p:txBody>
          <a:bodyPr>
            <a:normAutofit/>
          </a:bodyPr>
          <a:lstStyle/>
          <a:p>
            <a:pPr algn="ctr"/>
            <a:r>
              <a:rPr lang="en-US" altLang="zh-CN" sz="3600" dirty="0" smtClean="0">
                <a:solidFill>
                  <a:schemeClr val="tx1"/>
                </a:solidFill>
              </a:rPr>
              <a:t>Influence </a:t>
            </a:r>
            <a:r>
              <a:rPr lang="en-US" altLang="zh-CN" sz="3600" dirty="0">
                <a:solidFill>
                  <a:schemeClr val="tx1"/>
                </a:solidFill>
              </a:rPr>
              <a:t>of </a:t>
            </a:r>
            <a:r>
              <a:rPr lang="en-US" altLang="zh-CN" sz="3600" dirty="0" smtClean="0">
                <a:solidFill>
                  <a:schemeClr val="tx1"/>
                </a:solidFill>
              </a:rPr>
              <a:t>Temperature</a:t>
            </a:r>
            <a:endParaRPr lang="zh-CN" altLang="en-US" sz="3600">
              <a:solidFill>
                <a:schemeClr val="tx1"/>
              </a:solidFill>
            </a:endParaRPr>
          </a:p>
        </p:txBody>
      </p:sp>
      <p:pic>
        <p:nvPicPr>
          <p:cNvPr id="4" name="图片 3"/>
          <p:cNvPicPr>
            <a:picLocks noChangeAspect="1"/>
          </p:cNvPicPr>
          <p:nvPr/>
        </p:nvPicPr>
        <p:blipFill>
          <a:blip r:embed="rId2"/>
          <a:stretch>
            <a:fillRect/>
          </a:stretch>
        </p:blipFill>
        <p:spPr>
          <a:xfrm>
            <a:off x="657929" y="1900998"/>
            <a:ext cx="3340728" cy="3333609"/>
          </a:xfrm>
          <a:prstGeom prst="rect">
            <a:avLst/>
          </a:prstGeom>
        </p:spPr>
      </p:pic>
      <p:sp>
        <p:nvSpPr>
          <p:cNvPr id="5" name="矩形 4"/>
          <p:cNvSpPr/>
          <p:nvPr/>
        </p:nvSpPr>
        <p:spPr>
          <a:xfrm>
            <a:off x="299961" y="5422728"/>
            <a:ext cx="4134465" cy="276999"/>
          </a:xfrm>
          <a:prstGeom prst="rect">
            <a:avLst/>
          </a:prstGeom>
        </p:spPr>
        <p:txBody>
          <a:bodyPr wrap="none">
            <a:spAutoFit/>
          </a:bodyPr>
          <a:lstStyle/>
          <a:p>
            <a:r>
              <a:rPr lang="zh-CN" altLang="en-US" sz="1200">
                <a:latin typeface="Arial" charset="0"/>
                <a:ea typeface="Arial" charset="0"/>
                <a:cs typeface="Arial" charset="0"/>
              </a:rPr>
              <a:t>S. Sharifi-Asl et al., </a:t>
            </a:r>
            <a:r>
              <a:rPr lang="zh-CN" altLang="en-US" sz="1200" i="1">
                <a:latin typeface="Arial" charset="0"/>
                <a:ea typeface="Arial" charset="0"/>
                <a:cs typeface="Arial" charset="0"/>
              </a:rPr>
              <a:t>Corros</a:t>
            </a:r>
            <a:r>
              <a:rPr lang="en-US" altLang="zh-CN" sz="1200" i="1" dirty="0">
                <a:latin typeface="Arial" charset="0"/>
                <a:ea typeface="Arial" charset="0"/>
                <a:cs typeface="Arial" charset="0"/>
              </a:rPr>
              <a:t>ion</a:t>
            </a:r>
            <a:r>
              <a:rPr lang="zh-CN" altLang="en-US" sz="1200" i="1">
                <a:latin typeface="Arial" charset="0"/>
                <a:ea typeface="Arial" charset="0"/>
                <a:cs typeface="Arial" charset="0"/>
              </a:rPr>
              <a:t> </a:t>
            </a:r>
            <a:r>
              <a:rPr lang="en-US" altLang="zh-CN" sz="1200" i="1" dirty="0">
                <a:latin typeface="Arial" charset="0"/>
                <a:ea typeface="Arial" charset="0"/>
                <a:cs typeface="Arial" charset="0"/>
              </a:rPr>
              <a:t>Science,</a:t>
            </a:r>
            <a:r>
              <a:rPr lang="zh-CN" altLang="en-US" sz="1200" i="1">
                <a:latin typeface="Arial" charset="0"/>
                <a:ea typeface="Arial" charset="0"/>
                <a:cs typeface="Arial" charset="0"/>
              </a:rPr>
              <a:t> </a:t>
            </a:r>
            <a:r>
              <a:rPr lang="zh-CN" altLang="en-US" sz="1200">
                <a:latin typeface="Arial" charset="0"/>
                <a:ea typeface="Arial" charset="0"/>
                <a:cs typeface="Arial" charset="0"/>
              </a:rPr>
              <a:t>98 (2015) 708-715</a:t>
            </a:r>
          </a:p>
        </p:txBody>
      </p:sp>
      <p:sp>
        <p:nvSpPr>
          <p:cNvPr id="7" name="矩形 6"/>
          <p:cNvSpPr/>
          <p:nvPr/>
        </p:nvSpPr>
        <p:spPr>
          <a:xfrm>
            <a:off x="4421907" y="5427518"/>
            <a:ext cx="4491935" cy="276999"/>
          </a:xfrm>
          <a:prstGeom prst="rect">
            <a:avLst/>
          </a:prstGeom>
        </p:spPr>
        <p:txBody>
          <a:bodyPr wrap="none">
            <a:spAutoFit/>
          </a:bodyPr>
          <a:lstStyle/>
          <a:p>
            <a:r>
              <a:rPr lang="da-DK" altLang="zh-CN" sz="1200" dirty="0">
                <a:latin typeface="Arial" charset="0"/>
                <a:ea typeface="Arial" charset="0"/>
                <a:cs typeface="Arial" charset="0"/>
              </a:rPr>
              <a:t>H.M. </a:t>
            </a:r>
            <a:r>
              <a:rPr lang="da-DK" altLang="zh-CN" sz="1200" dirty="0" err="1">
                <a:latin typeface="Arial" charset="0"/>
                <a:ea typeface="Arial" charset="0"/>
                <a:cs typeface="Arial" charset="0"/>
              </a:rPr>
              <a:t>Ezuber</a:t>
            </a:r>
            <a:r>
              <a:rPr lang="da-DK" altLang="zh-CN" sz="1200" dirty="0">
                <a:latin typeface="Arial" charset="0"/>
                <a:ea typeface="Arial" charset="0"/>
                <a:cs typeface="Arial" charset="0"/>
              </a:rPr>
              <a:t> et al., </a:t>
            </a:r>
            <a:r>
              <a:rPr lang="da-DK" altLang="zh-CN" sz="1200" i="1" dirty="0">
                <a:latin typeface="Arial" charset="0"/>
                <a:ea typeface="Arial" charset="0"/>
                <a:cs typeface="Arial" charset="0"/>
              </a:rPr>
              <a:t>Materials and Design, </a:t>
            </a:r>
            <a:r>
              <a:rPr lang="da-DK" altLang="zh-CN" sz="1200" dirty="0">
                <a:latin typeface="Arial" charset="0"/>
                <a:ea typeface="Arial" charset="0"/>
                <a:cs typeface="Arial" charset="0"/>
              </a:rPr>
              <a:t>30 (2009) 3420–3427</a:t>
            </a:r>
            <a:endParaRPr lang="zh-CN" altLang="en-US" sz="1200" dirty="0">
              <a:latin typeface="Arial" charset="0"/>
              <a:ea typeface="Arial" charset="0"/>
              <a:cs typeface="Arial" charset="0"/>
            </a:endParaRPr>
          </a:p>
        </p:txBody>
      </p:sp>
      <p:pic>
        <p:nvPicPr>
          <p:cNvPr id="9" name="图片 8"/>
          <p:cNvPicPr>
            <a:picLocks noChangeAspect="1"/>
          </p:cNvPicPr>
          <p:nvPr/>
        </p:nvPicPr>
        <p:blipFill>
          <a:blip r:embed="rId3"/>
          <a:stretch>
            <a:fillRect/>
          </a:stretch>
        </p:blipFill>
        <p:spPr>
          <a:xfrm>
            <a:off x="4611687" y="1900998"/>
            <a:ext cx="3753570" cy="3163856"/>
          </a:xfrm>
          <a:prstGeom prst="rect">
            <a:avLst/>
          </a:prstGeom>
        </p:spPr>
      </p:pic>
      <p:sp>
        <p:nvSpPr>
          <p:cNvPr id="8" name="矩形 7"/>
          <p:cNvSpPr/>
          <p:nvPr/>
        </p:nvSpPr>
        <p:spPr>
          <a:xfrm>
            <a:off x="2686459" y="4261210"/>
            <a:ext cx="1079142" cy="276999"/>
          </a:xfrm>
          <a:prstGeom prst="rect">
            <a:avLst/>
          </a:prstGeom>
        </p:spPr>
        <p:txBody>
          <a:bodyPr wrap="none">
            <a:spAutoFit/>
          </a:bodyPr>
          <a:lstStyle/>
          <a:p>
            <a:r>
              <a:rPr lang="en-US" altLang="zh-CN" sz="1200" smtClean="0">
                <a:solidFill>
                  <a:srgbClr val="3A39AF"/>
                </a:solidFill>
              </a:rPr>
              <a:t>Carbon Steel</a:t>
            </a:r>
            <a:endParaRPr lang="zh-CN" altLang="en-US" sz="1200">
              <a:solidFill>
                <a:srgbClr val="3A39AF"/>
              </a:solidFill>
            </a:endParaRPr>
          </a:p>
        </p:txBody>
      </p:sp>
      <p:sp>
        <p:nvSpPr>
          <p:cNvPr id="10" name="矩形 9"/>
          <p:cNvSpPr/>
          <p:nvPr/>
        </p:nvSpPr>
        <p:spPr>
          <a:xfrm>
            <a:off x="326767" y="1373938"/>
            <a:ext cx="3940433" cy="523220"/>
          </a:xfrm>
          <a:prstGeom prst="rect">
            <a:avLst/>
          </a:prstGeom>
          <a:ln w="12700">
            <a:solidFill>
              <a:srgbClr val="0070C0"/>
            </a:solidFill>
          </a:ln>
        </p:spPr>
        <p:txBody>
          <a:bodyPr wrap="square">
            <a:spAutoFit/>
          </a:bodyPr>
          <a:lstStyle/>
          <a:p>
            <a:r>
              <a:rPr lang="en-US" altLang="zh-CN" sz="1400" smtClean="0">
                <a:latin typeface="Arial" charset="0"/>
                <a:ea typeface="Arial" charset="0"/>
                <a:cs typeface="Arial" charset="0"/>
              </a:rPr>
              <a:t>With increasing temperature, the pitting potential and passive current density increased.</a:t>
            </a:r>
            <a:endParaRPr lang="zh-CN" altLang="en-US" sz="1400">
              <a:latin typeface="Arial" charset="0"/>
              <a:ea typeface="Arial" charset="0"/>
              <a:cs typeface="Arial" charset="0"/>
            </a:endParaRPr>
          </a:p>
        </p:txBody>
      </p:sp>
      <p:sp>
        <p:nvSpPr>
          <p:cNvPr id="3" name="椭圆 2"/>
          <p:cNvSpPr/>
          <p:nvPr/>
        </p:nvSpPr>
        <p:spPr bwMode="auto">
          <a:xfrm>
            <a:off x="2892395" y="2931172"/>
            <a:ext cx="136733" cy="136732"/>
          </a:xfrm>
          <a:prstGeom prst="ellipse">
            <a:avLst/>
          </a:prstGeom>
          <a:noFill/>
          <a:ln w="19050" cap="flat" cmpd="sng" algn="ctr">
            <a:solidFill>
              <a:srgbClr val="00B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1" name="直接箭头连接符 10"/>
          <p:cNvCxnSpPr/>
          <p:nvPr/>
        </p:nvCxnSpPr>
        <p:spPr bwMode="auto">
          <a:xfrm>
            <a:off x="2249427" y="2784910"/>
            <a:ext cx="634343" cy="195776"/>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sp>
        <p:nvSpPr>
          <p:cNvPr id="13" name="椭圆 12"/>
          <p:cNvSpPr/>
          <p:nvPr/>
        </p:nvSpPr>
        <p:spPr bwMode="auto">
          <a:xfrm>
            <a:off x="2607932" y="2160496"/>
            <a:ext cx="136733" cy="136732"/>
          </a:xfrm>
          <a:prstGeom prst="ellipse">
            <a:avLst/>
          </a:prstGeom>
          <a:noFill/>
          <a:ln w="19050" cap="flat" cmpd="sng" algn="ctr">
            <a:solidFill>
              <a:srgbClr val="00B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4" name="椭圆 13"/>
          <p:cNvSpPr/>
          <p:nvPr/>
        </p:nvSpPr>
        <p:spPr bwMode="auto">
          <a:xfrm>
            <a:off x="2801398" y="2353318"/>
            <a:ext cx="136733" cy="136732"/>
          </a:xfrm>
          <a:prstGeom prst="ellipse">
            <a:avLst/>
          </a:prstGeom>
          <a:noFill/>
          <a:ln w="19050" cap="flat" cmpd="sng" algn="ctr">
            <a:solidFill>
              <a:srgbClr val="00B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5" name="直接箭头连接符 14"/>
          <p:cNvCxnSpPr/>
          <p:nvPr/>
        </p:nvCxnSpPr>
        <p:spPr bwMode="auto">
          <a:xfrm flipV="1">
            <a:off x="2249427" y="2479932"/>
            <a:ext cx="551971" cy="288464"/>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7" name="直接箭头连接符 16"/>
          <p:cNvCxnSpPr/>
          <p:nvPr/>
        </p:nvCxnSpPr>
        <p:spPr bwMode="auto">
          <a:xfrm flipV="1">
            <a:off x="2251328" y="2236670"/>
            <a:ext cx="354703" cy="48858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sp>
        <p:nvSpPr>
          <p:cNvPr id="21" name="矩形 20"/>
          <p:cNvSpPr/>
          <p:nvPr/>
        </p:nvSpPr>
        <p:spPr>
          <a:xfrm>
            <a:off x="1188035" y="2646344"/>
            <a:ext cx="1149674" cy="261610"/>
          </a:xfrm>
          <a:prstGeom prst="rect">
            <a:avLst/>
          </a:prstGeom>
        </p:spPr>
        <p:txBody>
          <a:bodyPr wrap="none">
            <a:spAutoFit/>
          </a:bodyPr>
          <a:lstStyle/>
          <a:p>
            <a:r>
              <a:rPr lang="en-US" altLang="zh-CN" sz="1100" smtClean="0">
                <a:solidFill>
                  <a:srgbClr val="00B050"/>
                </a:solidFill>
              </a:rPr>
              <a:t>Pitting potential</a:t>
            </a:r>
            <a:endParaRPr lang="zh-CN" altLang="en-US" sz="1100">
              <a:solidFill>
                <a:srgbClr val="00B050"/>
              </a:solidFill>
            </a:endParaRPr>
          </a:p>
        </p:txBody>
      </p:sp>
      <p:sp>
        <p:nvSpPr>
          <p:cNvPr id="18" name="页脚占位符 3"/>
          <p:cNvSpPr>
            <a:spLocks noGrp="1"/>
          </p:cNvSpPr>
          <p:nvPr>
            <p:ph type="ftr" sz="quarter" idx="10"/>
          </p:nvPr>
        </p:nvSpPr>
        <p:spPr>
          <a:xfrm>
            <a:off x="592138" y="6356350"/>
            <a:ext cx="2895600" cy="365125"/>
          </a:xfrm>
        </p:spPr>
        <p:txBody>
          <a:bodyPr/>
          <a:lstStyle/>
          <a:p>
            <a:r>
              <a:rPr lang="en-US" altLang="en-US" smtClean="0"/>
              <a:t>Footer</a:t>
            </a:r>
            <a:endParaRPr lang="en-US" altLang="en-US"/>
          </a:p>
        </p:txBody>
      </p:sp>
      <p:sp>
        <p:nvSpPr>
          <p:cNvPr id="19" name="灯片编号占位符 4"/>
          <p:cNvSpPr>
            <a:spLocks noGrp="1"/>
          </p:cNvSpPr>
          <p:nvPr>
            <p:ph type="sldNum" sz="quarter" idx="11"/>
          </p:nvPr>
        </p:nvSpPr>
        <p:spPr>
          <a:xfrm>
            <a:off x="3505200" y="6356350"/>
            <a:ext cx="2133600" cy="365125"/>
          </a:xfrm>
        </p:spPr>
        <p:txBody>
          <a:bodyPr/>
          <a:lstStyle/>
          <a:p>
            <a:r>
              <a:rPr lang="en-US" altLang="en-US" smtClean="0"/>
              <a:t>21</a:t>
            </a:r>
            <a:endParaRPr lang="en-US" altLang="en-US"/>
          </a:p>
        </p:txBody>
      </p:sp>
    </p:spTree>
    <p:extLst>
      <p:ext uri="{BB962C8B-B14F-4D97-AF65-F5344CB8AC3E}">
        <p14:creationId xmlns:p14="http://schemas.microsoft.com/office/powerpoint/2010/main" val="980509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271" y="320221"/>
            <a:ext cx="6221496" cy="514587"/>
          </a:xfrm>
        </p:spPr>
        <p:txBody>
          <a:bodyPr/>
          <a:lstStyle/>
          <a:p>
            <a:r>
              <a:rPr lang="en-US" altLang="zh-CN" sz="3600" smtClean="0">
                <a:solidFill>
                  <a:schemeClr val="tx1"/>
                </a:solidFill>
              </a:rPr>
              <a:t>Corrosion Study Timeline</a:t>
            </a:r>
            <a:endParaRPr lang="zh-CN" altLang="en-US" sz="3600">
              <a:solidFill>
                <a:schemeClr val="tx1"/>
              </a:solidFill>
            </a:endParaRPr>
          </a:p>
        </p:txBody>
      </p:sp>
      <p:graphicFrame>
        <p:nvGraphicFramePr>
          <p:cNvPr id="6" name="内容占位符 5"/>
          <p:cNvGraphicFramePr>
            <a:graphicFrameLocks noGrp="1"/>
          </p:cNvGraphicFramePr>
          <p:nvPr>
            <p:ph idx="1"/>
            <p:extLst/>
          </p:nvPr>
        </p:nvGraphicFramePr>
        <p:xfrm>
          <a:off x="235009" y="881177"/>
          <a:ext cx="8704901" cy="4844505"/>
        </p:xfrm>
        <a:graphic>
          <a:graphicData uri="http://schemas.openxmlformats.org/drawingml/2006/table">
            <a:tbl>
              <a:tblPr firstRow="1" bandRow="1">
                <a:tableStyleId>{5C22544A-7EE6-4342-B048-85BDC9FD1C3A}</a:tableStyleId>
              </a:tblPr>
              <a:tblGrid>
                <a:gridCol w="2080901"/>
                <a:gridCol w="828000"/>
                <a:gridCol w="828000"/>
                <a:gridCol w="828000"/>
                <a:gridCol w="828000"/>
                <a:gridCol w="828000"/>
                <a:gridCol w="828000"/>
                <a:gridCol w="828000"/>
                <a:gridCol w="828000"/>
              </a:tblGrid>
              <a:tr h="370840">
                <a:tc>
                  <a:txBody>
                    <a:bodyPr/>
                    <a:lstStyle/>
                    <a:p>
                      <a:pPr algn="l"/>
                      <a:r>
                        <a:rPr lang="en-US" altLang="zh-CN" sz="1400" b="1" smtClean="0">
                          <a:solidFill>
                            <a:srgbClr val="0070C0"/>
                          </a:solidFill>
                        </a:rPr>
                        <a:t>Timeline</a:t>
                      </a:r>
                      <a:endParaRPr lang="zh-CN" altLang="en-US" sz="1400" b="1">
                        <a:solidFill>
                          <a:srgbClr val="0070C0"/>
                        </a:solidFill>
                      </a:endParaRPr>
                    </a:p>
                  </a:txBody>
                  <a:tcPr anchor="ctr"/>
                </a:tc>
                <a:tc gridSpan="8">
                  <a:txBody>
                    <a:bodyPr/>
                    <a:lstStyle/>
                    <a:p>
                      <a:pPr algn="ctr"/>
                      <a:r>
                        <a:rPr lang="en-US" altLang="zh-CN" sz="1400" b="1" smtClean="0">
                          <a:solidFill>
                            <a:srgbClr val="0070C0"/>
                          </a:solidFill>
                        </a:rPr>
                        <a:t>Months</a:t>
                      </a:r>
                      <a:endParaRPr lang="zh-CN" altLang="en-US" sz="1400" b="1">
                        <a:solidFill>
                          <a:srgbClr val="0070C0"/>
                        </a:solidFill>
                      </a:endParaRPr>
                    </a:p>
                  </a:txBody>
                  <a:tcPr anchor="ctr"/>
                </a:tc>
                <a:tc hMerge="1">
                  <a:txBody>
                    <a:bodyPr/>
                    <a:lstStyle/>
                    <a:p>
                      <a:endParaRPr lang="zh-CN" altLang="en-US" sz="1400" dirty="0"/>
                    </a:p>
                  </a:txBody>
                  <a:tcPr anchor="ctr"/>
                </a:tc>
                <a:tc hMerge="1">
                  <a:txBody>
                    <a:bodyPr/>
                    <a:lstStyle/>
                    <a:p>
                      <a:endParaRPr lang="zh-CN" altLang="en-US" sz="1400" dirty="0"/>
                    </a:p>
                  </a:txBody>
                  <a:tcPr anchor="ctr"/>
                </a:tc>
                <a:tc hMerge="1">
                  <a:txBody>
                    <a:bodyPr/>
                    <a:lstStyle/>
                    <a:p>
                      <a:endParaRPr lang="zh-CN" altLang="en-US" sz="1400" dirty="0"/>
                    </a:p>
                  </a:txBody>
                  <a:tcPr anchor="ctr"/>
                </a:tc>
                <a:tc hMerge="1">
                  <a:txBody>
                    <a:bodyPr/>
                    <a:lstStyle/>
                    <a:p>
                      <a:endParaRPr lang="zh-CN" altLang="en-US" sz="1400" dirty="0"/>
                    </a:p>
                  </a:txBody>
                  <a:tcPr anchor="ctr"/>
                </a:tc>
                <a:tc hMerge="1">
                  <a:txBody>
                    <a:bodyPr/>
                    <a:lstStyle/>
                    <a:p>
                      <a:endParaRPr lang="zh-CN" altLang="en-US" sz="1400" dirty="0"/>
                    </a:p>
                  </a:txBody>
                  <a:tcPr anchor="ctr"/>
                </a:tc>
                <a:tc hMerge="1">
                  <a:txBody>
                    <a:bodyPr/>
                    <a:lstStyle/>
                    <a:p>
                      <a:pPr algn="ctr"/>
                      <a:endParaRPr lang="zh-CN" altLang="en-US" sz="1400" b="1" dirty="0">
                        <a:solidFill>
                          <a:srgbClr val="0070C0"/>
                        </a:solidFill>
                      </a:endParaRPr>
                    </a:p>
                  </a:txBody>
                  <a:tcPr anchor="ctr"/>
                </a:tc>
                <a:tc hMerge="1">
                  <a:txBody>
                    <a:bodyPr/>
                    <a:lstStyle/>
                    <a:p>
                      <a:pPr algn="ctr"/>
                      <a:endParaRPr lang="zh-CN" altLang="en-US" sz="1400" b="1" dirty="0">
                        <a:solidFill>
                          <a:srgbClr val="0070C0"/>
                        </a:solidFill>
                      </a:endParaRPr>
                    </a:p>
                  </a:txBody>
                  <a:tcPr anchor="ctr"/>
                </a:tc>
              </a:tr>
              <a:tr h="370840">
                <a:tc>
                  <a:txBody>
                    <a:bodyPr/>
                    <a:lstStyle/>
                    <a:p>
                      <a:r>
                        <a:rPr lang="en-US" altLang="zh-CN" sz="1400" smtClean="0"/>
                        <a:t>Task</a:t>
                      </a:r>
                      <a:endParaRPr lang="zh-CN" altLang="en-US" sz="1400"/>
                    </a:p>
                  </a:txBody>
                  <a:tcPr anchor="ctr"/>
                </a:tc>
                <a:tc>
                  <a:txBody>
                    <a:bodyPr/>
                    <a:lstStyle/>
                    <a:p>
                      <a:pPr algn="ctr"/>
                      <a:r>
                        <a:rPr lang="en-US" altLang="zh-CN" sz="1400" smtClean="0"/>
                        <a:t>09/2016</a:t>
                      </a:r>
                      <a:endParaRPr lang="zh-CN" altLang="en-US" sz="1400"/>
                    </a:p>
                  </a:txBody>
                  <a:tcPr anchor="ctr"/>
                </a:tc>
                <a:tc>
                  <a:txBody>
                    <a:bodyPr/>
                    <a:lstStyle/>
                    <a:p>
                      <a:pPr algn="ctr"/>
                      <a:r>
                        <a:rPr lang="en-US" altLang="zh-CN" sz="1400" smtClean="0"/>
                        <a:t>10/2016</a:t>
                      </a:r>
                      <a:endParaRPr lang="zh-CN" altLang="en-US" sz="1400"/>
                    </a:p>
                  </a:txBody>
                  <a:tcPr anchor="ctr"/>
                </a:tc>
                <a:tc>
                  <a:txBody>
                    <a:bodyPr/>
                    <a:lstStyle/>
                    <a:p>
                      <a:pPr algn="ctr"/>
                      <a:r>
                        <a:rPr lang="en-US" altLang="zh-CN" sz="1400" smtClean="0"/>
                        <a:t>11/2016</a:t>
                      </a:r>
                      <a:endParaRPr lang="zh-CN" altLang="en-US" sz="1400"/>
                    </a:p>
                  </a:txBody>
                  <a:tcPr anchor="ctr"/>
                </a:tc>
                <a:tc>
                  <a:txBody>
                    <a:bodyPr/>
                    <a:lstStyle/>
                    <a:p>
                      <a:pPr algn="ctr"/>
                      <a:r>
                        <a:rPr lang="en-US" altLang="zh-CN" sz="1400" smtClean="0"/>
                        <a:t>12/2016</a:t>
                      </a:r>
                      <a:endParaRPr lang="zh-CN" altLang="en-US" sz="1400"/>
                    </a:p>
                  </a:txBody>
                  <a:tcPr anchor="ctr"/>
                </a:tc>
                <a:tc>
                  <a:txBody>
                    <a:bodyPr/>
                    <a:lstStyle/>
                    <a:p>
                      <a:pPr algn="ctr"/>
                      <a:r>
                        <a:rPr lang="en-US" altLang="zh-CN" sz="1400" smtClean="0"/>
                        <a:t>01/2017</a:t>
                      </a:r>
                      <a:endParaRPr lang="zh-CN" altLang="en-US" sz="1400"/>
                    </a:p>
                  </a:txBody>
                  <a:tcPr anchor="ctr"/>
                </a:tc>
                <a:tc>
                  <a:txBody>
                    <a:bodyPr/>
                    <a:lstStyle/>
                    <a:p>
                      <a:pPr algn="ctr"/>
                      <a:r>
                        <a:rPr lang="en-US" altLang="zh-CN" sz="1400" smtClean="0"/>
                        <a:t>02/2017</a:t>
                      </a:r>
                      <a:endParaRPr lang="zh-CN" altLang="en-US" sz="1400"/>
                    </a:p>
                  </a:txBody>
                  <a:tcPr anchor="ctr"/>
                </a:tc>
                <a:tc>
                  <a:txBody>
                    <a:bodyPr/>
                    <a:lstStyle/>
                    <a:p>
                      <a:pPr algn="ctr"/>
                      <a:r>
                        <a:rPr lang="en-US" altLang="zh-CN" sz="1400" smtClean="0"/>
                        <a:t>03/2017</a:t>
                      </a:r>
                      <a:endParaRPr lang="zh-CN" altLang="en-US" sz="1400"/>
                    </a:p>
                  </a:txBody>
                  <a:tcPr anchor="ctr"/>
                </a:tc>
                <a:tc>
                  <a:txBody>
                    <a:bodyPr/>
                    <a:lstStyle/>
                    <a:p>
                      <a:pPr algn="ctr"/>
                      <a:r>
                        <a:rPr lang="en-US" altLang="zh-CN" sz="1400" smtClean="0"/>
                        <a:t>04/2017</a:t>
                      </a:r>
                      <a:endParaRPr lang="zh-CN" altLang="en-US" sz="1400"/>
                    </a:p>
                  </a:txBody>
                  <a:tcPr anchor="ctr"/>
                </a:tc>
              </a:tr>
              <a:tr h="370840">
                <a:tc>
                  <a:txBody>
                    <a:bodyPr/>
                    <a:lstStyle/>
                    <a:p>
                      <a:r>
                        <a:rPr lang="en-US" altLang="zh-CN" sz="1400" smtClean="0"/>
                        <a:t>Sample</a:t>
                      </a:r>
                      <a:r>
                        <a:rPr lang="en-US" altLang="zh-CN" sz="1400" baseline="0" smtClean="0"/>
                        <a:t> production </a:t>
                      </a:r>
                    </a:p>
                    <a:p>
                      <a:r>
                        <a:rPr lang="en-US" altLang="zh-CN" sz="1400" baseline="0" smtClean="0"/>
                        <a:t>(US Bolts)</a:t>
                      </a:r>
                      <a:endParaRPr lang="zh-CN" altLang="en-US" sz="1400"/>
                    </a:p>
                  </a:txBody>
                  <a:tcPr anchor="ctr"/>
                </a:tc>
                <a:tc>
                  <a:txBody>
                    <a:bodyPr/>
                    <a:lstStyle/>
                    <a:p>
                      <a:endParaRPr lang="zh-CN" altLang="en-US" sz="1400"/>
                    </a:p>
                  </a:txBody>
                  <a:tcPr anchor="ctr">
                    <a:solidFill>
                      <a:srgbClr val="0070C0"/>
                    </a:solidFill>
                  </a:tcPr>
                </a:tc>
                <a:tc>
                  <a:txBody>
                    <a:bodyPr/>
                    <a:lstStyle/>
                    <a:p>
                      <a:endParaRPr lang="zh-CN" altLang="en-US" sz="1400"/>
                    </a:p>
                  </a:txBody>
                  <a:tcPr anchor="ctr">
                    <a:solidFill>
                      <a:srgbClr val="0070C0"/>
                    </a:solidFill>
                  </a:tcP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r>
              <a:tr h="370840">
                <a:tc>
                  <a:txBody>
                    <a:bodyPr/>
                    <a:lstStyle/>
                    <a:p>
                      <a:r>
                        <a:rPr lang="en-US" altLang="zh-CN" sz="1400" smtClean="0"/>
                        <a:t>Experiment preparation</a:t>
                      </a:r>
                      <a:r>
                        <a:rPr lang="en-US" altLang="zh-CN" sz="1400" baseline="0" smtClean="0"/>
                        <a:t> and </a:t>
                      </a:r>
                      <a:r>
                        <a:rPr lang="en-US" altLang="zh-CN" sz="1400" smtClean="0"/>
                        <a:t>set up</a:t>
                      </a:r>
                      <a:endParaRPr lang="zh-CN" altLang="en-US" sz="1400"/>
                    </a:p>
                  </a:txBody>
                  <a:tcPr anchor="ctr"/>
                </a:tc>
                <a:tc>
                  <a:txBody>
                    <a:bodyPr/>
                    <a:lstStyle/>
                    <a:p>
                      <a:endParaRPr lang="zh-CN" altLang="en-US" sz="1400"/>
                    </a:p>
                  </a:txBody>
                  <a:tcPr anchor="ctr">
                    <a:solidFill>
                      <a:srgbClr val="0070C0"/>
                    </a:solidFill>
                  </a:tcPr>
                </a:tc>
                <a:tc>
                  <a:txBody>
                    <a:bodyPr/>
                    <a:lstStyle/>
                    <a:p>
                      <a:endParaRPr lang="zh-CN" altLang="en-US" sz="1400"/>
                    </a:p>
                  </a:txBody>
                  <a:tcPr anchor="ctr">
                    <a:solidFill>
                      <a:srgbClr val="0070C0"/>
                    </a:solidFill>
                  </a:tcP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400" smtClean="0"/>
                        <a:t>Ambient</a:t>
                      </a:r>
                      <a:r>
                        <a:rPr lang="en-US" altLang="zh-CN" sz="1400" baseline="0" smtClean="0"/>
                        <a:t> total pressure test (4 </a:t>
                      </a:r>
                      <a:r>
                        <a:rPr lang="en-US" altLang="zh-CN" sz="1400" baseline="30000" err="1" smtClean="0"/>
                        <a:t>o</a:t>
                      </a:r>
                      <a:r>
                        <a:rPr lang="en-US" altLang="zh-CN" sz="1400" baseline="0" err="1" smtClean="0"/>
                        <a:t>C</a:t>
                      </a:r>
                      <a:r>
                        <a:rPr lang="en-US" altLang="zh-CN" sz="1400" baseline="0" smtClean="0"/>
                        <a:t>) </a:t>
                      </a:r>
                      <a:r>
                        <a:rPr lang="en-US" altLang="zh-CN" sz="1400" baseline="0" smtClean="0">
                          <a:solidFill>
                            <a:srgbClr val="FF0000"/>
                          </a:solidFill>
                        </a:rPr>
                        <a:t>*</a:t>
                      </a:r>
                      <a:endParaRPr lang="zh-CN" altLang="en-US" sz="1400" baseline="0" smtClean="0">
                        <a:solidFill>
                          <a:srgbClr val="FF0000"/>
                        </a:solidFill>
                      </a:endParaRPr>
                    </a:p>
                  </a:txBody>
                  <a:tcPr anchor="ctr"/>
                </a:tc>
                <a:tc>
                  <a:txBody>
                    <a:bodyPr/>
                    <a:lstStyle/>
                    <a:p>
                      <a:endParaRPr lang="zh-CN" altLang="en-US" sz="1400"/>
                    </a:p>
                  </a:txBody>
                  <a:tcPr anchor="ctr"/>
                </a:tc>
                <a:tc>
                  <a:txBody>
                    <a:bodyPr/>
                    <a:lstStyle/>
                    <a:p>
                      <a:endParaRPr lang="zh-CN" altLang="en-US" sz="1400"/>
                    </a:p>
                  </a:txBody>
                  <a:tcPr anchor="ctr">
                    <a:solidFill>
                      <a:srgbClr val="0070C0"/>
                    </a:solidFill>
                  </a:tcPr>
                </a:tc>
                <a:tc>
                  <a:txBody>
                    <a:bodyPr/>
                    <a:lstStyle/>
                    <a:p>
                      <a:endParaRPr lang="zh-CN" altLang="en-US" sz="1400"/>
                    </a:p>
                  </a:txBody>
                  <a:tcPr anchor="ctr">
                    <a:solidFill>
                      <a:srgbClr val="0070C0"/>
                    </a:solidFill>
                  </a:tcP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400" smtClean="0"/>
                        <a:t>5000 psi total pressure test </a:t>
                      </a:r>
                      <a:r>
                        <a:rPr lang="en-US" altLang="zh-CN" sz="1400" baseline="0" smtClean="0"/>
                        <a:t>(4 </a:t>
                      </a:r>
                      <a:r>
                        <a:rPr lang="en-US" altLang="zh-CN" sz="1400" baseline="30000" err="1" smtClean="0"/>
                        <a:t>o</a:t>
                      </a:r>
                      <a:r>
                        <a:rPr lang="en-US" altLang="zh-CN" sz="1400" baseline="0" err="1" smtClean="0"/>
                        <a:t>C</a:t>
                      </a:r>
                      <a:r>
                        <a:rPr lang="en-US" altLang="zh-CN" sz="1400" baseline="0" smtClean="0"/>
                        <a:t>)</a:t>
                      </a:r>
                      <a:endParaRPr lang="zh-CN" altLang="en-US" sz="1400" smtClean="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solidFill>
                      <a:srgbClr val="0070C0"/>
                    </a:solidFill>
                  </a:tcPr>
                </a:tc>
                <a:tc>
                  <a:txBody>
                    <a:bodyPr/>
                    <a:lstStyle/>
                    <a:p>
                      <a:endParaRPr lang="zh-CN" altLang="en-US" sz="1400"/>
                    </a:p>
                  </a:txBody>
                  <a:tcPr anchor="ctr">
                    <a:solidFill>
                      <a:srgbClr val="0070C0"/>
                    </a:solidFill>
                  </a:tcP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400" smtClean="0"/>
                        <a:t>Oxygen</a:t>
                      </a:r>
                      <a:r>
                        <a:rPr lang="en-US" altLang="zh-CN" sz="1400" baseline="0" smtClean="0"/>
                        <a:t> partial pressure ≤ 0.4ppb (25 </a:t>
                      </a:r>
                      <a:r>
                        <a:rPr lang="en-US" altLang="zh-CN" sz="1400" baseline="30000" err="1" smtClean="0"/>
                        <a:t>o</a:t>
                      </a:r>
                      <a:r>
                        <a:rPr lang="en-US" altLang="zh-CN" sz="1400" baseline="0" err="1" smtClean="0"/>
                        <a:t>C</a:t>
                      </a:r>
                      <a:r>
                        <a:rPr lang="en-US" altLang="zh-CN" sz="1400" baseline="0" smtClean="0"/>
                        <a:t>) </a:t>
                      </a:r>
                      <a:r>
                        <a:rPr lang="en-US" altLang="zh-CN" sz="1400" baseline="0" smtClean="0">
                          <a:solidFill>
                            <a:srgbClr val="FF0000"/>
                          </a:solidFill>
                        </a:rPr>
                        <a:t>*</a:t>
                      </a:r>
                      <a:endParaRPr lang="zh-CN" altLang="en-US" sz="1400" baseline="0" smtClean="0">
                        <a:solidFill>
                          <a:srgbClr val="FF0000"/>
                        </a:solidFill>
                      </a:endParaRPr>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solidFill>
                      <a:srgbClr val="0070C0"/>
                    </a:solidFill>
                  </a:tcPr>
                </a:tc>
                <a:tc>
                  <a:txBody>
                    <a:bodyPr/>
                    <a:lstStyle/>
                    <a:p>
                      <a:endParaRPr lang="zh-CN" altLang="en-US" sz="1400"/>
                    </a:p>
                  </a:txBody>
                  <a:tcPr anchor="ctr">
                    <a:solidFill>
                      <a:srgbClr val="0070C0"/>
                    </a:solidFill>
                  </a:tcP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400" smtClean="0"/>
                        <a:t>Oxygen</a:t>
                      </a:r>
                      <a:r>
                        <a:rPr lang="en-US" altLang="zh-CN" sz="1400" baseline="0" smtClean="0"/>
                        <a:t> partial pressure ~ 21% (25 </a:t>
                      </a:r>
                      <a:r>
                        <a:rPr lang="en-US" altLang="zh-CN" sz="1400" baseline="30000" err="1" smtClean="0"/>
                        <a:t>o</a:t>
                      </a:r>
                      <a:r>
                        <a:rPr lang="en-US" altLang="zh-CN" sz="1400" baseline="0" err="1" smtClean="0"/>
                        <a:t>C</a:t>
                      </a:r>
                      <a:r>
                        <a:rPr lang="en-US" altLang="zh-CN" sz="1400" baseline="0" smtClean="0"/>
                        <a:t>)</a:t>
                      </a:r>
                      <a:endParaRPr lang="zh-CN" altLang="en-US" sz="1400" baseline="0" smtClean="0">
                        <a:solidFill>
                          <a:srgbClr val="FF0000"/>
                        </a:solidFill>
                      </a:endParaRPr>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solidFill>
                      <a:srgbClr val="0070C0"/>
                    </a:solidFill>
                  </a:tcPr>
                </a:tc>
                <a:tc>
                  <a:txBody>
                    <a:bodyPr/>
                    <a:lstStyle/>
                    <a:p>
                      <a:endParaRPr lang="zh-CN" altLang="en-US" sz="1400"/>
                    </a:p>
                  </a:txBody>
                  <a:tcPr anchor="ctr">
                    <a:solidFill>
                      <a:srgbClr val="0070C0"/>
                    </a:solidFill>
                  </a:tcPr>
                </a:tc>
                <a:tc>
                  <a:txBody>
                    <a:bodyPr/>
                    <a:lstStyle/>
                    <a:p>
                      <a:endParaRPr lang="zh-CN" altLang="en-US" sz="1400"/>
                    </a:p>
                  </a:txBody>
                  <a:tcPr anchor="ctr"/>
                </a:tc>
                <a:tc>
                  <a:txBody>
                    <a:bodyPr/>
                    <a:lstStyle/>
                    <a:p>
                      <a:endParaRPr lang="zh-CN" altLang="en-US" sz="1400"/>
                    </a:p>
                  </a:txBody>
                  <a:tcPr anchor="ctr"/>
                </a:tc>
              </a:tr>
              <a:tr h="370840">
                <a:tc>
                  <a:txBody>
                    <a:bodyPr/>
                    <a:lstStyle/>
                    <a:p>
                      <a:r>
                        <a:rPr lang="en-US" altLang="zh-CN" sz="1400" smtClean="0"/>
                        <a:t>Mechanical test &amp; SEM, XRD analysis</a:t>
                      </a:r>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solidFill>
                      <a:srgbClr val="0070C0"/>
                    </a:solidFill>
                  </a:tcPr>
                </a:tc>
                <a:tc>
                  <a:txBody>
                    <a:bodyPr/>
                    <a:lstStyle/>
                    <a:p>
                      <a:endParaRPr lang="zh-CN" altLang="en-US" sz="1400"/>
                    </a:p>
                  </a:txBody>
                  <a:tcPr anchor="ctr">
                    <a:solidFill>
                      <a:srgbClr val="0070C0"/>
                    </a:solidFill>
                  </a:tcPr>
                </a:tc>
                <a:tc>
                  <a:txBody>
                    <a:bodyPr/>
                    <a:lstStyle/>
                    <a:p>
                      <a:endParaRPr lang="zh-CN" altLang="en-US" sz="1400"/>
                    </a:p>
                  </a:txBody>
                  <a:tcPr anchor="ctr"/>
                </a:tc>
              </a:tr>
              <a:tr h="475705">
                <a:tc>
                  <a:txBody>
                    <a:bodyPr/>
                    <a:lstStyle/>
                    <a:p>
                      <a:r>
                        <a:rPr lang="en-US" altLang="zh-CN" sz="1400" smtClean="0"/>
                        <a:t>Summary and Report</a:t>
                      </a:r>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tc>
                <a:tc>
                  <a:txBody>
                    <a:bodyPr/>
                    <a:lstStyle/>
                    <a:p>
                      <a:endParaRPr lang="zh-CN" altLang="en-US" sz="1400"/>
                    </a:p>
                  </a:txBody>
                  <a:tcPr anchor="ctr">
                    <a:solidFill>
                      <a:srgbClr val="0070C0"/>
                    </a:solidFill>
                  </a:tcPr>
                </a:tc>
                <a:tc>
                  <a:txBody>
                    <a:bodyPr/>
                    <a:lstStyle/>
                    <a:p>
                      <a:endParaRPr lang="zh-CN" altLang="en-US" sz="1400"/>
                    </a:p>
                  </a:txBody>
                  <a:tcPr anchor="ctr">
                    <a:solidFill>
                      <a:srgbClr val="0070C0"/>
                    </a:solidFill>
                  </a:tcPr>
                </a:tc>
              </a:tr>
            </a:tbl>
          </a:graphicData>
        </a:graphic>
      </p:graphicFrame>
      <p:sp>
        <p:nvSpPr>
          <p:cNvPr id="4" name="页脚占位符 3"/>
          <p:cNvSpPr>
            <a:spLocks noGrp="1"/>
          </p:cNvSpPr>
          <p:nvPr>
            <p:ph type="ftr" sz="quarter" idx="10"/>
          </p:nvPr>
        </p:nvSpPr>
        <p:spPr/>
        <p:txBody>
          <a:bodyPr/>
          <a:lstStyle/>
          <a:p>
            <a:r>
              <a:rPr lang="en-US" altLang="en-US" smtClean="0"/>
              <a:t>Footer</a:t>
            </a:r>
            <a:endParaRPr lang="en-US" altLang="en-US"/>
          </a:p>
        </p:txBody>
      </p:sp>
      <p:sp>
        <p:nvSpPr>
          <p:cNvPr id="5" name="灯片编号占位符 4"/>
          <p:cNvSpPr>
            <a:spLocks noGrp="1"/>
          </p:cNvSpPr>
          <p:nvPr>
            <p:ph type="sldNum" sz="quarter" idx="11"/>
          </p:nvPr>
        </p:nvSpPr>
        <p:spPr/>
        <p:txBody>
          <a:bodyPr/>
          <a:lstStyle/>
          <a:p>
            <a:fld id="{6CE3ACF1-A403-4F9B-B76F-BAF876BF4C47}" type="slidenum">
              <a:rPr lang="en-US" altLang="en-US" smtClean="0"/>
              <a:pPr/>
              <a:t>19</a:t>
            </a:fld>
            <a:endParaRPr lang="en-US" altLang="en-US"/>
          </a:p>
        </p:txBody>
      </p:sp>
      <p:sp>
        <p:nvSpPr>
          <p:cNvPr id="7" name="矩形 6"/>
          <p:cNvSpPr/>
          <p:nvPr/>
        </p:nvSpPr>
        <p:spPr>
          <a:xfrm>
            <a:off x="198271" y="5744815"/>
            <a:ext cx="7886050" cy="307777"/>
          </a:xfrm>
          <a:prstGeom prst="rect">
            <a:avLst/>
          </a:prstGeom>
        </p:spPr>
        <p:txBody>
          <a:bodyPr wrap="square">
            <a:spAutoFit/>
          </a:bodyPr>
          <a:lstStyle/>
          <a:p>
            <a:r>
              <a:rPr lang="en-US" altLang="zh-CN" sz="1400" smtClean="0">
                <a:solidFill>
                  <a:srgbClr val="FF0000"/>
                </a:solidFill>
              </a:rPr>
              <a:t>* </a:t>
            </a:r>
            <a:r>
              <a:rPr lang="en-US" altLang="zh-CN" sz="1400" smtClean="0">
                <a:solidFill>
                  <a:srgbClr val="0070C0"/>
                </a:solidFill>
              </a:rPr>
              <a:t>Temperature dependence results will be obtained from the data based on these tests. </a:t>
            </a:r>
            <a:endParaRPr lang="zh-CN" altLang="en-US" sz="1400" dirty="0">
              <a:solidFill>
                <a:srgbClr val="0070C0"/>
              </a:solidFill>
            </a:endParaRPr>
          </a:p>
        </p:txBody>
      </p:sp>
    </p:spTree>
    <p:extLst>
      <p:ext uri="{BB962C8B-B14F-4D97-AF65-F5344CB8AC3E}">
        <p14:creationId xmlns:p14="http://schemas.microsoft.com/office/powerpoint/2010/main" val="2027633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533399"/>
            <a:ext cx="9143999" cy="1143000"/>
          </a:xfrm>
        </p:spPr>
        <p:txBody>
          <a:bodyPr/>
          <a:lstStyle/>
          <a:p>
            <a:pPr algn="ctr"/>
            <a:r>
              <a:rPr lang="en-US" sz="3600" dirty="0" smtClean="0">
                <a:solidFill>
                  <a:schemeClr val="tx1"/>
                </a:solidFill>
                <a:latin typeface="Arial" charset="0"/>
                <a:ea typeface="Arial" charset="0"/>
                <a:cs typeface="Arial" charset="0"/>
              </a:rPr>
              <a:t>Outline</a:t>
            </a:r>
            <a:endParaRPr lang="en-US" sz="3600" dirty="0">
              <a:solidFill>
                <a:schemeClr val="tx1"/>
              </a:solidFill>
              <a:latin typeface="Arial" charset="0"/>
              <a:ea typeface="Arial" charset="0"/>
              <a:cs typeface="Arial" charset="0"/>
            </a:endParaRPr>
          </a:p>
        </p:txBody>
      </p:sp>
      <p:sp>
        <p:nvSpPr>
          <p:cNvPr id="3" name="Content Placeholder 2"/>
          <p:cNvSpPr>
            <a:spLocks noGrp="1"/>
          </p:cNvSpPr>
          <p:nvPr>
            <p:ph idx="1"/>
          </p:nvPr>
        </p:nvSpPr>
        <p:spPr>
          <a:xfrm>
            <a:off x="681036" y="1930888"/>
            <a:ext cx="7781925" cy="3027973"/>
          </a:xfrm>
          <a:gradFill>
            <a:gsLst>
              <a:gs pos="0">
                <a:schemeClr val="accent1">
                  <a:lumMod val="5000"/>
                  <a:lumOff val="95000"/>
                </a:schemeClr>
              </a:gs>
              <a:gs pos="81000">
                <a:srgbClr val="ABEFFF"/>
              </a:gs>
              <a:gs pos="100000">
                <a:srgbClr val="9ACDFF"/>
              </a:gs>
              <a:gs pos="100000">
                <a:schemeClr val="accent1">
                  <a:lumMod val="30000"/>
                  <a:lumOff val="70000"/>
                </a:schemeClr>
              </a:gs>
            </a:gsLst>
            <a:lin ang="5400000" scaled="1"/>
          </a:gradFill>
        </p:spPr>
        <p:txBody>
          <a:bodyPr/>
          <a:lstStyle/>
          <a:p>
            <a:pPr>
              <a:buFont typeface="Wingdings" charset="2"/>
              <a:buChar char="§"/>
            </a:pPr>
            <a:r>
              <a:rPr lang="en-US" dirty="0" smtClean="0">
                <a:solidFill>
                  <a:schemeClr val="tx1"/>
                </a:solidFill>
                <a:latin typeface="Arial" charset="0"/>
                <a:ea typeface="Arial" charset="0"/>
                <a:cs typeface="Arial" charset="0"/>
              </a:rPr>
              <a:t>Background</a:t>
            </a:r>
          </a:p>
          <a:p>
            <a:pPr>
              <a:buFont typeface="Wingdings" charset="2"/>
              <a:buChar char="§"/>
            </a:pPr>
            <a:r>
              <a:rPr lang="en-US" dirty="0" smtClean="0">
                <a:solidFill>
                  <a:schemeClr val="tx1"/>
                </a:solidFill>
                <a:latin typeface="Arial" charset="0"/>
                <a:ea typeface="Arial" charset="0"/>
                <a:cs typeface="Arial" charset="0"/>
              </a:rPr>
              <a:t>LBNL bolt </a:t>
            </a:r>
            <a:r>
              <a:rPr lang="en-US" dirty="0">
                <a:solidFill>
                  <a:schemeClr val="tx1"/>
                </a:solidFill>
                <a:latin typeface="Arial" charset="0"/>
                <a:ea typeface="Arial" charset="0"/>
                <a:cs typeface="Arial" charset="0"/>
              </a:rPr>
              <a:t>research </a:t>
            </a:r>
            <a:r>
              <a:rPr lang="en-US" dirty="0" smtClean="0">
                <a:solidFill>
                  <a:schemeClr val="tx1"/>
                </a:solidFill>
                <a:latin typeface="Arial" charset="0"/>
                <a:ea typeface="Arial" charset="0"/>
                <a:cs typeface="Arial" charset="0"/>
              </a:rPr>
              <a:t>goals</a:t>
            </a:r>
          </a:p>
          <a:p>
            <a:pPr lvl="3">
              <a:buFont typeface="Wingdings" charset="2"/>
              <a:buChar char="Ø"/>
            </a:pPr>
            <a:r>
              <a:rPr lang="en-US" dirty="0" smtClean="0">
                <a:solidFill>
                  <a:schemeClr val="tx1"/>
                </a:solidFill>
                <a:latin typeface="Arial" charset="0"/>
                <a:ea typeface="Arial" charset="0"/>
                <a:cs typeface="Arial" charset="0"/>
              </a:rPr>
              <a:t>Standard review and gap analysis</a:t>
            </a:r>
          </a:p>
          <a:p>
            <a:pPr lvl="3">
              <a:buFont typeface="Wingdings" charset="2"/>
              <a:buChar char="Ø"/>
            </a:pPr>
            <a:r>
              <a:rPr lang="en-US" dirty="0" smtClean="0">
                <a:solidFill>
                  <a:schemeClr val="tx1"/>
                </a:solidFill>
                <a:latin typeface="Arial" charset="0"/>
                <a:ea typeface="Arial" charset="0"/>
                <a:cs typeface="Arial" charset="0"/>
              </a:rPr>
              <a:t>Materials corrosion under subsea environment</a:t>
            </a:r>
          </a:p>
          <a:p>
            <a:pPr>
              <a:buFont typeface="Wingdings" charset="2"/>
              <a:buChar char="§"/>
            </a:pPr>
            <a:r>
              <a:rPr lang="en-US" dirty="0">
                <a:solidFill>
                  <a:schemeClr val="tx1"/>
                </a:solidFill>
                <a:latin typeface="Arial" charset="0"/>
                <a:ea typeface="Arial" charset="0"/>
                <a:cs typeface="Arial" charset="0"/>
              </a:rPr>
              <a:t>Overview of current </a:t>
            </a:r>
            <a:r>
              <a:rPr lang="en-US" dirty="0" smtClean="0">
                <a:solidFill>
                  <a:schemeClr val="tx1"/>
                </a:solidFill>
                <a:latin typeface="Arial" charset="0"/>
                <a:ea typeface="Arial" charset="0"/>
                <a:cs typeface="Arial" charset="0"/>
              </a:rPr>
              <a:t>progress</a:t>
            </a:r>
          </a:p>
          <a:p>
            <a:pPr>
              <a:buFont typeface="Wingdings" charset="2"/>
              <a:buChar char="§"/>
            </a:pPr>
            <a:r>
              <a:rPr lang="en-US" dirty="0" smtClean="0">
                <a:solidFill>
                  <a:schemeClr val="tx1"/>
                </a:solidFill>
                <a:latin typeface="Arial" charset="0"/>
                <a:ea typeface="Arial" charset="0"/>
                <a:cs typeface="Arial" charset="0"/>
              </a:rPr>
              <a:t>Future work</a:t>
            </a:r>
            <a:endParaRPr lang="en-US" dirty="0">
              <a:solidFill>
                <a:schemeClr val="tx1"/>
              </a:solidFill>
              <a:latin typeface="Arial" charset="0"/>
              <a:ea typeface="Arial" charset="0"/>
              <a:cs typeface="Arial" charset="0"/>
            </a:endParaRPr>
          </a:p>
        </p:txBody>
      </p:sp>
      <p:sp>
        <p:nvSpPr>
          <p:cNvPr id="5" name="Slide Number Placeholder 4"/>
          <p:cNvSpPr>
            <a:spLocks noGrp="1"/>
          </p:cNvSpPr>
          <p:nvPr>
            <p:ph type="sldNum" sz="quarter" idx="11"/>
          </p:nvPr>
        </p:nvSpPr>
        <p:spPr/>
        <p:txBody>
          <a:bodyPr/>
          <a:lstStyle/>
          <a:p>
            <a:fld id="{6CE3ACF1-A403-4F9B-B76F-BAF876BF4C47}" type="slidenum">
              <a:rPr lang="en-US" altLang="en-US" smtClean="0"/>
              <a:pPr/>
              <a:t>2</a:t>
            </a:fld>
            <a:endParaRPr lang="en-US" altLang="en-US" dirty="0"/>
          </a:p>
        </p:txBody>
      </p:sp>
    </p:spTree>
    <p:extLst>
      <p:ext uri="{BB962C8B-B14F-4D97-AF65-F5344CB8AC3E}">
        <p14:creationId xmlns:p14="http://schemas.microsoft.com/office/powerpoint/2010/main" val="3016941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3050"/>
            <a:ext cx="3507457" cy="1162050"/>
          </a:xfrm>
        </p:spPr>
        <p:txBody>
          <a:bodyPr/>
          <a:lstStyle/>
          <a:p>
            <a:r>
              <a:rPr lang="en-US" sz="1600">
                <a:solidFill>
                  <a:schemeClr val="tx1"/>
                </a:solidFill>
              </a:rPr>
              <a:t>Subsea Bolts Performance and Critical Drill-through Equipment Fastener Study</a:t>
            </a:r>
          </a:p>
        </p:txBody>
      </p:sp>
      <p:sp>
        <p:nvSpPr>
          <p:cNvPr id="5" name="Footer Placeholder 4"/>
          <p:cNvSpPr>
            <a:spLocks noGrp="1"/>
          </p:cNvSpPr>
          <p:nvPr>
            <p:ph type="ftr" sz="quarter" idx="10"/>
          </p:nvPr>
        </p:nvSpPr>
        <p:spPr/>
        <p:txBody>
          <a:bodyPr/>
          <a:lstStyle/>
          <a:p>
            <a:r>
              <a:rPr lang="en-US" altLang="en-US"/>
              <a:t>Footer</a:t>
            </a:r>
          </a:p>
        </p:txBody>
      </p:sp>
      <p:sp>
        <p:nvSpPr>
          <p:cNvPr id="6" name="Slide Number Placeholder 5"/>
          <p:cNvSpPr>
            <a:spLocks noGrp="1"/>
          </p:cNvSpPr>
          <p:nvPr>
            <p:ph type="sldNum" sz="quarter" idx="11"/>
          </p:nvPr>
        </p:nvSpPr>
        <p:spPr/>
        <p:txBody>
          <a:bodyPr/>
          <a:lstStyle/>
          <a:p>
            <a:fld id="{FF163FCE-F391-4933-B5C0-E9B7F699E427}" type="slidenum">
              <a:rPr lang="en-US" altLang="en-US" smtClean="0"/>
              <a:pPr/>
              <a:t>20</a:t>
            </a:fld>
            <a:endParaRPr lang="en-US" alt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978" y="153543"/>
            <a:ext cx="2645305" cy="338429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399" y="273050"/>
            <a:ext cx="2648579" cy="33842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978" y="3537839"/>
            <a:ext cx="2588091" cy="714121"/>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31010"/>
          <a:stretch/>
        </p:blipFill>
        <p:spPr>
          <a:xfrm>
            <a:off x="457200" y="3133879"/>
            <a:ext cx="3507456" cy="2983396"/>
          </a:xfrm>
          <a:prstGeom prst="rect">
            <a:avLst/>
          </a:prstGeom>
        </p:spPr>
      </p:pic>
      <p:sp>
        <p:nvSpPr>
          <p:cNvPr id="3" name="TextBox 2"/>
          <p:cNvSpPr txBox="1"/>
          <p:nvPr/>
        </p:nvSpPr>
        <p:spPr>
          <a:xfrm>
            <a:off x="6457228" y="4275039"/>
            <a:ext cx="2625842" cy="815608"/>
          </a:xfrm>
          <a:prstGeom prst="rect">
            <a:avLst/>
          </a:prstGeom>
          <a:noFill/>
        </p:spPr>
        <p:txBody>
          <a:bodyPr wrap="square" rtlCol="0">
            <a:spAutoFit/>
          </a:bodyPr>
          <a:lstStyle/>
          <a:p>
            <a:r>
              <a:rPr lang="en-US" sz="1000" b="1" u="sng" dirty="0" smtClean="0">
                <a:solidFill>
                  <a:srgbClr val="3A39AF"/>
                </a:solidFill>
              </a:rPr>
              <a:t>Part II.</a:t>
            </a:r>
          </a:p>
          <a:p>
            <a:r>
              <a:rPr lang="en-US" sz="1000" b="1" dirty="0" smtClean="0">
                <a:solidFill>
                  <a:srgbClr val="3A39AF"/>
                </a:solidFill>
              </a:rPr>
              <a:t>   Materials corrosion under subsea environment </a:t>
            </a:r>
          </a:p>
          <a:p>
            <a:r>
              <a:rPr lang="en-US" sz="700" b="1" dirty="0" smtClean="0">
                <a:solidFill>
                  <a:srgbClr val="3A39AF"/>
                </a:solidFill>
              </a:rPr>
              <a:t>6. </a:t>
            </a:r>
            <a:r>
              <a:rPr lang="en-US" sz="800" b="1" dirty="0">
                <a:solidFill>
                  <a:srgbClr val="3A39AF"/>
                </a:solidFill>
              </a:rPr>
              <a:t>---  ---  </a:t>
            </a:r>
          </a:p>
          <a:p>
            <a:endParaRPr lang="en-US" sz="700" b="1" dirty="0">
              <a:solidFill>
                <a:srgbClr val="3A39AF"/>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059" y="1719581"/>
            <a:ext cx="3362554" cy="896112"/>
          </a:xfrm>
          <a:prstGeom prst="rect">
            <a:avLst/>
          </a:prstGeom>
        </p:spPr>
      </p:pic>
      <p:sp>
        <p:nvSpPr>
          <p:cNvPr id="14" name="TextBox 13"/>
          <p:cNvSpPr txBox="1"/>
          <p:nvPr/>
        </p:nvSpPr>
        <p:spPr>
          <a:xfrm>
            <a:off x="449450" y="2632892"/>
            <a:ext cx="3396949" cy="707886"/>
          </a:xfrm>
          <a:prstGeom prst="rect">
            <a:avLst/>
          </a:prstGeom>
          <a:noFill/>
        </p:spPr>
        <p:txBody>
          <a:bodyPr wrap="square" rtlCol="0">
            <a:spAutoFit/>
          </a:bodyPr>
          <a:lstStyle/>
          <a:p>
            <a:r>
              <a:rPr lang="en-US" sz="1000" b="1" u="sng" smtClean="0">
                <a:solidFill>
                  <a:srgbClr val="3A39AF"/>
                </a:solidFill>
              </a:rPr>
              <a:t>Part I</a:t>
            </a:r>
          </a:p>
          <a:p>
            <a:r>
              <a:rPr lang="en-US" sz="1000" b="1" dirty="0" smtClean="0">
                <a:solidFill>
                  <a:srgbClr val="3A39AF"/>
                </a:solidFill>
              </a:rPr>
              <a:t>   Industrial Standard Review and Gap Analysis</a:t>
            </a:r>
          </a:p>
          <a:p>
            <a:r>
              <a:rPr lang="en-US" sz="1000" b="1" dirty="0" smtClean="0">
                <a:solidFill>
                  <a:srgbClr val="3A39AF"/>
                </a:solidFill>
              </a:rPr>
              <a:t>   ---  ---  </a:t>
            </a:r>
          </a:p>
          <a:p>
            <a:endParaRPr lang="en-US" sz="1000" b="1" dirty="0">
              <a:solidFill>
                <a:srgbClr val="3A39AF"/>
              </a:solidFill>
            </a:endParaRPr>
          </a:p>
        </p:txBody>
      </p:sp>
    </p:spTree>
    <p:extLst>
      <p:ext uri="{BB962C8B-B14F-4D97-AF65-F5344CB8AC3E}">
        <p14:creationId xmlns:p14="http://schemas.microsoft.com/office/powerpoint/2010/main" val="574895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smtClean="0"/>
              <a:t>Footer</a:t>
            </a:r>
            <a:endParaRPr lang="en-US" altLang="en-US"/>
          </a:p>
        </p:txBody>
      </p:sp>
      <p:sp>
        <p:nvSpPr>
          <p:cNvPr id="5" name="Slide Number Placeholder 4"/>
          <p:cNvSpPr>
            <a:spLocks noGrp="1"/>
          </p:cNvSpPr>
          <p:nvPr>
            <p:ph type="sldNum" sz="quarter" idx="11"/>
          </p:nvPr>
        </p:nvSpPr>
        <p:spPr/>
        <p:txBody>
          <a:bodyPr/>
          <a:lstStyle/>
          <a:p>
            <a:fld id="{6CE3ACF1-A403-4F9B-B76F-BAF876BF4C47}" type="slidenum">
              <a:rPr lang="en-US" altLang="en-US" smtClean="0"/>
              <a:pPr/>
              <a:t>21</a:t>
            </a:fld>
            <a:endParaRPr lang="en-US" altLang="en-US"/>
          </a:p>
        </p:txBody>
      </p:sp>
      <p:sp>
        <p:nvSpPr>
          <p:cNvPr id="6" name="标题 1"/>
          <p:cNvSpPr>
            <a:spLocks noGrp="1"/>
          </p:cNvSpPr>
          <p:nvPr>
            <p:ph type="title"/>
          </p:nvPr>
        </p:nvSpPr>
        <p:spPr>
          <a:xfrm>
            <a:off x="0" y="260350"/>
            <a:ext cx="9143999" cy="1143000"/>
          </a:xfrm>
        </p:spPr>
        <p:txBody>
          <a:bodyPr>
            <a:normAutofit/>
          </a:bodyPr>
          <a:lstStyle/>
          <a:p>
            <a:pPr algn="ctr"/>
            <a:r>
              <a:rPr lang="en-US" altLang="zh-CN" sz="3600" smtClean="0">
                <a:solidFill>
                  <a:schemeClr val="tx1"/>
                </a:solidFill>
              </a:rPr>
              <a:t>Acknowledgements</a:t>
            </a:r>
            <a:endParaRPr lang="zh-CN" altLang="en-US" sz="3600">
              <a:solidFill>
                <a:schemeClr val="tx1"/>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615" t="18900" r="5000" b="8240"/>
          <a:stretch/>
        </p:blipFill>
        <p:spPr>
          <a:xfrm>
            <a:off x="422031" y="1403349"/>
            <a:ext cx="8264769" cy="4126081"/>
          </a:xfrm>
          <a:prstGeom prst="rect">
            <a:avLst/>
          </a:prstGeom>
        </p:spPr>
      </p:pic>
      <p:sp>
        <p:nvSpPr>
          <p:cNvPr id="8" name="Content Placeholder 5"/>
          <p:cNvSpPr>
            <a:spLocks noGrp="1"/>
          </p:cNvSpPr>
          <p:nvPr>
            <p:ph sz="half" idx="1"/>
          </p:nvPr>
        </p:nvSpPr>
        <p:spPr>
          <a:xfrm>
            <a:off x="732694" y="1458606"/>
            <a:ext cx="4689159" cy="3081121"/>
          </a:xfrm>
        </p:spPr>
        <p:txBody>
          <a:bodyPr/>
          <a:lstStyle/>
          <a:p>
            <a:pPr lvl="2">
              <a:lnSpc>
                <a:spcPct val="150000"/>
              </a:lnSpc>
              <a:buFont typeface="Wingdings" charset="2"/>
              <a:buChar char="§"/>
            </a:pPr>
            <a:r>
              <a:rPr lang="en-US" sz="2000" dirty="0" smtClean="0">
                <a:solidFill>
                  <a:schemeClr val="bg1"/>
                </a:solidFill>
              </a:rPr>
              <a:t>Roy A. Lindley (ANL)</a:t>
            </a:r>
          </a:p>
          <a:p>
            <a:pPr lvl="2">
              <a:lnSpc>
                <a:spcPct val="150000"/>
              </a:lnSpc>
              <a:buFont typeface="Wingdings" charset="2"/>
              <a:buChar char="§"/>
            </a:pPr>
            <a:r>
              <a:rPr lang="en-US" sz="2000" dirty="0" smtClean="0">
                <a:solidFill>
                  <a:schemeClr val="bg1"/>
                </a:solidFill>
              </a:rPr>
              <a:t>Joseph Lee (LBNL/UCB)</a:t>
            </a:r>
          </a:p>
          <a:p>
            <a:pPr lvl="2">
              <a:lnSpc>
                <a:spcPct val="150000"/>
              </a:lnSpc>
              <a:buFont typeface="Wingdings" charset="2"/>
              <a:buChar char="§"/>
            </a:pPr>
            <a:r>
              <a:rPr lang="en-US" sz="2000" dirty="0" err="1" smtClean="0">
                <a:solidFill>
                  <a:schemeClr val="bg1"/>
                </a:solidFill>
              </a:rPr>
              <a:t>Xiaowei</a:t>
            </a:r>
            <a:r>
              <a:rPr lang="en-US" sz="2000" dirty="0" smtClean="0">
                <a:solidFill>
                  <a:schemeClr val="bg1"/>
                </a:solidFill>
              </a:rPr>
              <a:t> Lei (LBNL/UCB)</a:t>
            </a:r>
          </a:p>
          <a:p>
            <a:pPr lvl="2">
              <a:lnSpc>
                <a:spcPct val="150000"/>
              </a:lnSpc>
              <a:buFont typeface="Wingdings" charset="2"/>
              <a:buChar char="§"/>
            </a:pPr>
            <a:r>
              <a:rPr lang="en-US" sz="2000" dirty="0" err="1" smtClean="0">
                <a:solidFill>
                  <a:schemeClr val="bg1"/>
                </a:solidFill>
              </a:rPr>
              <a:t>Kaiyang</a:t>
            </a:r>
            <a:r>
              <a:rPr lang="en-US" sz="2000" dirty="0" smtClean="0">
                <a:solidFill>
                  <a:schemeClr val="bg1"/>
                </a:solidFill>
              </a:rPr>
              <a:t> </a:t>
            </a:r>
            <a:r>
              <a:rPr lang="en-US" sz="2000" dirty="0" err="1" smtClean="0">
                <a:solidFill>
                  <a:schemeClr val="bg1"/>
                </a:solidFill>
              </a:rPr>
              <a:t>Niu</a:t>
            </a:r>
            <a:r>
              <a:rPr lang="en-US" sz="2000" dirty="0" smtClean="0">
                <a:solidFill>
                  <a:schemeClr val="bg1"/>
                </a:solidFill>
              </a:rPr>
              <a:t> (LBNL/UCB)</a:t>
            </a:r>
          </a:p>
          <a:p>
            <a:pPr marL="280988" lvl="2" indent="0">
              <a:lnSpc>
                <a:spcPct val="150000"/>
              </a:lnSpc>
              <a:buNone/>
            </a:pPr>
            <a:r>
              <a:rPr lang="en-US" sz="2000" dirty="0" smtClean="0">
                <a:solidFill>
                  <a:schemeClr val="bg1"/>
                </a:solidFill>
              </a:rPr>
              <a:t> </a:t>
            </a:r>
            <a:r>
              <a:rPr lang="en-US" sz="2000" b="1" dirty="0" smtClean="0">
                <a:solidFill>
                  <a:schemeClr val="bg1"/>
                </a:solidFill>
              </a:rPr>
              <a:t> </a:t>
            </a:r>
            <a:r>
              <a:rPr lang="is-IS" sz="2000" b="1" dirty="0" smtClean="0">
                <a:solidFill>
                  <a:schemeClr val="bg1"/>
                </a:solidFill>
              </a:rPr>
              <a:t>… ...</a:t>
            </a:r>
            <a:r>
              <a:rPr lang="en-US" sz="2000" dirty="0" smtClean="0">
                <a:solidFill>
                  <a:schemeClr val="bg1"/>
                </a:solidFill>
              </a:rPr>
              <a:t> </a:t>
            </a:r>
          </a:p>
          <a:p>
            <a:pPr lvl="2">
              <a:lnSpc>
                <a:spcPct val="150000"/>
              </a:lnSpc>
              <a:buFont typeface="Arial" panose="020B0604020202020204" pitchFamily="34" charset="0"/>
              <a:buChar char="•"/>
            </a:pPr>
            <a:endParaRPr lang="en-US" sz="2000" dirty="0">
              <a:solidFill>
                <a:schemeClr val="bg1"/>
              </a:solidFill>
            </a:endParaRPr>
          </a:p>
          <a:p>
            <a:pPr lvl="2">
              <a:lnSpc>
                <a:spcPct val="150000"/>
              </a:lnSpc>
              <a:buFont typeface="Arial" panose="020B0604020202020204" pitchFamily="34" charset="0"/>
              <a:buChar char="•"/>
            </a:pPr>
            <a:endParaRPr lang="en-US" sz="2000" dirty="0">
              <a:solidFill>
                <a:schemeClr val="bg1"/>
              </a:solidFill>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946" t="1770" r="4601" b="3533"/>
          <a:stretch/>
        </p:blipFill>
        <p:spPr>
          <a:xfrm>
            <a:off x="1190084" y="4604273"/>
            <a:ext cx="1061691" cy="710005"/>
          </a:xfrm>
          <a:prstGeom prst="rect">
            <a:avLst/>
          </a:prstGeom>
        </p:spPr>
      </p:pic>
    </p:spTree>
    <p:extLst>
      <p:ext uri="{BB962C8B-B14F-4D97-AF65-F5344CB8AC3E}">
        <p14:creationId xmlns:p14="http://schemas.microsoft.com/office/powerpoint/2010/main" val="687146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CE3ACF1-A403-4F9B-B76F-BAF876BF4C47}" type="slidenum">
              <a:rPr lang="en-US" altLang="en-US" smtClean="0"/>
              <a:pPr/>
              <a:t>3</a:t>
            </a:fld>
            <a:endParaRPr lang="en-US" altLang="en-US" dirty="0"/>
          </a:p>
        </p:txBody>
      </p:sp>
      <p:sp>
        <p:nvSpPr>
          <p:cNvPr id="2" name="TextBox 1"/>
          <p:cNvSpPr txBox="1"/>
          <p:nvPr/>
        </p:nvSpPr>
        <p:spPr>
          <a:xfrm>
            <a:off x="460903" y="3735128"/>
            <a:ext cx="7983415" cy="2031325"/>
          </a:xfrm>
          <a:prstGeom prst="rect">
            <a:avLst/>
          </a:prstGeom>
          <a:noFill/>
        </p:spPr>
        <p:txBody>
          <a:bodyPr wrap="square" rtlCol="0">
            <a:spAutoFit/>
          </a:bodyPr>
          <a:lstStyle/>
          <a:p>
            <a:pPr marL="352425" lvl="2" indent="-285750">
              <a:buFont typeface="Wingdings" charset="2"/>
              <a:buChar char="Ø"/>
            </a:pPr>
            <a:r>
              <a:rPr lang="en-US" sz="1800" dirty="0" smtClean="0">
                <a:solidFill>
                  <a:srgbClr val="3A39AF"/>
                </a:solidFill>
              </a:rPr>
              <a:t>Identify </a:t>
            </a:r>
            <a:r>
              <a:rPr lang="en-US" sz="1800" dirty="0">
                <a:solidFill>
                  <a:srgbClr val="3A39AF"/>
                </a:solidFill>
              </a:rPr>
              <a:t>fastener systems currently in use </a:t>
            </a:r>
          </a:p>
          <a:p>
            <a:pPr marL="701675" lvl="1" indent="-184150">
              <a:buNone/>
            </a:pPr>
            <a:r>
              <a:rPr lang="en-US" sz="1800" dirty="0" smtClean="0">
                <a:solidFill>
                  <a:srgbClr val="3A39AF"/>
                </a:solidFill>
              </a:rPr>
              <a:t>	(</a:t>
            </a:r>
            <a:r>
              <a:rPr lang="en-US" sz="1800" dirty="0">
                <a:solidFill>
                  <a:srgbClr val="3A39AF"/>
                </a:solidFill>
              </a:rPr>
              <a:t>offshore &amp; onshore; domestic &amp; </a:t>
            </a:r>
            <a:r>
              <a:rPr lang="en-US" sz="1800" dirty="0" smtClean="0">
                <a:solidFill>
                  <a:srgbClr val="3A39AF"/>
                </a:solidFill>
              </a:rPr>
              <a:t>global)</a:t>
            </a:r>
          </a:p>
          <a:p>
            <a:pPr marL="347662" lvl="1" indent="-285750">
              <a:buFont typeface="Wingdings" charset="2"/>
              <a:buChar char="Ø"/>
            </a:pPr>
            <a:r>
              <a:rPr lang="en-US" sz="1800" dirty="0" smtClean="0">
                <a:solidFill>
                  <a:srgbClr val="3A39AF"/>
                </a:solidFill>
              </a:rPr>
              <a:t>Assess </a:t>
            </a:r>
            <a:r>
              <a:rPr lang="en-US" sz="1800" dirty="0">
                <a:solidFill>
                  <a:srgbClr val="3A39AF"/>
                </a:solidFill>
              </a:rPr>
              <a:t>design, manufacture, installation, </a:t>
            </a:r>
            <a:r>
              <a:rPr lang="en-US" sz="1800" dirty="0" smtClean="0">
                <a:solidFill>
                  <a:srgbClr val="3A39AF"/>
                </a:solidFill>
              </a:rPr>
              <a:t>maintenance</a:t>
            </a:r>
            <a:r>
              <a:rPr lang="en-US" sz="1800" dirty="0">
                <a:solidFill>
                  <a:srgbClr val="3A39AF"/>
                </a:solidFill>
              </a:rPr>
              <a:t> </a:t>
            </a:r>
            <a:r>
              <a:rPr lang="en-US" sz="1800" dirty="0" smtClean="0">
                <a:solidFill>
                  <a:srgbClr val="3A39AF"/>
                </a:solidFill>
              </a:rPr>
              <a:t>&amp; </a:t>
            </a:r>
            <a:r>
              <a:rPr lang="en-US" sz="1800" dirty="0">
                <a:solidFill>
                  <a:srgbClr val="3A39AF"/>
                </a:solidFill>
              </a:rPr>
              <a:t>inspection </a:t>
            </a:r>
            <a:r>
              <a:rPr lang="en-US" sz="1800" dirty="0" smtClean="0">
                <a:solidFill>
                  <a:srgbClr val="3A39AF"/>
                </a:solidFill>
              </a:rPr>
              <a:t>processes</a:t>
            </a:r>
          </a:p>
          <a:p>
            <a:pPr marL="347662" lvl="1" indent="-285750">
              <a:buFont typeface="Wingdings" charset="2"/>
              <a:buChar char="Ø"/>
            </a:pPr>
            <a:r>
              <a:rPr lang="en-US" sz="1800" dirty="0" smtClean="0">
                <a:solidFill>
                  <a:srgbClr val="3A39AF"/>
                </a:solidFill>
              </a:rPr>
              <a:t>Evaluate the performance of current fastener systems</a:t>
            </a:r>
          </a:p>
          <a:p>
            <a:pPr marL="347662" lvl="1" indent="-285750">
              <a:buFont typeface="Wingdings" charset="2"/>
              <a:buChar char="Ø"/>
            </a:pPr>
            <a:r>
              <a:rPr lang="en-US" sz="1800" dirty="0">
                <a:solidFill>
                  <a:srgbClr val="3A39AF"/>
                </a:solidFill>
              </a:rPr>
              <a:t>I</a:t>
            </a:r>
            <a:r>
              <a:rPr lang="en-US" sz="1800" dirty="0" smtClean="0">
                <a:solidFill>
                  <a:srgbClr val="3A39AF"/>
                </a:solidFill>
              </a:rPr>
              <a:t>dentify </a:t>
            </a:r>
            <a:r>
              <a:rPr lang="en-US" sz="1800" dirty="0">
                <a:solidFill>
                  <a:srgbClr val="3A39AF"/>
                </a:solidFill>
              </a:rPr>
              <a:t>similarities &amp; differences in industry standards &amp; regulations </a:t>
            </a:r>
            <a:r>
              <a:rPr lang="en-US" sz="1800" dirty="0" smtClean="0">
                <a:solidFill>
                  <a:srgbClr val="3A39AF"/>
                </a:solidFill>
              </a:rPr>
              <a:t>globally</a:t>
            </a:r>
            <a:endParaRPr lang="en-US" sz="1800" dirty="0">
              <a:solidFill>
                <a:srgbClr val="3A39AF"/>
              </a:solidFill>
            </a:endParaRPr>
          </a:p>
        </p:txBody>
      </p:sp>
      <p:sp>
        <p:nvSpPr>
          <p:cNvPr id="9" name="Content Placeholder 2"/>
          <p:cNvSpPr txBox="1">
            <a:spLocks/>
          </p:cNvSpPr>
          <p:nvPr/>
        </p:nvSpPr>
        <p:spPr>
          <a:xfrm>
            <a:off x="531241" y="1336434"/>
            <a:ext cx="8203685" cy="2261008"/>
          </a:xfrm>
          <a:prstGeom prst="rect">
            <a:avLst/>
          </a:prstGeom>
          <a:gradFill>
            <a:gsLst>
              <a:gs pos="100000">
                <a:schemeClr val="accent1">
                  <a:lumMod val="5000"/>
                  <a:lumOff val="95000"/>
                </a:schemeClr>
              </a:gs>
              <a:gs pos="34000">
                <a:srgbClr val="ABEFFF"/>
              </a:gs>
              <a:gs pos="9000">
                <a:srgbClr val="9ACDFF"/>
              </a:gs>
              <a:gs pos="64000">
                <a:schemeClr val="accent1">
                  <a:lumMod val="30000"/>
                  <a:lumOff val="70000"/>
                </a:schemeClr>
              </a:gs>
            </a:gsLst>
            <a:lin ang="5400000" scaled="1"/>
          </a:gradFill>
        </p:spPr>
        <p:txBody>
          <a:bodyPr/>
          <a:lstStyle>
            <a:lvl1pPr marL="342900" indent="-342900" algn="l" rtl="0" eaLnBrk="1" fontAlgn="base" hangingPunct="1">
              <a:spcBef>
                <a:spcPts val="1200"/>
              </a:spcBef>
              <a:spcAft>
                <a:spcPct val="0"/>
              </a:spcAft>
              <a:defRPr sz="2400">
                <a:solidFill>
                  <a:srgbClr val="003366"/>
                </a:solidFill>
                <a:latin typeface="+mn-lt"/>
                <a:ea typeface="+mn-ea"/>
                <a:cs typeface="+mn-cs"/>
              </a:defRPr>
            </a:lvl1pPr>
            <a:lvl2pPr marL="288925" indent="-227013" algn="l" rtl="0" eaLnBrk="1" fontAlgn="base" hangingPunct="1">
              <a:spcBef>
                <a:spcPts val="900"/>
              </a:spcBef>
              <a:spcAft>
                <a:spcPct val="0"/>
              </a:spcAft>
              <a:buSzPct val="85000"/>
              <a:buFont typeface="Arial"/>
              <a:buChar char="•"/>
              <a:defRPr sz="2400">
                <a:solidFill>
                  <a:srgbClr val="003366"/>
                </a:solidFill>
                <a:latin typeface="+mn-lt"/>
                <a:ea typeface="+mn-ea"/>
              </a:defRPr>
            </a:lvl2pPr>
            <a:lvl3pPr marL="458788" indent="-177800" algn="l" rtl="0" eaLnBrk="1" fontAlgn="base" hangingPunct="1">
              <a:spcBef>
                <a:spcPts val="500"/>
              </a:spcBef>
              <a:spcAft>
                <a:spcPct val="0"/>
              </a:spcAft>
              <a:buSzPct val="75000"/>
              <a:buFont typeface="Lucida Grande" pitchFamily="-109" charset="0"/>
              <a:buChar char="–"/>
              <a:defRPr sz="2400">
                <a:solidFill>
                  <a:srgbClr val="003366"/>
                </a:solidFill>
                <a:latin typeface="+mn-lt"/>
                <a:ea typeface="+mn-ea"/>
              </a:defRPr>
            </a:lvl3pPr>
            <a:lvl4pPr marL="687388" indent="-177800" algn="l" rtl="0" eaLnBrk="1" fontAlgn="base" hangingPunct="1">
              <a:spcBef>
                <a:spcPts val="400"/>
              </a:spcBef>
              <a:spcAft>
                <a:spcPct val="0"/>
              </a:spcAft>
              <a:buSzPct val="50000"/>
              <a:buFont typeface="Arial"/>
              <a:buChar char="•"/>
              <a:defRPr sz="2400">
                <a:solidFill>
                  <a:srgbClr val="003366"/>
                </a:solidFill>
                <a:latin typeface="+mn-lt"/>
                <a:ea typeface="+mn-ea"/>
              </a:defRPr>
            </a:lvl4pPr>
            <a:lvl5pPr marL="1146175" indent="-236538" algn="l" rtl="0" eaLnBrk="1" fontAlgn="base" hangingPunct="1">
              <a:spcBef>
                <a:spcPct val="20000"/>
              </a:spcBef>
              <a:spcAft>
                <a:spcPct val="0"/>
              </a:spcAft>
              <a:buChar char="»"/>
              <a:defRPr sz="2400">
                <a:solidFill>
                  <a:srgbClr val="003366"/>
                </a:solidFill>
                <a:latin typeface="+mn-lt"/>
                <a:ea typeface="+mn-ea"/>
              </a:defRPr>
            </a:lvl5pPr>
            <a:lvl6pPr marL="2514600" indent="-228600" algn="l" rtl="0" eaLnBrk="1" fontAlgn="base" hangingPunct="1">
              <a:spcBef>
                <a:spcPct val="20000"/>
              </a:spcBef>
              <a:spcAft>
                <a:spcPct val="0"/>
              </a:spcAft>
              <a:buChar char="»"/>
              <a:defRPr sz="2000">
                <a:solidFill>
                  <a:srgbClr val="2C5993"/>
                </a:solidFill>
                <a:latin typeface="+mn-lt"/>
                <a:ea typeface="+mn-ea"/>
              </a:defRPr>
            </a:lvl6pPr>
            <a:lvl7pPr marL="2971800" indent="-228600" algn="l" rtl="0" eaLnBrk="1" fontAlgn="base" hangingPunct="1">
              <a:spcBef>
                <a:spcPct val="20000"/>
              </a:spcBef>
              <a:spcAft>
                <a:spcPct val="0"/>
              </a:spcAft>
              <a:buChar char="»"/>
              <a:defRPr sz="2000">
                <a:solidFill>
                  <a:srgbClr val="2C5993"/>
                </a:solidFill>
                <a:latin typeface="+mn-lt"/>
                <a:ea typeface="+mn-ea"/>
              </a:defRPr>
            </a:lvl7pPr>
            <a:lvl8pPr marL="3429000" indent="-228600" algn="l" rtl="0" eaLnBrk="1" fontAlgn="base" hangingPunct="1">
              <a:spcBef>
                <a:spcPct val="20000"/>
              </a:spcBef>
              <a:spcAft>
                <a:spcPct val="0"/>
              </a:spcAft>
              <a:buChar char="»"/>
              <a:defRPr sz="2000">
                <a:solidFill>
                  <a:srgbClr val="2C5993"/>
                </a:solidFill>
                <a:latin typeface="+mn-lt"/>
                <a:ea typeface="+mn-ea"/>
              </a:defRPr>
            </a:lvl8pPr>
            <a:lvl9pPr marL="3886200" indent="-228600" algn="l" rtl="0" eaLnBrk="1" fontAlgn="base" hangingPunct="1">
              <a:spcBef>
                <a:spcPct val="20000"/>
              </a:spcBef>
              <a:spcAft>
                <a:spcPct val="0"/>
              </a:spcAft>
              <a:buChar char="»"/>
              <a:defRPr sz="2000">
                <a:solidFill>
                  <a:srgbClr val="2C5993"/>
                </a:solidFill>
                <a:latin typeface="+mn-lt"/>
                <a:ea typeface="+mn-ea"/>
              </a:defRPr>
            </a:lvl9pPr>
          </a:lstStyle>
          <a:p>
            <a:pPr>
              <a:buFont typeface="Wingdings" charset="2"/>
              <a:buChar char="q"/>
            </a:pPr>
            <a:r>
              <a:rPr lang="en-US" sz="2000" dirty="0" smtClean="0">
                <a:solidFill>
                  <a:schemeClr val="tx1"/>
                </a:solidFill>
              </a:rPr>
              <a:t>Over the past decade, a number of fastener/bolt failures on OCS associated with</a:t>
            </a:r>
          </a:p>
          <a:p>
            <a:pPr marL="280988" lvl="2" indent="0">
              <a:buNone/>
            </a:pPr>
            <a:r>
              <a:rPr lang="en-US" sz="2000" dirty="0" smtClean="0">
                <a:solidFill>
                  <a:schemeClr val="tx1"/>
                </a:solidFill>
              </a:rPr>
              <a:t>- LMRP</a:t>
            </a:r>
          </a:p>
          <a:p>
            <a:pPr marL="280988" lvl="2" indent="0">
              <a:buNone/>
            </a:pPr>
            <a:r>
              <a:rPr lang="en-US" sz="2000" dirty="0" smtClean="0">
                <a:solidFill>
                  <a:schemeClr val="tx1"/>
                </a:solidFill>
              </a:rPr>
              <a:t>- Subsea BOP components</a:t>
            </a:r>
          </a:p>
          <a:p>
            <a:pPr>
              <a:buFont typeface="Wingdings" charset="2"/>
              <a:buChar char="q"/>
            </a:pPr>
            <a:r>
              <a:rPr lang="en-US" sz="2000" b="1" dirty="0" smtClean="0">
                <a:solidFill>
                  <a:srgbClr val="3A39AF"/>
                </a:solidFill>
              </a:rPr>
              <a:t>It is needed for an independent assessment of critical drill through equipment fasteners in offshore oil and gas operations</a:t>
            </a:r>
            <a:endParaRPr lang="en-US" sz="2000" b="1" dirty="0">
              <a:solidFill>
                <a:srgbClr val="3A39AF"/>
              </a:solidFill>
            </a:endParaRPr>
          </a:p>
        </p:txBody>
      </p:sp>
      <p:sp>
        <p:nvSpPr>
          <p:cNvPr id="11" name="Title 1"/>
          <p:cNvSpPr>
            <a:spLocks noGrp="1"/>
          </p:cNvSpPr>
          <p:nvPr>
            <p:ph type="title"/>
          </p:nvPr>
        </p:nvSpPr>
        <p:spPr>
          <a:xfrm>
            <a:off x="0" y="260350"/>
            <a:ext cx="9143999" cy="1143000"/>
          </a:xfrm>
        </p:spPr>
        <p:txBody>
          <a:bodyPr/>
          <a:lstStyle/>
          <a:p>
            <a:pPr algn="ctr"/>
            <a:r>
              <a:rPr lang="en-US" sz="3600" dirty="0">
                <a:solidFill>
                  <a:schemeClr val="tx1"/>
                </a:solidFill>
              </a:rPr>
              <a:t>Background</a:t>
            </a:r>
          </a:p>
        </p:txBody>
      </p:sp>
    </p:spTree>
    <p:extLst>
      <p:ext uri="{BB962C8B-B14F-4D97-AF65-F5344CB8AC3E}">
        <p14:creationId xmlns:p14="http://schemas.microsoft.com/office/powerpoint/2010/main" val="10393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575" b="5452"/>
          <a:stretch/>
        </p:blipFill>
        <p:spPr>
          <a:xfrm>
            <a:off x="0" y="1213340"/>
            <a:ext cx="9144000" cy="4755462"/>
          </a:xfrm>
          <a:prstGeom prst="rect">
            <a:avLst/>
          </a:prstGeom>
        </p:spPr>
      </p:pic>
      <p:sp>
        <p:nvSpPr>
          <p:cNvPr id="5" name="Slide Number Placeholder 4"/>
          <p:cNvSpPr>
            <a:spLocks noGrp="1"/>
          </p:cNvSpPr>
          <p:nvPr>
            <p:ph type="sldNum" sz="quarter" idx="11"/>
          </p:nvPr>
        </p:nvSpPr>
        <p:spPr/>
        <p:txBody>
          <a:bodyPr/>
          <a:lstStyle/>
          <a:p>
            <a:fld id="{6CE3ACF1-A403-4F9B-B76F-BAF876BF4C47}" type="slidenum">
              <a:rPr lang="en-US" altLang="en-US" smtClean="0"/>
              <a:pPr/>
              <a:t>4</a:t>
            </a:fld>
            <a:endParaRPr lang="en-US" altLang="en-US" dirty="0"/>
          </a:p>
        </p:txBody>
      </p:sp>
      <p:sp>
        <p:nvSpPr>
          <p:cNvPr id="6" name="Title 1"/>
          <p:cNvSpPr>
            <a:spLocks noGrp="1"/>
          </p:cNvSpPr>
          <p:nvPr>
            <p:ph type="title"/>
          </p:nvPr>
        </p:nvSpPr>
        <p:spPr>
          <a:xfrm>
            <a:off x="0" y="260350"/>
            <a:ext cx="9143999" cy="1143000"/>
          </a:xfrm>
        </p:spPr>
        <p:txBody>
          <a:bodyPr/>
          <a:lstStyle/>
          <a:p>
            <a:pPr algn="ctr"/>
            <a:r>
              <a:rPr lang="en-US" dirty="0" smtClean="0">
                <a:solidFill>
                  <a:schemeClr val="tx1"/>
                </a:solidFill>
              </a:rPr>
              <a:t>LBNL Project Research Goals</a:t>
            </a:r>
            <a:endParaRPr lang="en-US" dirty="0">
              <a:solidFill>
                <a:schemeClr val="tx1"/>
              </a:solidFill>
            </a:endParaRPr>
          </a:p>
        </p:txBody>
      </p:sp>
      <p:sp>
        <p:nvSpPr>
          <p:cNvPr id="7" name="Rectangle 6"/>
          <p:cNvSpPr/>
          <p:nvPr/>
        </p:nvSpPr>
        <p:spPr>
          <a:xfrm>
            <a:off x="682626" y="1266255"/>
            <a:ext cx="7781924" cy="1169551"/>
          </a:xfrm>
          <a:prstGeom prst="rect">
            <a:avLst/>
          </a:prstGeom>
          <a:gradFill flip="none" rotWithShape="1">
            <a:gsLst>
              <a:gs pos="0">
                <a:schemeClr val="bg1"/>
              </a:gs>
              <a:gs pos="100000">
                <a:srgbClr val="9ACDFF"/>
              </a:gs>
              <a:gs pos="60000">
                <a:schemeClr val="accent1">
                  <a:lumMod val="30000"/>
                  <a:lumOff val="70000"/>
                </a:schemeClr>
              </a:gs>
            </a:gsLst>
            <a:path path="circle">
              <a:fillToRect l="50000" t="50000" r="50000" b="50000"/>
            </a:path>
            <a:tileRect/>
          </a:gradFill>
        </p:spPr>
        <p:txBody>
          <a:bodyPr wrap="square">
            <a:spAutoFit/>
          </a:bodyPr>
          <a:lstStyle/>
          <a:p>
            <a:pPr marL="403225" lvl="3" indent="-342900">
              <a:lnSpc>
                <a:spcPct val="150000"/>
              </a:lnSpc>
              <a:buFont typeface="Wingdings" charset="2"/>
              <a:buChar char="q"/>
            </a:pPr>
            <a:r>
              <a:rPr lang="en-US" sz="2000" dirty="0" smtClean="0"/>
              <a:t> Standard review </a:t>
            </a:r>
            <a:r>
              <a:rPr lang="en-US" sz="2000" dirty="0"/>
              <a:t>and </a:t>
            </a:r>
            <a:r>
              <a:rPr lang="en-US" sz="2000" dirty="0" smtClean="0"/>
              <a:t>gap analysis</a:t>
            </a:r>
            <a:endParaRPr lang="en-US" sz="2000" dirty="0"/>
          </a:p>
          <a:p>
            <a:pPr marL="403225" lvl="3" indent="-342900">
              <a:buFont typeface="Wingdings" charset="2"/>
              <a:buChar char="q"/>
            </a:pPr>
            <a:r>
              <a:rPr lang="en-US" sz="2000" dirty="0" smtClean="0"/>
              <a:t> Lab experiments: </a:t>
            </a:r>
          </a:p>
          <a:p>
            <a:pPr marL="517525" lvl="4"/>
            <a:r>
              <a:rPr lang="en-US" sz="2000" dirty="0"/>
              <a:t>B</a:t>
            </a:r>
            <a:r>
              <a:rPr lang="en-US" sz="2000" dirty="0" smtClean="0"/>
              <a:t>olting materials corrosion </a:t>
            </a:r>
            <a:r>
              <a:rPr lang="en-US" sz="2000" dirty="0"/>
              <a:t>under subsea environment</a:t>
            </a:r>
          </a:p>
        </p:txBody>
      </p:sp>
      <p:sp>
        <p:nvSpPr>
          <p:cNvPr id="9" name="Rectangle 8"/>
          <p:cNvSpPr/>
          <p:nvPr/>
        </p:nvSpPr>
        <p:spPr>
          <a:xfrm>
            <a:off x="735381" y="2569329"/>
            <a:ext cx="7729169" cy="3170099"/>
          </a:xfrm>
          <a:prstGeom prst="rect">
            <a:avLst/>
          </a:prstGeom>
          <a:noFill/>
        </p:spPr>
        <p:txBody>
          <a:bodyPr wrap="square">
            <a:spAutoFit/>
          </a:bodyPr>
          <a:lstStyle/>
          <a:p>
            <a:pPr marL="285750" indent="-285750" algn="just">
              <a:lnSpc>
                <a:spcPts val="1800"/>
              </a:lnSpc>
              <a:spcBef>
                <a:spcPts val="600"/>
              </a:spcBef>
              <a:buFont typeface="Wingdings" charset="2"/>
              <a:buChar char="Ø"/>
            </a:pPr>
            <a:r>
              <a:rPr lang="en-US" sz="1800" dirty="0" smtClean="0">
                <a:solidFill>
                  <a:schemeClr val="bg1"/>
                </a:solidFill>
              </a:rPr>
              <a:t>Review </a:t>
            </a:r>
            <a:r>
              <a:rPr lang="en-US" sz="1800" dirty="0">
                <a:solidFill>
                  <a:schemeClr val="bg1"/>
                </a:solidFill>
              </a:rPr>
              <a:t>industry codes </a:t>
            </a:r>
            <a:r>
              <a:rPr lang="en-US" sz="1800" dirty="0" smtClean="0">
                <a:solidFill>
                  <a:schemeClr val="bg1"/>
                </a:solidFill>
              </a:rPr>
              <a:t>&amp; </a:t>
            </a:r>
            <a:r>
              <a:rPr lang="en-US" sz="1800" dirty="0">
                <a:solidFill>
                  <a:schemeClr val="bg1"/>
                </a:solidFill>
              </a:rPr>
              <a:t>identify </a:t>
            </a:r>
            <a:r>
              <a:rPr lang="en-US" sz="1800" dirty="0" smtClean="0">
                <a:solidFill>
                  <a:schemeClr val="bg1"/>
                </a:solidFill>
              </a:rPr>
              <a:t>existing </a:t>
            </a:r>
            <a:r>
              <a:rPr lang="en-US" sz="1800" dirty="0">
                <a:solidFill>
                  <a:schemeClr val="bg1"/>
                </a:solidFill>
              </a:rPr>
              <a:t>standards or </a:t>
            </a:r>
            <a:r>
              <a:rPr lang="en-US" sz="1800" dirty="0" smtClean="0">
                <a:solidFill>
                  <a:schemeClr val="bg1"/>
                </a:solidFill>
              </a:rPr>
              <a:t>regulations </a:t>
            </a:r>
            <a:r>
              <a:rPr lang="en-US" sz="1600" i="1" dirty="0" smtClean="0">
                <a:solidFill>
                  <a:schemeClr val="bg1"/>
                </a:solidFill>
              </a:rPr>
              <a:t>underlying failure mechanisms</a:t>
            </a:r>
            <a:endParaRPr lang="en-US" sz="1600" dirty="0">
              <a:solidFill>
                <a:schemeClr val="bg1"/>
              </a:solidFill>
            </a:endParaRPr>
          </a:p>
          <a:p>
            <a:pPr marL="285750" indent="-285750" algn="just">
              <a:lnSpc>
                <a:spcPts val="1800"/>
              </a:lnSpc>
              <a:spcBef>
                <a:spcPts val="600"/>
              </a:spcBef>
              <a:buFont typeface="Wingdings" charset="2"/>
              <a:buChar char="Ø"/>
            </a:pPr>
            <a:r>
              <a:rPr lang="en-US" sz="1800" dirty="0" smtClean="0">
                <a:solidFill>
                  <a:schemeClr val="bg1"/>
                </a:solidFill>
              </a:rPr>
              <a:t>Evaluate </a:t>
            </a:r>
            <a:r>
              <a:rPr lang="en-US" sz="1800" dirty="0">
                <a:solidFill>
                  <a:schemeClr val="bg1"/>
                </a:solidFill>
              </a:rPr>
              <a:t>performance of existing fastener </a:t>
            </a:r>
            <a:r>
              <a:rPr lang="en-US" sz="1800" dirty="0" smtClean="0">
                <a:solidFill>
                  <a:schemeClr val="bg1"/>
                </a:solidFill>
              </a:rPr>
              <a:t>systems </a:t>
            </a:r>
          </a:p>
          <a:p>
            <a:pPr algn="just">
              <a:lnSpc>
                <a:spcPts val="1800"/>
              </a:lnSpc>
              <a:spcBef>
                <a:spcPts val="600"/>
              </a:spcBef>
              <a:tabLst>
                <a:tab pos="279400" algn="l"/>
              </a:tabLst>
            </a:pPr>
            <a:r>
              <a:rPr lang="en-US" sz="1800" dirty="0">
                <a:solidFill>
                  <a:schemeClr val="bg1"/>
                </a:solidFill>
              </a:rPr>
              <a:t>	</a:t>
            </a:r>
            <a:r>
              <a:rPr lang="en-US" sz="1600" i="1" dirty="0" smtClean="0">
                <a:solidFill>
                  <a:schemeClr val="bg1"/>
                </a:solidFill>
              </a:rPr>
              <a:t>manufacturing, corrosion protection, installation, maintenance, inspection </a:t>
            </a:r>
          </a:p>
          <a:p>
            <a:pPr marL="285750" indent="-285750" algn="just">
              <a:lnSpc>
                <a:spcPts val="1800"/>
              </a:lnSpc>
              <a:spcBef>
                <a:spcPts val="600"/>
              </a:spcBef>
              <a:buFont typeface="Wingdings" charset="2"/>
              <a:buChar char="Ø"/>
              <a:tabLst>
                <a:tab pos="279400" algn="l"/>
              </a:tabLst>
            </a:pPr>
            <a:r>
              <a:rPr lang="en-US" sz="1800" dirty="0" smtClean="0">
                <a:solidFill>
                  <a:schemeClr val="bg1"/>
                </a:solidFill>
              </a:rPr>
              <a:t>Identification </a:t>
            </a:r>
            <a:r>
              <a:rPr lang="en-US" sz="1800" dirty="0">
                <a:solidFill>
                  <a:schemeClr val="bg1"/>
                </a:solidFill>
              </a:rPr>
              <a:t>of similarities </a:t>
            </a:r>
            <a:r>
              <a:rPr lang="en-US" sz="1800" dirty="0" smtClean="0">
                <a:solidFill>
                  <a:schemeClr val="bg1"/>
                </a:solidFill>
              </a:rPr>
              <a:t>&amp; </a:t>
            </a:r>
            <a:r>
              <a:rPr lang="en-US" sz="1800" dirty="0">
                <a:solidFill>
                  <a:schemeClr val="bg1"/>
                </a:solidFill>
              </a:rPr>
              <a:t>differences in industry standards </a:t>
            </a:r>
            <a:r>
              <a:rPr lang="en-US" sz="1800" dirty="0" smtClean="0">
                <a:solidFill>
                  <a:schemeClr val="bg1"/>
                </a:solidFill>
              </a:rPr>
              <a:t>&amp; </a:t>
            </a:r>
            <a:r>
              <a:rPr lang="en-US" sz="1800" dirty="0">
                <a:solidFill>
                  <a:schemeClr val="bg1"/>
                </a:solidFill>
              </a:rPr>
              <a:t>regulations </a:t>
            </a:r>
            <a:endParaRPr lang="en-US" sz="1800" dirty="0" smtClean="0">
              <a:solidFill>
                <a:schemeClr val="bg1"/>
              </a:solidFill>
            </a:endParaRPr>
          </a:p>
          <a:p>
            <a:pPr marL="285750" indent="-285750" algn="just">
              <a:lnSpc>
                <a:spcPts val="1800"/>
              </a:lnSpc>
              <a:spcBef>
                <a:spcPts val="600"/>
              </a:spcBef>
              <a:buFont typeface="Wingdings" charset="2"/>
              <a:buChar char="Ø"/>
            </a:pPr>
            <a:r>
              <a:rPr lang="en-US" sz="1800" dirty="0" smtClean="0">
                <a:solidFill>
                  <a:schemeClr val="bg1"/>
                </a:solidFill>
              </a:rPr>
              <a:t>Evaluation </a:t>
            </a:r>
            <a:r>
              <a:rPr lang="en-US" sz="1800" dirty="0">
                <a:solidFill>
                  <a:schemeClr val="bg1"/>
                </a:solidFill>
              </a:rPr>
              <a:t>of alternative fastener designs used by global </a:t>
            </a:r>
            <a:r>
              <a:rPr lang="en-US" sz="1800" dirty="0" smtClean="0">
                <a:solidFill>
                  <a:schemeClr val="bg1"/>
                </a:solidFill>
              </a:rPr>
              <a:t>industries</a:t>
            </a:r>
          </a:p>
          <a:p>
            <a:pPr marL="285750" indent="-285750" algn="just">
              <a:lnSpc>
                <a:spcPts val="1800"/>
              </a:lnSpc>
              <a:spcBef>
                <a:spcPts val="600"/>
              </a:spcBef>
              <a:buFont typeface="Wingdings" charset="2"/>
              <a:buChar char="Ø"/>
            </a:pPr>
            <a:r>
              <a:rPr lang="en-US" sz="1800" dirty="0" smtClean="0">
                <a:solidFill>
                  <a:schemeClr val="bg1"/>
                </a:solidFill>
              </a:rPr>
              <a:t>Recommendation -</a:t>
            </a:r>
          </a:p>
          <a:p>
            <a:pPr marL="742950" lvl="1" indent="-285750" algn="just">
              <a:lnSpc>
                <a:spcPts val="1800"/>
              </a:lnSpc>
              <a:spcBef>
                <a:spcPts val="600"/>
              </a:spcBef>
              <a:buFont typeface="Wingdings" charset="2"/>
              <a:buChar char="§"/>
            </a:pPr>
            <a:r>
              <a:rPr lang="en-US" sz="1800" dirty="0">
                <a:solidFill>
                  <a:schemeClr val="bg1"/>
                </a:solidFill>
              </a:rPr>
              <a:t>M</a:t>
            </a:r>
            <a:r>
              <a:rPr lang="en-US" sz="1800" dirty="0" smtClean="0">
                <a:solidFill>
                  <a:schemeClr val="bg1"/>
                </a:solidFill>
              </a:rPr>
              <a:t>ethodology </a:t>
            </a:r>
            <a:r>
              <a:rPr lang="en-US" sz="1800" dirty="0">
                <a:solidFill>
                  <a:schemeClr val="bg1"/>
                </a:solidFill>
              </a:rPr>
              <a:t>for the selection for material properties </a:t>
            </a:r>
            <a:r>
              <a:rPr lang="en-US" sz="1800" dirty="0" smtClean="0">
                <a:solidFill>
                  <a:schemeClr val="bg1"/>
                </a:solidFill>
              </a:rPr>
              <a:t>&amp; other </a:t>
            </a:r>
            <a:r>
              <a:rPr lang="en-US" sz="1800" dirty="0">
                <a:solidFill>
                  <a:schemeClr val="bg1"/>
                </a:solidFill>
              </a:rPr>
              <a:t>critical parameters </a:t>
            </a:r>
            <a:endParaRPr lang="en-US" sz="1800" dirty="0" smtClean="0">
              <a:solidFill>
                <a:schemeClr val="bg1"/>
              </a:solidFill>
            </a:endParaRPr>
          </a:p>
          <a:p>
            <a:pPr marL="742950" lvl="1" indent="-285750" algn="just">
              <a:lnSpc>
                <a:spcPts val="1800"/>
              </a:lnSpc>
              <a:spcBef>
                <a:spcPts val="600"/>
              </a:spcBef>
              <a:buFont typeface="Wingdings" charset="2"/>
              <a:buChar char="§"/>
            </a:pPr>
            <a:r>
              <a:rPr lang="en-US" sz="1800" dirty="0" smtClean="0">
                <a:solidFill>
                  <a:schemeClr val="bg1"/>
                </a:solidFill>
              </a:rPr>
              <a:t>Modification &amp; improvement of existing </a:t>
            </a:r>
            <a:r>
              <a:rPr lang="en-US" sz="1800" dirty="0">
                <a:solidFill>
                  <a:schemeClr val="bg1"/>
                </a:solidFill>
              </a:rPr>
              <a:t>industry </a:t>
            </a:r>
            <a:r>
              <a:rPr lang="en-US" sz="1800" dirty="0" smtClean="0">
                <a:solidFill>
                  <a:schemeClr val="bg1"/>
                </a:solidFill>
              </a:rPr>
              <a:t>standards</a:t>
            </a:r>
            <a:endParaRPr lang="en-US" sz="1800" dirty="0">
              <a:solidFill>
                <a:schemeClr val="bg1"/>
              </a:solidFill>
            </a:endParaRPr>
          </a:p>
        </p:txBody>
      </p:sp>
    </p:spTree>
    <p:extLst>
      <p:ext uri="{BB962C8B-B14F-4D97-AF65-F5344CB8AC3E}">
        <p14:creationId xmlns:p14="http://schemas.microsoft.com/office/powerpoint/2010/main" val="1730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 y="10969"/>
            <a:ext cx="9144000" cy="1143000"/>
          </a:xfrm>
        </p:spPr>
        <p:txBody>
          <a:bodyPr/>
          <a:lstStyle/>
          <a:p>
            <a:pPr algn="ctr"/>
            <a:r>
              <a:rPr lang="en-US" dirty="0" smtClean="0">
                <a:solidFill>
                  <a:schemeClr val="tx1"/>
                </a:solidFill>
              </a:rPr>
              <a:t>Industry </a:t>
            </a:r>
            <a:r>
              <a:rPr lang="en-US" dirty="0">
                <a:solidFill>
                  <a:schemeClr val="tx1"/>
                </a:solidFill>
              </a:rPr>
              <a:t>Standards </a:t>
            </a:r>
            <a:r>
              <a:rPr lang="en-US" dirty="0" smtClean="0">
                <a:solidFill>
                  <a:schemeClr val="tx1"/>
                </a:solidFill>
              </a:rPr>
              <a:t>Review</a:t>
            </a:r>
            <a:endParaRPr lang="en-US" sz="2400" dirty="0">
              <a:solidFill>
                <a:schemeClr val="tx1"/>
              </a:solidFill>
            </a:endParaRPr>
          </a:p>
        </p:txBody>
      </p:sp>
      <p:sp>
        <p:nvSpPr>
          <p:cNvPr id="7" name="Content Placeholder 9"/>
          <p:cNvSpPr>
            <a:spLocks noGrp="1"/>
          </p:cNvSpPr>
          <p:nvPr>
            <p:ph idx="1"/>
          </p:nvPr>
        </p:nvSpPr>
        <p:spPr bwMode="auto">
          <a:xfrm>
            <a:off x="666118" y="1044142"/>
            <a:ext cx="4012144" cy="47802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a:lnSpc>
                <a:spcPts val="1400"/>
              </a:lnSpc>
            </a:pPr>
            <a:r>
              <a:rPr lang="en-US" sz="1400" dirty="0" smtClean="0">
                <a:solidFill>
                  <a:schemeClr val="tx1"/>
                </a:solidFill>
                <a:latin typeface="Arial" charset="0"/>
                <a:ea typeface="Arial" charset="0"/>
                <a:cs typeface="Arial" charset="0"/>
              </a:rPr>
              <a:t>American Petroleum Institute - 17</a:t>
            </a:r>
            <a:endParaRPr lang="en-US" sz="1400" dirty="0">
              <a:solidFill>
                <a:schemeClr val="tx1"/>
              </a:solidFill>
              <a:latin typeface="Arial" charset="0"/>
              <a:ea typeface="Arial" charset="0"/>
              <a:cs typeface="Arial" charset="0"/>
            </a:endParaRPr>
          </a:p>
          <a:p>
            <a:pPr marL="0">
              <a:lnSpc>
                <a:spcPts val="1400"/>
              </a:lnSpc>
            </a:pPr>
            <a:r>
              <a:rPr lang="en-US" sz="1400" dirty="0" smtClean="0">
                <a:solidFill>
                  <a:schemeClr val="tx1"/>
                </a:solidFill>
                <a:latin typeface="Arial" charset="0"/>
                <a:ea typeface="Arial" charset="0"/>
                <a:cs typeface="Arial" charset="0"/>
              </a:rPr>
              <a:t>American Society of Mechanical Engineers (ASME) - 1</a:t>
            </a:r>
          </a:p>
          <a:p>
            <a:pPr marL="0">
              <a:lnSpc>
                <a:spcPts val="1400"/>
              </a:lnSpc>
            </a:pPr>
            <a:r>
              <a:rPr lang="en-US" sz="1400" dirty="0" smtClean="0">
                <a:solidFill>
                  <a:schemeClr val="tx1"/>
                </a:solidFill>
                <a:latin typeface="Arial" charset="0"/>
                <a:ea typeface="Arial" charset="0"/>
                <a:cs typeface="Arial" charset="0"/>
              </a:rPr>
              <a:t>American Society for Testing Materials (ASTM) - 47</a:t>
            </a:r>
          </a:p>
          <a:p>
            <a:pPr marL="0">
              <a:lnSpc>
                <a:spcPts val="1400"/>
              </a:lnSpc>
            </a:pPr>
            <a:r>
              <a:rPr lang="en-US" sz="1400" dirty="0" smtClean="0">
                <a:solidFill>
                  <a:schemeClr val="tx1"/>
                </a:solidFill>
                <a:latin typeface="Arial" charset="0"/>
                <a:ea typeface="Arial" charset="0"/>
                <a:cs typeface="Arial" charset="0"/>
              </a:rPr>
              <a:t>Bolt Council – 2</a:t>
            </a:r>
          </a:p>
          <a:p>
            <a:pPr marL="0">
              <a:lnSpc>
                <a:spcPts val="1400"/>
              </a:lnSpc>
            </a:pPr>
            <a:r>
              <a:rPr lang="en-US" sz="1400" dirty="0" smtClean="0">
                <a:solidFill>
                  <a:schemeClr val="tx1"/>
                </a:solidFill>
                <a:latin typeface="Arial" charset="0"/>
                <a:ea typeface="Arial" charset="0"/>
                <a:cs typeface="Arial" charset="0"/>
              </a:rPr>
              <a:t>British Standards Institution (</a:t>
            </a:r>
            <a:r>
              <a:rPr lang="en-US" sz="1400" dirty="0" err="1" smtClean="0">
                <a:solidFill>
                  <a:schemeClr val="tx1"/>
                </a:solidFill>
                <a:latin typeface="Arial" charset="0"/>
                <a:ea typeface="Arial" charset="0"/>
                <a:cs typeface="Arial" charset="0"/>
              </a:rPr>
              <a:t>BSi</a:t>
            </a:r>
            <a:r>
              <a:rPr lang="en-US" sz="1400" dirty="0" smtClean="0">
                <a:solidFill>
                  <a:schemeClr val="tx1"/>
                </a:solidFill>
                <a:latin typeface="Arial" charset="0"/>
                <a:ea typeface="Arial" charset="0"/>
                <a:cs typeface="Arial" charset="0"/>
              </a:rPr>
              <a:t>) - 10</a:t>
            </a:r>
          </a:p>
          <a:p>
            <a:pPr marL="0">
              <a:lnSpc>
                <a:spcPts val="1400"/>
              </a:lnSpc>
            </a:pPr>
            <a:r>
              <a:rPr lang="en-US" sz="1400" dirty="0" smtClean="0">
                <a:solidFill>
                  <a:schemeClr val="tx1"/>
                </a:solidFill>
                <a:latin typeface="Arial" charset="0"/>
                <a:ea typeface="Arial" charset="0"/>
                <a:cs typeface="Arial" charset="0"/>
              </a:rPr>
              <a:t>Desalinization Industry – 1</a:t>
            </a:r>
          </a:p>
          <a:p>
            <a:pPr marL="0">
              <a:lnSpc>
                <a:spcPts val="1400"/>
              </a:lnSpc>
            </a:pPr>
            <a:r>
              <a:rPr lang="en-US" sz="1400" dirty="0" smtClean="0">
                <a:solidFill>
                  <a:schemeClr val="tx1"/>
                </a:solidFill>
                <a:latin typeface="Arial" charset="0"/>
                <a:ea typeface="Arial" charset="0"/>
                <a:cs typeface="Arial" charset="0"/>
              </a:rPr>
              <a:t>DNV-GL – 11</a:t>
            </a:r>
          </a:p>
          <a:p>
            <a:pPr marL="0">
              <a:lnSpc>
                <a:spcPts val="1400"/>
              </a:lnSpc>
            </a:pPr>
            <a:r>
              <a:rPr lang="en-US" sz="1400" dirty="0" smtClean="0">
                <a:solidFill>
                  <a:schemeClr val="tx1"/>
                </a:solidFill>
                <a:latin typeface="Arial" charset="0"/>
                <a:ea typeface="Arial" charset="0"/>
                <a:cs typeface="Arial" charset="0"/>
              </a:rPr>
              <a:t>Dept. of Energy-Sandia – 1</a:t>
            </a:r>
          </a:p>
          <a:p>
            <a:pPr marL="0">
              <a:lnSpc>
                <a:spcPts val="1400"/>
              </a:lnSpc>
            </a:pPr>
            <a:r>
              <a:rPr lang="en-US" sz="1400" dirty="0" smtClean="0">
                <a:solidFill>
                  <a:schemeClr val="tx1"/>
                </a:solidFill>
                <a:latin typeface="Arial" charset="0"/>
                <a:ea typeface="Arial" charset="0"/>
                <a:cs typeface="Arial" charset="0"/>
              </a:rPr>
              <a:t>Federal Standards – 3</a:t>
            </a:r>
          </a:p>
          <a:p>
            <a:pPr marL="0">
              <a:lnSpc>
                <a:spcPts val="1400"/>
              </a:lnSpc>
            </a:pPr>
            <a:r>
              <a:rPr lang="en-US" sz="1400" dirty="0" smtClean="0">
                <a:solidFill>
                  <a:schemeClr val="tx1"/>
                </a:solidFill>
                <a:latin typeface="Arial" charset="0"/>
                <a:ea typeface="Arial" charset="0"/>
                <a:cs typeface="Arial" charset="0"/>
              </a:rPr>
              <a:t>Industrial Fasteners Institute – 4</a:t>
            </a:r>
          </a:p>
        </p:txBody>
      </p:sp>
      <p:sp>
        <p:nvSpPr>
          <p:cNvPr id="8" name="Content Placeholder 9"/>
          <p:cNvSpPr txBox="1">
            <a:spLocks/>
          </p:cNvSpPr>
          <p:nvPr/>
        </p:nvSpPr>
        <p:spPr bwMode="auto">
          <a:xfrm>
            <a:off x="4678261" y="1044142"/>
            <a:ext cx="4293107" cy="4780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1200"/>
              </a:spcBef>
              <a:spcAft>
                <a:spcPct val="0"/>
              </a:spcAft>
              <a:defRPr sz="2400">
                <a:solidFill>
                  <a:srgbClr val="003366"/>
                </a:solidFill>
                <a:latin typeface="+mn-lt"/>
                <a:ea typeface="+mn-ea"/>
                <a:cs typeface="+mn-cs"/>
              </a:defRPr>
            </a:lvl1pPr>
            <a:lvl2pPr marL="288925" indent="-227013" algn="l" rtl="0" eaLnBrk="1" fontAlgn="base" hangingPunct="1">
              <a:spcBef>
                <a:spcPts val="900"/>
              </a:spcBef>
              <a:spcAft>
                <a:spcPct val="0"/>
              </a:spcAft>
              <a:buSzPct val="85000"/>
              <a:buFont typeface="Arial"/>
              <a:buChar char="•"/>
              <a:defRPr sz="2400">
                <a:solidFill>
                  <a:srgbClr val="003366"/>
                </a:solidFill>
                <a:latin typeface="+mn-lt"/>
                <a:ea typeface="+mn-ea"/>
              </a:defRPr>
            </a:lvl2pPr>
            <a:lvl3pPr marL="458788" indent="-177800" algn="l" rtl="0" eaLnBrk="1" fontAlgn="base" hangingPunct="1">
              <a:spcBef>
                <a:spcPts val="500"/>
              </a:spcBef>
              <a:spcAft>
                <a:spcPct val="0"/>
              </a:spcAft>
              <a:buSzPct val="75000"/>
              <a:buFont typeface="Lucida Grande" pitchFamily="-109" charset="0"/>
              <a:buChar char="–"/>
              <a:defRPr sz="2400">
                <a:solidFill>
                  <a:srgbClr val="003366"/>
                </a:solidFill>
                <a:latin typeface="+mn-lt"/>
                <a:ea typeface="+mn-ea"/>
              </a:defRPr>
            </a:lvl3pPr>
            <a:lvl4pPr marL="687388" indent="-177800" algn="l" rtl="0" eaLnBrk="1" fontAlgn="base" hangingPunct="1">
              <a:spcBef>
                <a:spcPts val="400"/>
              </a:spcBef>
              <a:spcAft>
                <a:spcPct val="0"/>
              </a:spcAft>
              <a:buSzPct val="50000"/>
              <a:buFont typeface="Arial"/>
              <a:buChar char="•"/>
              <a:defRPr sz="2400">
                <a:solidFill>
                  <a:srgbClr val="003366"/>
                </a:solidFill>
                <a:latin typeface="+mn-lt"/>
                <a:ea typeface="+mn-ea"/>
              </a:defRPr>
            </a:lvl4pPr>
            <a:lvl5pPr marL="1146175" indent="-236538" algn="l" rtl="0" eaLnBrk="1" fontAlgn="base" hangingPunct="1">
              <a:spcBef>
                <a:spcPct val="20000"/>
              </a:spcBef>
              <a:spcAft>
                <a:spcPct val="0"/>
              </a:spcAft>
              <a:buChar char="»"/>
              <a:defRPr sz="2400">
                <a:solidFill>
                  <a:srgbClr val="003366"/>
                </a:solidFill>
                <a:latin typeface="+mn-lt"/>
                <a:ea typeface="+mn-ea"/>
              </a:defRPr>
            </a:lvl5pPr>
            <a:lvl6pPr marL="2514600" indent="-228600" algn="l" rtl="0" eaLnBrk="1" fontAlgn="base" hangingPunct="1">
              <a:spcBef>
                <a:spcPct val="20000"/>
              </a:spcBef>
              <a:spcAft>
                <a:spcPct val="0"/>
              </a:spcAft>
              <a:buChar char="»"/>
              <a:defRPr sz="2000">
                <a:solidFill>
                  <a:srgbClr val="2C5993"/>
                </a:solidFill>
                <a:latin typeface="+mn-lt"/>
                <a:ea typeface="+mn-ea"/>
              </a:defRPr>
            </a:lvl6pPr>
            <a:lvl7pPr marL="2971800" indent="-228600" algn="l" rtl="0" eaLnBrk="1" fontAlgn="base" hangingPunct="1">
              <a:spcBef>
                <a:spcPct val="20000"/>
              </a:spcBef>
              <a:spcAft>
                <a:spcPct val="0"/>
              </a:spcAft>
              <a:buChar char="»"/>
              <a:defRPr sz="2000">
                <a:solidFill>
                  <a:srgbClr val="2C5993"/>
                </a:solidFill>
                <a:latin typeface="+mn-lt"/>
                <a:ea typeface="+mn-ea"/>
              </a:defRPr>
            </a:lvl7pPr>
            <a:lvl8pPr marL="3429000" indent="-228600" algn="l" rtl="0" eaLnBrk="1" fontAlgn="base" hangingPunct="1">
              <a:spcBef>
                <a:spcPct val="20000"/>
              </a:spcBef>
              <a:spcAft>
                <a:spcPct val="0"/>
              </a:spcAft>
              <a:buChar char="»"/>
              <a:defRPr sz="2000">
                <a:solidFill>
                  <a:srgbClr val="2C5993"/>
                </a:solidFill>
                <a:latin typeface="+mn-lt"/>
                <a:ea typeface="+mn-ea"/>
              </a:defRPr>
            </a:lvl8pPr>
            <a:lvl9pPr marL="3886200" indent="-228600" algn="l" rtl="0" eaLnBrk="1" fontAlgn="base" hangingPunct="1">
              <a:spcBef>
                <a:spcPct val="20000"/>
              </a:spcBef>
              <a:spcAft>
                <a:spcPct val="0"/>
              </a:spcAft>
              <a:buChar char="»"/>
              <a:defRPr sz="2000">
                <a:solidFill>
                  <a:srgbClr val="2C5993"/>
                </a:solidFill>
                <a:latin typeface="+mn-lt"/>
                <a:ea typeface="+mn-ea"/>
              </a:defRPr>
            </a:lvl9pPr>
          </a:lstStyle>
          <a:p>
            <a:pPr marL="0">
              <a:lnSpc>
                <a:spcPts val="1400"/>
              </a:lnSpc>
            </a:pPr>
            <a:r>
              <a:rPr lang="en-US" sz="1400" dirty="0" smtClean="0">
                <a:solidFill>
                  <a:schemeClr val="tx1"/>
                </a:solidFill>
                <a:latin typeface="Arial" charset="0"/>
                <a:ea typeface="Arial" charset="0"/>
                <a:cs typeface="Arial" charset="0"/>
              </a:rPr>
              <a:t>Int’l Organization for Standardization (ISO) – 31</a:t>
            </a:r>
          </a:p>
          <a:p>
            <a:pPr marL="0">
              <a:lnSpc>
                <a:spcPts val="1400"/>
              </a:lnSpc>
            </a:pPr>
            <a:r>
              <a:rPr lang="en-US" sz="1400" dirty="0" smtClean="0">
                <a:solidFill>
                  <a:schemeClr val="tx1"/>
                </a:solidFill>
                <a:latin typeface="Arial" charset="0"/>
                <a:ea typeface="Arial" charset="0"/>
                <a:cs typeface="Arial" charset="0"/>
              </a:rPr>
              <a:t>Japanese Industrial Standard (JIS) – 1</a:t>
            </a:r>
          </a:p>
          <a:p>
            <a:pPr marL="0">
              <a:lnSpc>
                <a:spcPts val="1400"/>
              </a:lnSpc>
            </a:pPr>
            <a:r>
              <a:rPr lang="en-US" sz="1400" dirty="0" smtClean="0">
                <a:solidFill>
                  <a:schemeClr val="tx1"/>
                </a:solidFill>
                <a:latin typeface="Arial" charset="0"/>
                <a:ea typeface="Arial" charset="0"/>
                <a:cs typeface="Arial" charset="0"/>
              </a:rPr>
              <a:t>Military Standards – 10</a:t>
            </a:r>
          </a:p>
          <a:p>
            <a:pPr marL="0">
              <a:lnSpc>
                <a:spcPts val="1400"/>
              </a:lnSpc>
            </a:pPr>
            <a:r>
              <a:rPr lang="en-US" sz="1400" dirty="0" smtClean="0">
                <a:solidFill>
                  <a:schemeClr val="tx1"/>
                </a:solidFill>
                <a:latin typeface="Arial" charset="0"/>
                <a:ea typeface="Arial" charset="0"/>
                <a:cs typeface="Arial" charset="0"/>
              </a:rPr>
              <a:t>Nat’l Association of Corrosion Engineers (NACE) – 21</a:t>
            </a:r>
          </a:p>
          <a:p>
            <a:pPr marL="0">
              <a:lnSpc>
                <a:spcPts val="1400"/>
              </a:lnSpc>
            </a:pPr>
            <a:r>
              <a:rPr lang="en-US" sz="1400" dirty="0" smtClean="0">
                <a:solidFill>
                  <a:schemeClr val="tx1"/>
                </a:solidFill>
                <a:latin typeface="Arial" charset="0"/>
                <a:ea typeface="Arial" charset="0"/>
                <a:cs typeface="Arial" charset="0"/>
              </a:rPr>
              <a:t>NASA – 1</a:t>
            </a:r>
          </a:p>
          <a:p>
            <a:pPr marL="0">
              <a:lnSpc>
                <a:spcPts val="1400"/>
              </a:lnSpc>
            </a:pPr>
            <a:r>
              <a:rPr lang="en-US" sz="1400" dirty="0" smtClean="0">
                <a:solidFill>
                  <a:schemeClr val="tx1"/>
                </a:solidFill>
                <a:latin typeface="Arial" charset="0"/>
                <a:ea typeface="Arial" charset="0"/>
                <a:cs typeface="Arial" charset="0"/>
              </a:rPr>
              <a:t>Navy Standards – 8</a:t>
            </a:r>
          </a:p>
          <a:p>
            <a:pPr marL="0">
              <a:lnSpc>
                <a:spcPts val="1400"/>
              </a:lnSpc>
            </a:pPr>
            <a:r>
              <a:rPr lang="en-US" sz="1400" dirty="0" smtClean="0">
                <a:solidFill>
                  <a:schemeClr val="tx1"/>
                </a:solidFill>
                <a:latin typeface="Arial" charset="0"/>
                <a:ea typeface="Arial" charset="0"/>
                <a:cs typeface="Arial" charset="0"/>
              </a:rPr>
              <a:t>NORSOK – 1</a:t>
            </a:r>
          </a:p>
          <a:p>
            <a:pPr marL="0">
              <a:lnSpc>
                <a:spcPts val="1400"/>
              </a:lnSpc>
            </a:pPr>
            <a:r>
              <a:rPr lang="en-US" sz="1400" dirty="0" smtClean="0">
                <a:solidFill>
                  <a:schemeClr val="tx1"/>
                </a:solidFill>
                <a:latin typeface="Arial" charset="0"/>
                <a:ea typeface="Arial" charset="0"/>
                <a:cs typeface="Arial" charset="0"/>
              </a:rPr>
              <a:t>Nuclear Regulatory Commission – 7</a:t>
            </a:r>
          </a:p>
          <a:p>
            <a:pPr marL="0">
              <a:lnSpc>
                <a:spcPts val="1400"/>
              </a:lnSpc>
            </a:pPr>
            <a:r>
              <a:rPr lang="en-US" sz="1400" dirty="0" smtClean="0">
                <a:solidFill>
                  <a:schemeClr val="tx1"/>
                </a:solidFill>
                <a:latin typeface="Arial" charset="0"/>
                <a:ea typeface="Arial" charset="0"/>
                <a:cs typeface="Arial" charset="0"/>
              </a:rPr>
              <a:t>Society of Automotive Engineers (SAE) – 4</a:t>
            </a:r>
          </a:p>
          <a:p>
            <a:pPr marL="0">
              <a:lnSpc>
                <a:spcPts val="1400"/>
              </a:lnSpc>
            </a:pPr>
            <a:r>
              <a:rPr lang="en-US" sz="1400" dirty="0" smtClean="0">
                <a:solidFill>
                  <a:schemeClr val="tx1"/>
                </a:solidFill>
                <a:latin typeface="Arial" charset="0"/>
                <a:ea typeface="Arial" charset="0"/>
                <a:cs typeface="Arial" charset="0"/>
              </a:rPr>
              <a:t>United States Coast Guard (USCG) – 2</a:t>
            </a:r>
          </a:p>
          <a:p>
            <a:pPr marL="0">
              <a:lnSpc>
                <a:spcPts val="1400"/>
              </a:lnSpc>
            </a:pPr>
            <a:r>
              <a:rPr lang="en-US" sz="1400" dirty="0" smtClean="0">
                <a:solidFill>
                  <a:schemeClr val="tx1"/>
                </a:solidFill>
                <a:latin typeface="Arial" charset="0"/>
                <a:ea typeface="Arial" charset="0"/>
                <a:cs typeface="Arial" charset="0"/>
              </a:rPr>
              <a:t>Biomedical </a:t>
            </a:r>
            <a:r>
              <a:rPr lang="en-US" sz="1400" dirty="0">
                <a:solidFill>
                  <a:schemeClr val="tx1"/>
                </a:solidFill>
                <a:latin typeface="Arial" charset="0"/>
                <a:ea typeface="Arial" charset="0"/>
                <a:cs typeface="Arial" charset="0"/>
              </a:rPr>
              <a:t>Industry </a:t>
            </a:r>
            <a:r>
              <a:rPr lang="en-US" sz="1400" dirty="0" smtClean="0">
                <a:solidFill>
                  <a:schemeClr val="tx1"/>
                </a:solidFill>
                <a:latin typeface="Arial" charset="0"/>
                <a:ea typeface="Arial" charset="0"/>
                <a:cs typeface="Arial" charset="0"/>
              </a:rPr>
              <a:t>Standards:</a:t>
            </a:r>
          </a:p>
          <a:p>
            <a:pPr marL="0">
              <a:lnSpc>
                <a:spcPts val="1400"/>
              </a:lnSpc>
            </a:pPr>
            <a:r>
              <a:rPr lang="en-US" sz="1400" dirty="0" smtClean="0">
                <a:solidFill>
                  <a:schemeClr val="tx1"/>
                </a:solidFill>
                <a:latin typeface="Arial" charset="0"/>
                <a:ea typeface="Arial" charset="0"/>
                <a:cs typeface="Arial" charset="0"/>
              </a:rPr>
              <a:t>Dental </a:t>
            </a:r>
            <a:r>
              <a:rPr lang="en-US" sz="1400" dirty="0">
                <a:solidFill>
                  <a:schemeClr val="tx1"/>
                </a:solidFill>
                <a:latin typeface="Arial" charset="0"/>
                <a:ea typeface="Arial" charset="0"/>
                <a:cs typeface="Arial" charset="0"/>
              </a:rPr>
              <a:t>Industry </a:t>
            </a:r>
            <a:r>
              <a:rPr lang="en-US" sz="1400" dirty="0" smtClean="0">
                <a:solidFill>
                  <a:schemeClr val="tx1"/>
                </a:solidFill>
                <a:latin typeface="Arial" charset="0"/>
                <a:ea typeface="Arial" charset="0"/>
                <a:cs typeface="Arial" charset="0"/>
              </a:rPr>
              <a:t>Standards – 3</a:t>
            </a:r>
          </a:p>
          <a:p>
            <a:pPr marL="0">
              <a:lnSpc>
                <a:spcPts val="1400"/>
              </a:lnSpc>
            </a:pPr>
            <a:r>
              <a:rPr lang="en-US" sz="1400" dirty="0" smtClean="0">
                <a:solidFill>
                  <a:schemeClr val="tx1"/>
                </a:solidFill>
                <a:latin typeface="Arial" charset="0"/>
                <a:ea typeface="Arial" charset="0"/>
                <a:cs typeface="Arial" charset="0"/>
              </a:rPr>
              <a:t>Bone </a:t>
            </a:r>
            <a:r>
              <a:rPr lang="en-US" sz="1400" dirty="0">
                <a:solidFill>
                  <a:schemeClr val="tx1"/>
                </a:solidFill>
                <a:latin typeface="Arial" charset="0"/>
                <a:ea typeface="Arial" charset="0"/>
                <a:cs typeface="Arial" charset="0"/>
              </a:rPr>
              <a:t>and Joint Substitute </a:t>
            </a:r>
            <a:r>
              <a:rPr lang="en-US" sz="1400" dirty="0" smtClean="0">
                <a:solidFill>
                  <a:schemeClr val="tx1"/>
                </a:solidFill>
                <a:latin typeface="Arial" charset="0"/>
                <a:ea typeface="Arial" charset="0"/>
                <a:cs typeface="Arial" charset="0"/>
              </a:rPr>
              <a:t>Standards  </a:t>
            </a:r>
            <a:r>
              <a:rPr lang="en-US" sz="1400" dirty="0">
                <a:solidFill>
                  <a:schemeClr val="tx1"/>
                </a:solidFill>
                <a:latin typeface="Arial" charset="0"/>
                <a:ea typeface="Arial" charset="0"/>
                <a:cs typeface="Arial" charset="0"/>
              </a:rPr>
              <a:t>-</a:t>
            </a:r>
            <a:r>
              <a:rPr lang="en-US" sz="1400" dirty="0" smtClean="0">
                <a:solidFill>
                  <a:schemeClr val="tx1"/>
                </a:solidFill>
                <a:latin typeface="Arial" charset="0"/>
                <a:ea typeface="Arial" charset="0"/>
                <a:cs typeface="Arial" charset="0"/>
              </a:rPr>
              <a:t> 10</a:t>
            </a:r>
            <a:endParaRPr lang="en-US" sz="1400" dirty="0">
              <a:solidFill>
                <a:schemeClr val="tx1"/>
              </a:solidFill>
              <a:latin typeface="Arial" charset="0"/>
              <a:ea typeface="Arial" charset="0"/>
              <a:cs typeface="Arial" charset="0"/>
            </a:endParaRPr>
          </a:p>
          <a:p>
            <a:pPr marL="0">
              <a:lnSpc>
                <a:spcPts val="1400"/>
              </a:lnSpc>
            </a:pPr>
            <a:r>
              <a:rPr lang="is-IS" sz="1400" dirty="0" smtClean="0">
                <a:solidFill>
                  <a:schemeClr val="tx1"/>
                </a:solidFill>
                <a:latin typeface="Arial" charset="0"/>
                <a:ea typeface="Arial" charset="0"/>
                <a:cs typeface="Arial" charset="0"/>
              </a:rPr>
              <a:t>…. .... </a:t>
            </a:r>
          </a:p>
          <a:p>
            <a:pPr marL="0">
              <a:lnSpc>
                <a:spcPts val="1400"/>
              </a:lnSpc>
            </a:pPr>
            <a:r>
              <a:rPr lang="is-IS" sz="1400" dirty="0" smtClean="0">
                <a:solidFill>
                  <a:schemeClr val="tx1"/>
                </a:solidFill>
                <a:latin typeface="Arial" charset="0"/>
                <a:ea typeface="Arial" charset="0"/>
                <a:cs typeface="Arial" charset="0"/>
              </a:rPr>
              <a:t>Total over 200 items ...</a:t>
            </a:r>
            <a:endParaRPr lang="en-US" sz="1400" dirty="0" smtClean="0">
              <a:solidFill>
                <a:schemeClr val="tx1"/>
              </a:solidFill>
              <a:latin typeface="Arial" charset="0"/>
              <a:ea typeface="Arial" charset="0"/>
              <a:cs typeface="Arial" charset="0"/>
            </a:endParaRPr>
          </a:p>
        </p:txBody>
      </p:sp>
      <p:sp>
        <p:nvSpPr>
          <p:cNvPr id="9" name="TextBox 8"/>
          <p:cNvSpPr txBox="1"/>
          <p:nvPr/>
        </p:nvSpPr>
        <p:spPr>
          <a:xfrm>
            <a:off x="666117" y="5588759"/>
            <a:ext cx="3187570" cy="276999"/>
          </a:xfrm>
          <a:prstGeom prst="rect">
            <a:avLst/>
          </a:prstGeom>
          <a:noFill/>
        </p:spPr>
        <p:txBody>
          <a:bodyPr wrap="square" rtlCol="0">
            <a:spAutoFit/>
          </a:bodyPr>
          <a:lstStyle/>
          <a:p>
            <a:r>
              <a:rPr lang="en-US" sz="1200" dirty="0">
                <a:latin typeface="Arial" charset="0"/>
                <a:ea typeface="Arial" charset="0"/>
                <a:cs typeface="Arial" charset="0"/>
                <a:hlinkClick r:id="rId2"/>
              </a:rPr>
              <a:t>http://www.irfoffshoresafety.com/</a:t>
            </a:r>
            <a:endParaRPr lang="en-US" sz="1200" dirty="0">
              <a:latin typeface="Arial" charset="0"/>
              <a:ea typeface="Arial" charset="0"/>
              <a:cs typeface="Arial" charset="0"/>
            </a:endParaRPr>
          </a:p>
        </p:txBody>
      </p:sp>
      <p:sp>
        <p:nvSpPr>
          <p:cNvPr id="10" name="TextBox 9"/>
          <p:cNvSpPr txBox="1"/>
          <p:nvPr/>
        </p:nvSpPr>
        <p:spPr>
          <a:xfrm>
            <a:off x="657592" y="4678994"/>
            <a:ext cx="3907411" cy="838499"/>
          </a:xfrm>
          <a:prstGeom prst="rect">
            <a:avLst/>
          </a:prstGeom>
          <a:noFill/>
        </p:spPr>
        <p:txBody>
          <a:bodyPr wrap="square" rtlCol="0">
            <a:spAutoFit/>
          </a:bodyPr>
          <a:lstStyle/>
          <a:p>
            <a:pPr>
              <a:lnSpc>
                <a:spcPts val="2000"/>
              </a:lnSpc>
            </a:pPr>
            <a:r>
              <a:rPr lang="en-US" sz="1400" dirty="0" smtClean="0">
                <a:latin typeface="Arial" charset="0"/>
                <a:ea typeface="Arial" charset="0"/>
                <a:cs typeface="Arial" charset="0"/>
              </a:rPr>
              <a:t>International Regulators’ Forum (IRF) </a:t>
            </a:r>
            <a:r>
              <a:rPr lang="en-US" sz="1400" dirty="0">
                <a:latin typeface="Arial" charset="0"/>
                <a:ea typeface="Arial" charset="0"/>
                <a:cs typeface="Arial" charset="0"/>
              </a:rPr>
              <a:t>member country regulations </a:t>
            </a:r>
            <a:r>
              <a:rPr lang="en-US" sz="1400" dirty="0" smtClean="0">
                <a:latin typeface="Arial" charset="0"/>
                <a:ea typeface="Arial" charset="0"/>
                <a:cs typeface="Arial" charset="0"/>
              </a:rPr>
              <a:t>on bolts (a </a:t>
            </a:r>
            <a:r>
              <a:rPr lang="en-US" sz="1400" dirty="0">
                <a:latin typeface="Arial" charset="0"/>
                <a:ea typeface="Arial" charset="0"/>
                <a:cs typeface="Arial" charset="0"/>
              </a:rPr>
              <a:t>specific requirement </a:t>
            </a:r>
            <a:r>
              <a:rPr lang="en-US" sz="1400" dirty="0" smtClean="0">
                <a:latin typeface="Arial" charset="0"/>
                <a:ea typeface="Arial" charset="0"/>
                <a:cs typeface="Arial" charset="0"/>
              </a:rPr>
              <a:t>or </a:t>
            </a:r>
            <a:r>
              <a:rPr lang="en-US" sz="1400" dirty="0">
                <a:latin typeface="Arial" charset="0"/>
                <a:ea typeface="Arial" charset="0"/>
                <a:cs typeface="Arial" charset="0"/>
              </a:rPr>
              <a:t>a referenced </a:t>
            </a:r>
            <a:r>
              <a:rPr lang="en-US" sz="1400" dirty="0" smtClean="0">
                <a:latin typeface="Arial" charset="0"/>
                <a:ea typeface="Arial" charset="0"/>
                <a:cs typeface="Arial" charset="0"/>
              </a:rPr>
              <a:t>standard)</a:t>
            </a:r>
            <a:endParaRPr lang="en-US" sz="1400" dirty="0">
              <a:latin typeface="Arial" charset="0"/>
              <a:ea typeface="Arial" charset="0"/>
              <a:cs typeface="Arial" charset="0"/>
            </a:endParaRPr>
          </a:p>
        </p:txBody>
      </p:sp>
    </p:spTree>
    <p:extLst>
      <p:ext uri="{BB962C8B-B14F-4D97-AF65-F5344CB8AC3E}">
        <p14:creationId xmlns:p14="http://schemas.microsoft.com/office/powerpoint/2010/main" val="1091305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0575" b="5452"/>
          <a:stretch/>
        </p:blipFill>
        <p:spPr>
          <a:xfrm>
            <a:off x="562710" y="1440350"/>
            <a:ext cx="8024936" cy="4362572"/>
          </a:xfrm>
          <a:prstGeom prst="rect">
            <a:avLst/>
          </a:prstGeom>
        </p:spPr>
      </p:pic>
      <p:sp>
        <p:nvSpPr>
          <p:cNvPr id="2" name="Title 1"/>
          <p:cNvSpPr>
            <a:spLocks noGrp="1"/>
          </p:cNvSpPr>
          <p:nvPr>
            <p:ph type="title"/>
          </p:nvPr>
        </p:nvSpPr>
        <p:spPr>
          <a:xfrm>
            <a:off x="1" y="260350"/>
            <a:ext cx="9144000" cy="1143000"/>
          </a:xfrm>
        </p:spPr>
        <p:txBody>
          <a:bodyPr/>
          <a:lstStyle/>
          <a:p>
            <a:pPr algn="ctr"/>
            <a:r>
              <a:rPr lang="en-US" smtClean="0">
                <a:solidFill>
                  <a:schemeClr val="tx1"/>
                </a:solidFill>
              </a:rPr>
              <a:t>Industry </a:t>
            </a:r>
            <a:r>
              <a:rPr lang="en-US">
                <a:solidFill>
                  <a:schemeClr val="tx1"/>
                </a:solidFill>
              </a:rPr>
              <a:t>Standards </a:t>
            </a:r>
            <a:r>
              <a:rPr lang="en-US" smtClean="0">
                <a:solidFill>
                  <a:schemeClr val="tx1"/>
                </a:solidFill>
              </a:rPr>
              <a:t>&amp; Gap Analysis</a:t>
            </a:r>
            <a:r>
              <a:rPr lang="en-US" sz="2400">
                <a:solidFill>
                  <a:schemeClr val="tx1"/>
                </a:solidFill>
              </a:rPr>
              <a:t/>
            </a:r>
            <a:br>
              <a:rPr lang="en-US" sz="2400">
                <a:solidFill>
                  <a:schemeClr val="tx1"/>
                </a:solidFill>
              </a:rPr>
            </a:br>
            <a:r>
              <a:rPr lang="en-US" sz="2400">
                <a:solidFill>
                  <a:schemeClr val="tx1"/>
                </a:solidFill>
              </a:rPr>
              <a:t>Critical Attributes for Subsea Bolts</a:t>
            </a:r>
          </a:p>
        </p:txBody>
      </p:sp>
      <p:sp>
        <p:nvSpPr>
          <p:cNvPr id="6" name="Content Placeholder 5"/>
          <p:cNvSpPr>
            <a:spLocks noGrp="1"/>
          </p:cNvSpPr>
          <p:nvPr>
            <p:ph sz="half" idx="1"/>
          </p:nvPr>
        </p:nvSpPr>
        <p:spPr>
          <a:xfrm>
            <a:off x="732695" y="1458606"/>
            <a:ext cx="4038600" cy="4525962"/>
          </a:xfrm>
        </p:spPr>
        <p:txBody>
          <a:bodyPr/>
          <a:lstStyle/>
          <a:p>
            <a:pPr>
              <a:buFont typeface="Wingdings" charset="2"/>
              <a:buChar char="Ø"/>
            </a:pPr>
            <a:r>
              <a:rPr lang="en-US" dirty="0">
                <a:solidFill>
                  <a:schemeClr val="bg1"/>
                </a:solidFill>
              </a:rPr>
              <a:t>Material Specifications</a:t>
            </a:r>
          </a:p>
          <a:p>
            <a:pPr lvl="2">
              <a:buFont typeface="Wingdings" charset="2"/>
              <a:buChar char="§"/>
            </a:pPr>
            <a:r>
              <a:rPr lang="en-US" sz="1800" dirty="0">
                <a:solidFill>
                  <a:schemeClr val="bg1"/>
                </a:solidFill>
              </a:rPr>
              <a:t>Hardness</a:t>
            </a:r>
          </a:p>
          <a:p>
            <a:pPr lvl="2">
              <a:buFont typeface="Wingdings" charset="2"/>
              <a:buChar char="§"/>
            </a:pPr>
            <a:r>
              <a:rPr lang="en-US" sz="1800" dirty="0">
                <a:solidFill>
                  <a:schemeClr val="bg1"/>
                </a:solidFill>
              </a:rPr>
              <a:t>Yield Strength (YS)</a:t>
            </a:r>
          </a:p>
          <a:p>
            <a:pPr lvl="2">
              <a:buFont typeface="Wingdings" charset="2"/>
              <a:buChar char="§"/>
            </a:pPr>
            <a:r>
              <a:rPr lang="en-US" sz="1800" dirty="0">
                <a:solidFill>
                  <a:schemeClr val="bg1"/>
                </a:solidFill>
              </a:rPr>
              <a:t>Ultimate Tensile Strength (UTS)</a:t>
            </a:r>
          </a:p>
          <a:p>
            <a:pPr lvl="2">
              <a:buFont typeface="Wingdings" charset="2"/>
              <a:buChar char="§"/>
            </a:pPr>
            <a:r>
              <a:rPr lang="en-US" sz="1800" dirty="0">
                <a:solidFill>
                  <a:schemeClr val="bg1"/>
                </a:solidFill>
              </a:rPr>
              <a:t>Elongation</a:t>
            </a:r>
          </a:p>
          <a:p>
            <a:pPr lvl="1">
              <a:buFont typeface="Wingdings" charset="2"/>
              <a:buChar char="Ø"/>
            </a:pPr>
            <a:r>
              <a:rPr lang="en-US" dirty="0">
                <a:solidFill>
                  <a:schemeClr val="bg1"/>
                </a:solidFill>
              </a:rPr>
              <a:t>Procurement</a:t>
            </a:r>
          </a:p>
          <a:p>
            <a:pPr lvl="2">
              <a:buFont typeface="Wingdings" charset="2"/>
              <a:buChar char="§"/>
            </a:pPr>
            <a:r>
              <a:rPr lang="en-US" sz="1800" dirty="0">
                <a:solidFill>
                  <a:schemeClr val="bg1"/>
                </a:solidFill>
              </a:rPr>
              <a:t>Heat treatment</a:t>
            </a:r>
          </a:p>
          <a:p>
            <a:pPr lvl="2">
              <a:buFont typeface="Wingdings" charset="2"/>
              <a:buChar char="§"/>
            </a:pPr>
            <a:r>
              <a:rPr lang="en-US" sz="1800" dirty="0">
                <a:solidFill>
                  <a:schemeClr val="bg1"/>
                </a:solidFill>
              </a:rPr>
              <a:t>Coatings (thicknesses)</a:t>
            </a:r>
          </a:p>
          <a:p>
            <a:pPr lvl="2">
              <a:buFont typeface="Wingdings" charset="2"/>
              <a:buChar char="§"/>
            </a:pPr>
            <a:r>
              <a:rPr lang="en-US" sz="1800" dirty="0">
                <a:solidFill>
                  <a:schemeClr val="bg1"/>
                </a:solidFill>
              </a:rPr>
              <a:t>Shear stress</a:t>
            </a:r>
          </a:p>
          <a:p>
            <a:pPr lvl="2">
              <a:buFont typeface="Wingdings" charset="2"/>
              <a:buChar char="§"/>
            </a:pPr>
            <a:r>
              <a:rPr lang="en-US" sz="1800" dirty="0">
                <a:solidFill>
                  <a:schemeClr val="bg1"/>
                </a:solidFill>
              </a:rPr>
              <a:t>Fatigue Life</a:t>
            </a:r>
          </a:p>
          <a:p>
            <a:pPr lvl="2">
              <a:buFont typeface="Wingdings" charset="2"/>
              <a:buChar char="§"/>
            </a:pPr>
            <a:r>
              <a:rPr lang="en-US" sz="1800" dirty="0">
                <a:solidFill>
                  <a:schemeClr val="bg1"/>
                </a:solidFill>
              </a:rPr>
              <a:t>Threading</a:t>
            </a:r>
          </a:p>
          <a:p>
            <a:pPr lvl="2">
              <a:buFont typeface="Arial" panose="020B0604020202020204" pitchFamily="34" charset="0"/>
              <a:buChar char="•"/>
            </a:pPr>
            <a:endParaRPr lang="en-US" dirty="0">
              <a:solidFill>
                <a:schemeClr val="bg1"/>
              </a:solidFill>
            </a:endParaRPr>
          </a:p>
          <a:p>
            <a:pPr lvl="2">
              <a:buFont typeface="Arial" panose="020B0604020202020204" pitchFamily="34" charset="0"/>
              <a:buChar char="•"/>
            </a:pPr>
            <a:endParaRPr lang="en-US" dirty="0">
              <a:solidFill>
                <a:schemeClr val="bg1"/>
              </a:solidFill>
            </a:endParaRPr>
          </a:p>
        </p:txBody>
      </p:sp>
      <p:sp>
        <p:nvSpPr>
          <p:cNvPr id="7" name="Content Placeholder 6"/>
          <p:cNvSpPr>
            <a:spLocks noGrp="1"/>
          </p:cNvSpPr>
          <p:nvPr>
            <p:ph sz="half" idx="2"/>
          </p:nvPr>
        </p:nvSpPr>
        <p:spPr>
          <a:xfrm>
            <a:off x="4755797" y="1440350"/>
            <a:ext cx="4038600" cy="3043725"/>
          </a:xfrm>
        </p:spPr>
        <p:txBody>
          <a:bodyPr/>
          <a:lstStyle/>
          <a:p>
            <a:pPr>
              <a:buFont typeface="Wingdings" charset="2"/>
              <a:buChar char="Ø"/>
            </a:pPr>
            <a:r>
              <a:rPr lang="en-US" dirty="0">
                <a:solidFill>
                  <a:schemeClr val="bg1"/>
                </a:solidFill>
              </a:rPr>
              <a:t>Corrosion Treatment</a:t>
            </a:r>
          </a:p>
          <a:p>
            <a:pPr lvl="2">
              <a:buFont typeface="Wingdings" charset="2"/>
              <a:buChar char="§"/>
            </a:pPr>
            <a:r>
              <a:rPr lang="en-US" dirty="0" smtClean="0">
                <a:solidFill>
                  <a:schemeClr val="bg1"/>
                </a:solidFill>
              </a:rPr>
              <a:t> </a:t>
            </a:r>
            <a:r>
              <a:rPr lang="en-US" sz="1800" dirty="0" smtClean="0">
                <a:solidFill>
                  <a:schemeClr val="bg1"/>
                </a:solidFill>
              </a:rPr>
              <a:t>Cathodic Protection </a:t>
            </a:r>
            <a:r>
              <a:rPr lang="en-US" sz="1800" dirty="0">
                <a:solidFill>
                  <a:schemeClr val="bg1"/>
                </a:solidFill>
              </a:rPr>
              <a:t>(CP)</a:t>
            </a:r>
          </a:p>
          <a:p>
            <a:pPr>
              <a:buFont typeface="Wingdings" charset="2"/>
              <a:buChar char="Ø"/>
            </a:pPr>
            <a:r>
              <a:rPr lang="en-US" dirty="0">
                <a:solidFill>
                  <a:schemeClr val="bg1"/>
                </a:solidFill>
              </a:rPr>
              <a:t>Installation</a:t>
            </a:r>
          </a:p>
          <a:p>
            <a:pPr>
              <a:buFont typeface="Wingdings" charset="2"/>
              <a:buChar char="Ø"/>
            </a:pPr>
            <a:r>
              <a:rPr lang="en-US" dirty="0">
                <a:solidFill>
                  <a:schemeClr val="bg1"/>
                </a:solidFill>
              </a:rPr>
              <a:t>Quality Analysis/Control</a:t>
            </a:r>
          </a:p>
          <a:p>
            <a:pPr>
              <a:buFont typeface="Wingdings" charset="2"/>
              <a:buChar char="Ø"/>
            </a:pPr>
            <a:r>
              <a:rPr lang="en-US" dirty="0">
                <a:solidFill>
                  <a:schemeClr val="bg1"/>
                </a:solidFill>
              </a:rPr>
              <a:t>In Service Inspection (ISI)</a:t>
            </a:r>
          </a:p>
          <a:p>
            <a:pPr>
              <a:buFont typeface="Wingdings" charset="2"/>
              <a:buChar char="Ø"/>
            </a:pPr>
            <a:r>
              <a:rPr lang="en-US" dirty="0">
                <a:solidFill>
                  <a:schemeClr val="bg1"/>
                </a:solidFill>
              </a:rPr>
              <a:t>Human Factors</a:t>
            </a:r>
          </a:p>
        </p:txBody>
      </p:sp>
      <p:sp>
        <p:nvSpPr>
          <p:cNvPr id="5" name="Slide Number Placeholder 4"/>
          <p:cNvSpPr>
            <a:spLocks noGrp="1"/>
          </p:cNvSpPr>
          <p:nvPr>
            <p:ph type="sldNum" sz="quarter" idx="11"/>
          </p:nvPr>
        </p:nvSpPr>
        <p:spPr/>
        <p:txBody>
          <a:bodyPr/>
          <a:lstStyle/>
          <a:p>
            <a:fld id="{6CE3ACF1-A403-4F9B-B76F-BAF876BF4C47}" type="slidenum">
              <a:rPr lang="en-US" altLang="en-US" smtClean="0"/>
              <a:pPr/>
              <a:t>6</a:t>
            </a:fld>
            <a:endParaRPr lang="en-US" altLang="en-US"/>
          </a:p>
        </p:txBody>
      </p:sp>
    </p:spTree>
    <p:extLst>
      <p:ext uri="{BB962C8B-B14F-4D97-AF65-F5344CB8AC3E}">
        <p14:creationId xmlns:p14="http://schemas.microsoft.com/office/powerpoint/2010/main" val="2479292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smtClean="0"/>
              <a:t>Footer</a:t>
            </a:r>
            <a:endParaRPr lang="en-US" altLang="en-US"/>
          </a:p>
        </p:txBody>
      </p:sp>
      <p:sp>
        <p:nvSpPr>
          <p:cNvPr id="5" name="Slide Number Placeholder 4"/>
          <p:cNvSpPr>
            <a:spLocks noGrp="1"/>
          </p:cNvSpPr>
          <p:nvPr>
            <p:ph type="sldNum" sz="quarter" idx="11"/>
          </p:nvPr>
        </p:nvSpPr>
        <p:spPr/>
        <p:txBody>
          <a:bodyPr/>
          <a:lstStyle/>
          <a:p>
            <a:fld id="{6CE3ACF1-A403-4F9B-B76F-BAF876BF4C47}" type="slidenum">
              <a:rPr lang="en-US" altLang="en-US" smtClean="0"/>
              <a:pPr/>
              <a:t>7</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067" y="994607"/>
            <a:ext cx="7239034" cy="4593378"/>
          </a:xfrm>
          <a:prstGeom prst="rect">
            <a:avLst/>
          </a:prstGeom>
        </p:spPr>
      </p:pic>
      <p:sp>
        <p:nvSpPr>
          <p:cNvPr id="7" name="Title 1"/>
          <p:cNvSpPr>
            <a:spLocks noGrp="1"/>
          </p:cNvSpPr>
          <p:nvPr>
            <p:ph type="title"/>
          </p:nvPr>
        </p:nvSpPr>
        <p:spPr>
          <a:xfrm>
            <a:off x="0" y="82224"/>
            <a:ext cx="9143999" cy="1143000"/>
          </a:xfrm>
        </p:spPr>
        <p:txBody>
          <a:bodyPr/>
          <a:lstStyle/>
          <a:p>
            <a:pPr algn="ctr"/>
            <a:r>
              <a:rPr lang="en-US" smtClean="0">
                <a:solidFill>
                  <a:schemeClr val="tx1"/>
                </a:solidFill>
              </a:rPr>
              <a:t>Industry </a:t>
            </a:r>
            <a:r>
              <a:rPr lang="en-US">
                <a:solidFill>
                  <a:schemeClr val="tx1"/>
                </a:solidFill>
              </a:rPr>
              <a:t>Standards </a:t>
            </a:r>
            <a:r>
              <a:rPr lang="en-US" smtClean="0">
                <a:solidFill>
                  <a:schemeClr val="tx1"/>
                </a:solidFill>
              </a:rPr>
              <a:t>&amp; Gap Analysis</a:t>
            </a:r>
            <a:endParaRPr lang="en-US" sz="2400">
              <a:solidFill>
                <a:schemeClr val="tx1"/>
              </a:solidFill>
            </a:endParaRPr>
          </a:p>
        </p:txBody>
      </p:sp>
      <p:sp>
        <p:nvSpPr>
          <p:cNvPr id="2" name="TextBox 1"/>
          <p:cNvSpPr txBox="1"/>
          <p:nvPr/>
        </p:nvSpPr>
        <p:spPr>
          <a:xfrm>
            <a:off x="899042" y="5662210"/>
            <a:ext cx="7769943" cy="369332"/>
          </a:xfrm>
          <a:prstGeom prst="rect">
            <a:avLst/>
          </a:prstGeom>
          <a:noFill/>
        </p:spPr>
        <p:txBody>
          <a:bodyPr wrap="square" rtlCol="0">
            <a:spAutoFit/>
          </a:bodyPr>
          <a:lstStyle/>
          <a:p>
            <a:r>
              <a:rPr lang="en-US" sz="1800" b="1" dirty="0" smtClean="0">
                <a:solidFill>
                  <a:srgbClr val="FF0000"/>
                </a:solidFill>
              </a:rPr>
              <a:t>Conventional way of reading &amp; making notes is not going to work </a:t>
            </a:r>
            <a:r>
              <a:rPr lang="is-IS" sz="1800" b="1" dirty="0" smtClean="0">
                <a:solidFill>
                  <a:srgbClr val="FF0000"/>
                </a:solidFill>
              </a:rPr>
              <a:t>…</a:t>
            </a:r>
            <a:endParaRPr lang="en-US" sz="1800" b="1" dirty="0">
              <a:solidFill>
                <a:srgbClr val="FF0000"/>
              </a:solidFill>
            </a:endParaRPr>
          </a:p>
        </p:txBody>
      </p:sp>
    </p:spTree>
    <p:extLst>
      <p:ext uri="{BB962C8B-B14F-4D97-AF65-F5344CB8AC3E}">
        <p14:creationId xmlns:p14="http://schemas.microsoft.com/office/powerpoint/2010/main" val="476031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FF163FCE-F391-4933-B5C0-E9B7F699E427}" type="slidenum">
              <a:rPr lang="en-US" altLang="en-US" smtClean="0"/>
              <a:pPr/>
              <a:t>8</a:t>
            </a:fld>
            <a:endParaRPr lang="en-US" altLang="en-US"/>
          </a:p>
        </p:txBody>
      </p:sp>
      <p:sp>
        <p:nvSpPr>
          <p:cNvPr id="7" name="Title 1"/>
          <p:cNvSpPr>
            <a:spLocks noGrp="1"/>
          </p:cNvSpPr>
          <p:nvPr>
            <p:ph type="title"/>
          </p:nvPr>
        </p:nvSpPr>
        <p:spPr>
          <a:xfrm>
            <a:off x="0" y="260350"/>
            <a:ext cx="9143999" cy="1143000"/>
          </a:xfrm>
        </p:spPr>
        <p:txBody>
          <a:bodyPr/>
          <a:lstStyle/>
          <a:p>
            <a:pPr algn="ctr"/>
            <a:r>
              <a:rPr lang="en-US" smtClean="0">
                <a:solidFill>
                  <a:schemeClr val="tx1"/>
                </a:solidFill>
              </a:rPr>
              <a:t>A Data Base</a:t>
            </a:r>
            <a:br>
              <a:rPr lang="en-US" smtClean="0">
                <a:solidFill>
                  <a:schemeClr val="tx1"/>
                </a:solidFill>
              </a:rPr>
            </a:br>
            <a:r>
              <a:rPr lang="en-US" sz="2400" smtClean="0">
                <a:solidFill>
                  <a:schemeClr val="tx1"/>
                </a:solidFill>
              </a:rPr>
              <a:t>Gap Analysis Methodology</a:t>
            </a:r>
            <a:endParaRPr lang="en-US" sz="2400">
              <a:solidFill>
                <a:schemeClr val="tx1"/>
              </a:solidFill>
            </a:endParaRPr>
          </a:p>
        </p:txBody>
      </p:sp>
      <p:sp>
        <p:nvSpPr>
          <p:cNvPr id="8" name="Content Placeholder 2"/>
          <p:cNvSpPr>
            <a:spLocks noGrp="1"/>
          </p:cNvSpPr>
          <p:nvPr>
            <p:ph idx="1"/>
          </p:nvPr>
        </p:nvSpPr>
        <p:spPr>
          <a:xfrm>
            <a:off x="682625" y="1573213"/>
            <a:ext cx="7781925" cy="1275495"/>
          </a:xfrm>
        </p:spPr>
        <p:txBody>
          <a:bodyPr/>
          <a:lstStyle/>
          <a:p>
            <a:pPr>
              <a:buFont typeface="Wingdings" charset="2"/>
              <a:buChar char="q"/>
            </a:pPr>
            <a:r>
              <a:rPr lang="en-US" sz="2200">
                <a:solidFill>
                  <a:schemeClr val="tx1"/>
                </a:solidFill>
              </a:rPr>
              <a:t>An efficient </a:t>
            </a:r>
            <a:r>
              <a:rPr lang="en-US" sz="2200" smtClean="0">
                <a:solidFill>
                  <a:schemeClr val="tx1"/>
                </a:solidFill>
              </a:rPr>
              <a:t>and </a:t>
            </a:r>
            <a:r>
              <a:rPr lang="en-US" sz="2200">
                <a:solidFill>
                  <a:schemeClr val="tx1"/>
                </a:solidFill>
              </a:rPr>
              <a:t>robust method of cataloguing industry </a:t>
            </a:r>
            <a:r>
              <a:rPr lang="en-US" sz="2200" smtClean="0">
                <a:solidFill>
                  <a:schemeClr val="tx1"/>
                </a:solidFill>
              </a:rPr>
              <a:t>standards </a:t>
            </a:r>
            <a:endParaRPr lang="en-US" sz="2200">
              <a:solidFill>
                <a:schemeClr val="tx1"/>
              </a:solidFill>
            </a:endParaRPr>
          </a:p>
          <a:p>
            <a:pPr>
              <a:buFont typeface="Wingdings" charset="2"/>
              <a:buChar char="q"/>
            </a:pPr>
            <a:r>
              <a:rPr lang="en-US" sz="2200" smtClean="0">
                <a:solidFill>
                  <a:schemeClr val="tx1"/>
                </a:solidFill>
              </a:rPr>
              <a:t>Microsoft </a:t>
            </a:r>
            <a:r>
              <a:rPr lang="en-US" sz="2200">
                <a:solidFill>
                  <a:schemeClr val="tx1"/>
                </a:solidFill>
              </a:rPr>
              <a:t>Access RDS and SQL programming </a:t>
            </a:r>
            <a:r>
              <a:rPr lang="en-US" sz="2200" smtClean="0">
                <a:solidFill>
                  <a:schemeClr val="tx1"/>
                </a:solidFill>
              </a:rPr>
              <a:t>queries</a:t>
            </a:r>
            <a:endParaRPr lang="en-US" sz="2200">
              <a:solidFill>
                <a:schemeClr val="tx1"/>
              </a:solidFill>
            </a:endParaRPr>
          </a:p>
        </p:txBody>
      </p:sp>
      <p:grpSp>
        <p:nvGrpSpPr>
          <p:cNvPr id="2" name="Group 1"/>
          <p:cNvGrpSpPr>
            <a:grpSpLocks noChangeAspect="1"/>
          </p:cNvGrpSpPr>
          <p:nvPr/>
        </p:nvGrpSpPr>
        <p:grpSpPr>
          <a:xfrm>
            <a:off x="966094" y="2802572"/>
            <a:ext cx="7641331" cy="3437937"/>
            <a:chOff x="839788" y="151297"/>
            <a:chExt cx="10678591" cy="7228286"/>
          </a:xfrm>
        </p:grpSpPr>
        <p:sp>
          <p:nvSpPr>
            <p:cNvPr id="5" name="Title 1"/>
            <p:cNvSpPr txBox="1">
              <a:spLocks/>
            </p:cNvSpPr>
            <p:nvPr/>
          </p:nvSpPr>
          <p:spPr bwMode="auto">
            <a:xfrm>
              <a:off x="839788" y="457200"/>
              <a:ext cx="39322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a:lstStyle>
            <a:p>
              <a:r>
                <a:rPr lang="en-US" sz="1400" kern="0" dirty="0" smtClean="0">
                  <a:solidFill>
                    <a:srgbClr val="3F3EB7"/>
                  </a:solidFill>
                  <a:latin typeface="Arial" charset="0"/>
                  <a:ea typeface="Arial" charset="0"/>
                  <a:cs typeface="Arial" charset="0"/>
                </a:rPr>
                <a:t>Library of Industry Standards</a:t>
              </a:r>
              <a:endParaRPr lang="en-US" sz="1400" kern="0" dirty="0">
                <a:solidFill>
                  <a:srgbClr val="3F3EB7"/>
                </a:solidFill>
                <a:latin typeface="Arial" charset="0"/>
                <a:ea typeface="Arial" charset="0"/>
                <a:cs typeface="Arial" charset="0"/>
              </a:endParaRPr>
            </a:p>
          </p:txBody>
        </p:sp>
        <p:pic>
          <p:nvPicPr>
            <p:cNvPr id="9" name="Content Placeholder 7"/>
            <p:cNvPicPr>
              <a:picLocks noChangeAspect="1"/>
            </p:cNvPicPr>
            <p:nvPr/>
          </p:nvPicPr>
          <p:blipFill rotWithShape="1">
            <a:blip r:embed="rId3">
              <a:extLst>
                <a:ext uri="{28A0092B-C50C-407E-A947-70E740481C1C}">
                  <a14:useLocalDpi xmlns:a14="http://schemas.microsoft.com/office/drawing/2010/main" val="0"/>
                </a:ext>
              </a:extLst>
            </a:blip>
            <a:srcRect t="-135" b="-75"/>
            <a:stretch/>
          </p:blipFill>
          <p:spPr>
            <a:xfrm>
              <a:off x="5895386" y="151297"/>
              <a:ext cx="5423328" cy="6602913"/>
            </a:xfrm>
            <a:prstGeom prst="rect">
              <a:avLst/>
            </a:prstGeom>
          </p:spPr>
        </p:pic>
        <p:sp>
          <p:nvSpPr>
            <p:cNvPr id="10" name="Text Placeholder 6"/>
            <p:cNvSpPr txBox="1">
              <a:spLocks/>
            </p:cNvSpPr>
            <p:nvPr/>
          </p:nvSpPr>
          <p:spPr>
            <a:xfrm>
              <a:off x="839788" y="2057399"/>
              <a:ext cx="4906743" cy="4217277"/>
            </a:xfrm>
            <a:prstGeom prst="rect">
              <a:avLst/>
            </a:prstGeom>
          </p:spPr>
          <p:txBody>
            <a:bodyPr>
              <a:noAutofit/>
            </a:bodyPr>
            <a:lstStyle>
              <a:lvl1pPr marL="342900" indent="-342900" algn="l" rtl="0" eaLnBrk="1" fontAlgn="base" hangingPunct="1">
                <a:spcBef>
                  <a:spcPts val="900"/>
                </a:spcBef>
                <a:spcAft>
                  <a:spcPct val="0"/>
                </a:spcAft>
                <a:defRPr sz="2000">
                  <a:solidFill>
                    <a:srgbClr val="003366"/>
                  </a:solidFill>
                  <a:latin typeface="+mn-lt"/>
                  <a:ea typeface="+mn-ea"/>
                  <a:cs typeface="+mn-cs"/>
                </a:defRPr>
              </a:lvl1pPr>
              <a:lvl2pPr marL="288925" indent="-227013" algn="l" rtl="0" eaLnBrk="1" fontAlgn="base" hangingPunct="1">
                <a:spcBef>
                  <a:spcPts val="500"/>
                </a:spcBef>
                <a:spcAft>
                  <a:spcPct val="0"/>
                </a:spcAft>
                <a:buSzPct val="85000"/>
                <a:buChar char="–"/>
                <a:defRPr sz="2000">
                  <a:solidFill>
                    <a:srgbClr val="003366"/>
                  </a:solidFill>
                  <a:latin typeface="+mn-lt"/>
                  <a:ea typeface="+mn-ea"/>
                </a:defRPr>
              </a:lvl2pPr>
              <a:lvl3pPr marL="573088" indent="-117475" algn="l" rtl="0" eaLnBrk="1" fontAlgn="base" hangingPunct="1">
                <a:spcBef>
                  <a:spcPts val="400"/>
                </a:spcBef>
                <a:spcAft>
                  <a:spcPct val="0"/>
                </a:spcAft>
                <a:buSzPct val="75000"/>
                <a:buFont typeface="Lucida Grande" pitchFamily="-109" charset="0"/>
                <a:buChar char="–"/>
                <a:defRPr sz="2000">
                  <a:solidFill>
                    <a:srgbClr val="003366"/>
                  </a:solidFill>
                  <a:latin typeface="+mn-lt"/>
                  <a:ea typeface="+mn-ea"/>
                </a:defRPr>
              </a:lvl3pPr>
              <a:lvl4pPr marL="909638" indent="-227013" algn="l" rtl="0" eaLnBrk="1" fontAlgn="base" hangingPunct="1">
                <a:spcBef>
                  <a:spcPct val="20000"/>
                </a:spcBef>
                <a:spcAft>
                  <a:spcPct val="0"/>
                </a:spcAft>
                <a:buSzPct val="75000"/>
                <a:buFont typeface="Lucida Grande" pitchFamily="-109" charset="0"/>
                <a:buChar char="–"/>
                <a:defRPr sz="1800">
                  <a:solidFill>
                    <a:srgbClr val="003366"/>
                  </a:solidFill>
                  <a:latin typeface="+mn-lt"/>
                  <a:ea typeface="+mn-ea"/>
                </a:defRPr>
              </a:lvl4pPr>
              <a:lvl5pPr marL="1146175" indent="-236538" algn="l" rtl="0" eaLnBrk="1" fontAlgn="base" hangingPunct="1">
                <a:spcBef>
                  <a:spcPct val="20000"/>
                </a:spcBef>
                <a:spcAft>
                  <a:spcPct val="0"/>
                </a:spcAft>
                <a:buChar char="»"/>
                <a:defRPr sz="1800">
                  <a:solidFill>
                    <a:srgbClr val="003366"/>
                  </a:solidFill>
                  <a:latin typeface="+mn-lt"/>
                  <a:ea typeface="+mn-ea"/>
                </a:defRPr>
              </a:lvl5pPr>
              <a:lvl6pPr marL="2514600" indent="-228600" algn="l" rtl="0" eaLnBrk="1" fontAlgn="base" hangingPunct="1">
                <a:spcBef>
                  <a:spcPct val="20000"/>
                </a:spcBef>
                <a:spcAft>
                  <a:spcPct val="0"/>
                </a:spcAft>
                <a:buChar char="»"/>
                <a:defRPr sz="1800">
                  <a:solidFill>
                    <a:srgbClr val="2C5993"/>
                  </a:solidFill>
                  <a:latin typeface="+mn-lt"/>
                  <a:ea typeface="+mn-ea"/>
                </a:defRPr>
              </a:lvl6pPr>
              <a:lvl7pPr marL="2971800" indent="-228600" algn="l" rtl="0" eaLnBrk="1" fontAlgn="base" hangingPunct="1">
                <a:spcBef>
                  <a:spcPct val="20000"/>
                </a:spcBef>
                <a:spcAft>
                  <a:spcPct val="0"/>
                </a:spcAft>
                <a:buChar char="»"/>
                <a:defRPr sz="1800">
                  <a:solidFill>
                    <a:srgbClr val="2C5993"/>
                  </a:solidFill>
                  <a:latin typeface="+mn-lt"/>
                  <a:ea typeface="+mn-ea"/>
                </a:defRPr>
              </a:lvl7pPr>
              <a:lvl8pPr marL="3429000" indent="-228600" algn="l" rtl="0" eaLnBrk="1" fontAlgn="base" hangingPunct="1">
                <a:spcBef>
                  <a:spcPct val="20000"/>
                </a:spcBef>
                <a:spcAft>
                  <a:spcPct val="0"/>
                </a:spcAft>
                <a:buChar char="»"/>
                <a:defRPr sz="1800">
                  <a:solidFill>
                    <a:srgbClr val="2C5993"/>
                  </a:solidFill>
                  <a:latin typeface="+mn-lt"/>
                  <a:ea typeface="+mn-ea"/>
                </a:defRPr>
              </a:lvl8pPr>
              <a:lvl9pPr marL="3886200" indent="-228600" algn="l" rtl="0" eaLnBrk="1" fontAlgn="base" hangingPunct="1">
                <a:spcBef>
                  <a:spcPct val="20000"/>
                </a:spcBef>
                <a:spcAft>
                  <a:spcPct val="0"/>
                </a:spcAft>
                <a:buChar char="»"/>
                <a:defRPr sz="1800">
                  <a:solidFill>
                    <a:srgbClr val="2C5993"/>
                  </a:solidFill>
                  <a:latin typeface="+mn-lt"/>
                  <a:ea typeface="+mn-ea"/>
                </a:defRPr>
              </a:lvl9pPr>
            </a:lstStyle>
            <a:p>
              <a:pPr marL="285750" indent="-285750">
                <a:buFont typeface="Arial" panose="020B0604020202020204" pitchFamily="34" charset="0"/>
                <a:buChar char="•"/>
              </a:pPr>
              <a:r>
                <a:rPr lang="en-US" sz="1200" b="1" kern="0" smtClean="0">
                  <a:solidFill>
                    <a:srgbClr val="3F3EB7"/>
                  </a:solidFill>
                  <a:latin typeface="Arial" charset="0"/>
                  <a:ea typeface="Arial" charset="0"/>
                  <a:cs typeface="Arial" charset="0"/>
                </a:rPr>
                <a:t>Need to Identify</a:t>
              </a:r>
            </a:p>
            <a:p>
              <a:pPr marL="742950" lvl="1" indent="-285750">
                <a:buFont typeface="Arial" panose="020B0604020202020204" pitchFamily="34" charset="0"/>
                <a:buChar char="•"/>
              </a:pPr>
              <a:r>
                <a:rPr lang="en-US" sz="1200" b="1" kern="0" smtClean="0">
                  <a:solidFill>
                    <a:srgbClr val="3F3EB7"/>
                  </a:solidFill>
                  <a:latin typeface="Arial" charset="0"/>
                  <a:ea typeface="Arial" charset="0"/>
                  <a:cs typeface="Arial" charset="0"/>
                </a:rPr>
                <a:t>Relevant Attributes</a:t>
              </a:r>
            </a:p>
            <a:p>
              <a:pPr marL="742950" lvl="1" indent="-285750">
                <a:buFont typeface="Arial" panose="020B0604020202020204" pitchFamily="34" charset="0"/>
                <a:buChar char="•"/>
              </a:pPr>
              <a:r>
                <a:rPr lang="en-US" sz="1200" b="1" kern="0" smtClean="0">
                  <a:solidFill>
                    <a:srgbClr val="3F3EB7"/>
                  </a:solidFill>
                  <a:latin typeface="Arial" charset="0"/>
                  <a:ea typeface="Arial" charset="0"/>
                  <a:cs typeface="Arial" charset="0"/>
                </a:rPr>
                <a:t>Applied Environment</a:t>
              </a:r>
            </a:p>
            <a:p>
              <a:pPr marL="742950" lvl="1" indent="-285750">
                <a:buFont typeface="Arial" panose="020B0604020202020204" pitchFamily="34" charset="0"/>
                <a:buChar char="•"/>
              </a:pPr>
              <a:r>
                <a:rPr lang="en-US" sz="1200" b="1" kern="0" smtClean="0">
                  <a:solidFill>
                    <a:srgbClr val="3F3EB7"/>
                  </a:solidFill>
                  <a:latin typeface="Arial" charset="0"/>
                  <a:ea typeface="Arial" charset="0"/>
                  <a:cs typeface="Arial" charset="0"/>
                </a:rPr>
                <a:t>Main Ideas (Abstract)</a:t>
              </a:r>
            </a:p>
            <a:p>
              <a:pPr marL="742950" lvl="1" indent="-285750">
                <a:buFont typeface="Arial" panose="020B0604020202020204" pitchFamily="34" charset="0"/>
                <a:buChar char="•"/>
              </a:pPr>
              <a:r>
                <a:rPr lang="en-US" sz="1200" b="1" kern="0" smtClean="0">
                  <a:solidFill>
                    <a:srgbClr val="3F3EB7"/>
                  </a:solidFill>
                  <a:latin typeface="Arial" charset="0"/>
                  <a:ea typeface="Arial" charset="0"/>
                  <a:cs typeface="Arial" charset="0"/>
                </a:rPr>
                <a:t>Review of Relevant Attributes (Specific)</a:t>
              </a:r>
            </a:p>
            <a:p>
              <a:pPr marL="742950" lvl="1" indent="-285750">
                <a:buFont typeface="Arial" panose="020B0604020202020204" pitchFamily="34" charset="0"/>
                <a:buChar char="•"/>
              </a:pPr>
              <a:r>
                <a:rPr lang="en-US" sz="1200" b="1" kern="0" smtClean="0">
                  <a:solidFill>
                    <a:srgbClr val="3F3EB7"/>
                  </a:solidFill>
                  <a:latin typeface="Arial" charset="0"/>
                  <a:ea typeface="Arial" charset="0"/>
                  <a:cs typeface="Arial" charset="0"/>
                </a:rPr>
                <a:t>Notes</a:t>
              </a:r>
            </a:p>
            <a:p>
              <a:pPr marL="285750" indent="-285750">
                <a:buFont typeface="Arial" panose="020B0604020202020204" pitchFamily="34" charset="0"/>
                <a:buChar char="•"/>
              </a:pPr>
              <a:r>
                <a:rPr lang="en-US" sz="1200" b="1" kern="0" smtClean="0">
                  <a:solidFill>
                    <a:srgbClr val="3F3EB7"/>
                  </a:solidFill>
                  <a:latin typeface="Arial" charset="0"/>
                  <a:ea typeface="Arial" charset="0"/>
                  <a:cs typeface="Arial" charset="0"/>
                </a:rPr>
                <a:t>Used as a resource for Gap Analysis</a:t>
              </a:r>
              <a:endParaRPr lang="en-US" sz="1200" b="1" kern="0">
                <a:solidFill>
                  <a:srgbClr val="3F3EB7"/>
                </a:solidFill>
                <a:latin typeface="Arial" charset="0"/>
                <a:ea typeface="Arial" charset="0"/>
                <a:cs typeface="Arial" charset="0"/>
              </a:endParaRPr>
            </a:p>
          </p:txBody>
        </p:sp>
        <p:sp>
          <p:nvSpPr>
            <p:cNvPr id="11" name="TextBox 10"/>
            <p:cNvSpPr txBox="1"/>
            <p:nvPr/>
          </p:nvSpPr>
          <p:spPr>
            <a:xfrm>
              <a:off x="6477355" y="6829546"/>
              <a:ext cx="5041024" cy="550037"/>
            </a:xfrm>
            <a:prstGeom prst="rect">
              <a:avLst/>
            </a:prstGeom>
            <a:noFill/>
          </p:spPr>
          <p:txBody>
            <a:bodyPr wrap="square" rtlCol="0">
              <a:spAutoFit/>
            </a:bodyPr>
            <a:lstStyle/>
            <a:p>
              <a:r>
                <a:rPr lang="en-US" sz="1100" b="1" kern="1200">
                  <a:solidFill>
                    <a:srgbClr val="3A39AF"/>
                  </a:solidFill>
                  <a:latin typeface="Arial" charset="0"/>
                  <a:ea typeface="Arial" charset="0"/>
                  <a:cs typeface="Arial" charset="0"/>
                </a:rPr>
                <a:t>Example – ASTM A193/A193M – 15a</a:t>
              </a:r>
            </a:p>
          </p:txBody>
        </p:sp>
        <p:cxnSp>
          <p:nvCxnSpPr>
            <p:cNvPr id="12" name="Straight Arrow Connector 11"/>
            <p:cNvCxnSpPr/>
            <p:nvPr/>
          </p:nvCxnSpPr>
          <p:spPr>
            <a:xfrm flipV="1">
              <a:off x="4406462" y="607410"/>
              <a:ext cx="1742090" cy="1759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06462" y="1482391"/>
              <a:ext cx="1592318" cy="1758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583708" y="2341591"/>
              <a:ext cx="1333912" cy="1444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593325" y="4251318"/>
              <a:ext cx="1451503" cy="99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69753" y="5094892"/>
              <a:ext cx="1655379" cy="892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a:xfrm>
              <a:off x="5895386" y="2366799"/>
              <a:ext cx="298885" cy="32273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Arial" charset="0"/>
                <a:ea typeface="Arial" charset="0"/>
                <a:cs typeface="Arial" charset="0"/>
              </a:endParaRPr>
            </a:p>
          </p:txBody>
        </p:sp>
        <p:sp>
          <p:nvSpPr>
            <p:cNvPr id="18" name="Left Brace 17"/>
            <p:cNvSpPr/>
            <p:nvPr/>
          </p:nvSpPr>
          <p:spPr>
            <a:xfrm>
              <a:off x="5998780" y="914400"/>
              <a:ext cx="195491" cy="6201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Arial" charset="0"/>
                <a:ea typeface="Arial" charset="0"/>
                <a:cs typeface="Arial" charset="0"/>
              </a:endParaRPr>
            </a:p>
          </p:txBody>
        </p:sp>
      </p:grpSp>
      <p:pic>
        <p:nvPicPr>
          <p:cNvPr id="35" name="Picture 34"/>
          <p:cNvPicPr>
            <a:picLocks noChangeAspect="1"/>
          </p:cNvPicPr>
          <p:nvPr/>
        </p:nvPicPr>
        <p:blipFill>
          <a:blip r:embed="rId4"/>
          <a:stretch>
            <a:fillRect/>
          </a:stretch>
        </p:blipFill>
        <p:spPr>
          <a:xfrm>
            <a:off x="288170" y="137629"/>
            <a:ext cx="2019300" cy="762000"/>
          </a:xfrm>
          <a:prstGeom prst="rect">
            <a:avLst/>
          </a:prstGeom>
        </p:spPr>
      </p:pic>
    </p:spTree>
    <p:extLst>
      <p:ext uri="{BB962C8B-B14F-4D97-AF65-F5344CB8AC3E}">
        <p14:creationId xmlns:p14="http://schemas.microsoft.com/office/powerpoint/2010/main" val="179891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246" t="14241" r="3507" b="-799"/>
          <a:stretch/>
        </p:blipFill>
        <p:spPr>
          <a:xfrm>
            <a:off x="296882" y="1168569"/>
            <a:ext cx="8526484" cy="4901891"/>
          </a:xfrm>
          <a:prstGeom prst="rect">
            <a:avLst/>
          </a:prstGeom>
        </p:spPr>
      </p:pic>
      <p:sp>
        <p:nvSpPr>
          <p:cNvPr id="3" name="Content Placeholder 2"/>
          <p:cNvSpPr>
            <a:spLocks noGrp="1"/>
          </p:cNvSpPr>
          <p:nvPr>
            <p:ph idx="1"/>
          </p:nvPr>
        </p:nvSpPr>
        <p:spPr>
          <a:xfrm>
            <a:off x="682624" y="1194965"/>
            <a:ext cx="8140741" cy="4760991"/>
          </a:xfrm>
        </p:spPr>
        <p:txBody>
          <a:bodyPr/>
          <a:lstStyle/>
          <a:p>
            <a:pPr>
              <a:buFont typeface="Wingdings" charset="2"/>
              <a:buChar char="Ø"/>
            </a:pPr>
            <a:r>
              <a:rPr lang="en-US" sz="2000" b="1" dirty="0">
                <a:solidFill>
                  <a:schemeClr val="bg1"/>
                </a:solidFill>
              </a:rPr>
              <a:t>Discrepancies in </a:t>
            </a:r>
            <a:r>
              <a:rPr lang="en-US" sz="2000" b="1" dirty="0" smtClean="0">
                <a:solidFill>
                  <a:schemeClr val="bg1"/>
                </a:solidFill>
              </a:rPr>
              <a:t>hardness threshold to avoid hydrogen embrittlement </a:t>
            </a:r>
            <a:r>
              <a:rPr lang="en-US" sz="2000" dirty="0" smtClean="0">
                <a:solidFill>
                  <a:schemeClr val="bg1"/>
                </a:solidFill>
              </a:rPr>
              <a:t>(</a:t>
            </a:r>
            <a:r>
              <a:rPr lang="en-US" sz="2000" i="1" u="sng" dirty="0" smtClean="0">
                <a:solidFill>
                  <a:schemeClr val="bg1"/>
                </a:solidFill>
              </a:rPr>
              <a:t>examples</a:t>
            </a:r>
            <a:r>
              <a:rPr lang="en-US" sz="2000" dirty="0" smtClean="0">
                <a:solidFill>
                  <a:schemeClr val="bg1"/>
                </a:solidFill>
              </a:rPr>
              <a:t>)</a:t>
            </a:r>
            <a:r>
              <a:rPr lang="en-US" sz="2000" b="1" dirty="0" smtClean="0">
                <a:solidFill>
                  <a:schemeClr val="bg1"/>
                </a:solidFill>
              </a:rPr>
              <a:t>.</a:t>
            </a:r>
            <a:endParaRPr lang="en-US" sz="2000" b="1" dirty="0">
              <a:solidFill>
                <a:schemeClr val="bg1"/>
              </a:solidFill>
            </a:endParaRPr>
          </a:p>
          <a:p>
            <a:pPr marL="635000" lvl="2" indent="-288925">
              <a:buFont typeface="Wingdings" charset="2"/>
              <a:buChar char="§"/>
            </a:pPr>
            <a:r>
              <a:rPr lang="en-US" sz="1800" dirty="0" smtClean="0">
                <a:solidFill>
                  <a:schemeClr val="bg1"/>
                </a:solidFill>
              </a:rPr>
              <a:t>NACE MR0175/ISO </a:t>
            </a:r>
            <a:r>
              <a:rPr lang="en-US" sz="1800" dirty="0">
                <a:solidFill>
                  <a:schemeClr val="bg1"/>
                </a:solidFill>
              </a:rPr>
              <a:t>15156 has the most strict </a:t>
            </a:r>
            <a:r>
              <a:rPr lang="en-US" sz="1800" dirty="0" smtClean="0">
                <a:solidFill>
                  <a:schemeClr val="bg1"/>
                </a:solidFill>
              </a:rPr>
              <a:t>regulations. </a:t>
            </a:r>
            <a:r>
              <a:rPr lang="en-US" sz="1800" dirty="0">
                <a:solidFill>
                  <a:schemeClr val="bg1"/>
                </a:solidFill>
              </a:rPr>
              <a:t>Specific to sour service </a:t>
            </a:r>
            <a:r>
              <a:rPr lang="en-US" sz="1800" dirty="0" smtClean="0">
                <a:solidFill>
                  <a:schemeClr val="bg1"/>
                </a:solidFill>
              </a:rPr>
              <a:t>environments. The maximum </a:t>
            </a:r>
            <a:r>
              <a:rPr lang="en-US" sz="1800" dirty="0">
                <a:solidFill>
                  <a:schemeClr val="bg1"/>
                </a:solidFill>
              </a:rPr>
              <a:t>allowed hardness is 22 </a:t>
            </a:r>
            <a:r>
              <a:rPr lang="en-US" sz="1800" dirty="0" smtClean="0">
                <a:solidFill>
                  <a:schemeClr val="bg1"/>
                </a:solidFill>
              </a:rPr>
              <a:t>HRC. </a:t>
            </a:r>
            <a:endParaRPr lang="en-US" sz="1800" dirty="0">
              <a:solidFill>
                <a:schemeClr val="bg1"/>
              </a:solidFill>
            </a:endParaRPr>
          </a:p>
          <a:p>
            <a:pPr marL="635000" lvl="2" indent="-288925">
              <a:buFont typeface="Wingdings" charset="2"/>
              <a:buChar char="§"/>
            </a:pPr>
            <a:r>
              <a:rPr lang="en-US" sz="1800" dirty="0">
                <a:solidFill>
                  <a:schemeClr val="bg1"/>
                </a:solidFill>
              </a:rPr>
              <a:t>vs. Industrial Fasteners Institute – </a:t>
            </a:r>
            <a:r>
              <a:rPr lang="en-US" sz="1800" dirty="0" smtClean="0">
                <a:solidFill>
                  <a:schemeClr val="bg1"/>
                </a:solidFill>
              </a:rPr>
              <a:t>“Susceptible </a:t>
            </a:r>
            <a:r>
              <a:rPr lang="en-US" sz="1800" dirty="0">
                <a:solidFill>
                  <a:schemeClr val="bg1"/>
                </a:solidFill>
              </a:rPr>
              <a:t>fastener products have specified hardness above 39 HRC”</a:t>
            </a:r>
          </a:p>
          <a:p>
            <a:pPr marL="635000" lvl="2" indent="-288925">
              <a:buFont typeface="Wingdings" charset="2"/>
              <a:buChar char="§"/>
            </a:pPr>
            <a:r>
              <a:rPr lang="en-US" sz="1800" dirty="0">
                <a:solidFill>
                  <a:schemeClr val="bg1"/>
                </a:solidFill>
              </a:rPr>
              <a:t>vs. NORSOK – </a:t>
            </a:r>
            <a:r>
              <a:rPr lang="en-US" sz="1800" dirty="0" smtClean="0">
                <a:solidFill>
                  <a:schemeClr val="bg1"/>
                </a:solidFill>
              </a:rPr>
              <a:t>“In </a:t>
            </a:r>
            <a:r>
              <a:rPr lang="en-US" sz="1800" dirty="0">
                <a:solidFill>
                  <a:schemeClr val="bg1"/>
                </a:solidFill>
              </a:rPr>
              <a:t>marine/subsea applications, acceptable hardness range is 32-39 HRC</a:t>
            </a:r>
            <a:r>
              <a:rPr lang="en-US" sz="1800" dirty="0" smtClean="0">
                <a:solidFill>
                  <a:schemeClr val="bg1"/>
                </a:solidFill>
              </a:rPr>
              <a:t>.”</a:t>
            </a:r>
            <a:endParaRPr lang="en-US" sz="1800" dirty="0">
              <a:solidFill>
                <a:schemeClr val="bg1"/>
              </a:solidFill>
            </a:endParaRPr>
          </a:p>
          <a:p>
            <a:pPr marL="635000" lvl="2" indent="-288925">
              <a:buFont typeface="Wingdings" charset="2"/>
              <a:buChar char="§"/>
            </a:pPr>
            <a:r>
              <a:rPr lang="en-US" sz="1800" dirty="0">
                <a:solidFill>
                  <a:schemeClr val="bg1"/>
                </a:solidFill>
              </a:rPr>
              <a:t>vs. API 17A – </a:t>
            </a:r>
            <a:r>
              <a:rPr lang="en-US" sz="1800" dirty="0" smtClean="0">
                <a:solidFill>
                  <a:schemeClr val="bg1"/>
                </a:solidFill>
              </a:rPr>
              <a:t>“Resistance </a:t>
            </a:r>
            <a:r>
              <a:rPr lang="en-US" sz="1800" dirty="0">
                <a:solidFill>
                  <a:schemeClr val="bg1"/>
                </a:solidFill>
              </a:rPr>
              <a:t>against hydrogen embrittlement should be controlled by specifying that the actual hardness of the material is less than 300 HV10 [31 HRC]…”</a:t>
            </a:r>
          </a:p>
          <a:p>
            <a:pPr marL="635000" lvl="2" indent="-288925">
              <a:buFont typeface="Wingdings" charset="2"/>
              <a:buChar char="§"/>
            </a:pPr>
            <a:r>
              <a:rPr lang="en-US" sz="1800" dirty="0">
                <a:solidFill>
                  <a:schemeClr val="bg1"/>
                </a:solidFill>
              </a:rPr>
              <a:t>vs. API 17A – “Section 6.4: Bolting materials for subsea applications includes ASTM A320 L7, ASTM A320 L43, ASTM A193 B7, and ASTM A193 B8M Class 1”; none match MR0175/ISO </a:t>
            </a:r>
            <a:r>
              <a:rPr lang="en-US" sz="1800" dirty="0" smtClean="0">
                <a:solidFill>
                  <a:schemeClr val="bg1"/>
                </a:solidFill>
              </a:rPr>
              <a:t>15156</a:t>
            </a:r>
            <a:endParaRPr lang="en-US" sz="1800" dirty="0">
              <a:solidFill>
                <a:schemeClr val="bg1"/>
              </a:solidFill>
            </a:endParaRPr>
          </a:p>
        </p:txBody>
      </p:sp>
      <p:sp>
        <p:nvSpPr>
          <p:cNvPr id="5" name="Slide Number Placeholder 4"/>
          <p:cNvSpPr>
            <a:spLocks noGrp="1"/>
          </p:cNvSpPr>
          <p:nvPr>
            <p:ph type="sldNum" sz="quarter" idx="11"/>
          </p:nvPr>
        </p:nvSpPr>
        <p:spPr>
          <a:xfrm>
            <a:off x="3505200" y="6121570"/>
            <a:ext cx="2133600" cy="365125"/>
          </a:xfrm>
        </p:spPr>
        <p:txBody>
          <a:bodyPr/>
          <a:lstStyle/>
          <a:p>
            <a:fld id="{6CE3ACF1-A403-4F9B-B76F-BAF876BF4C47}" type="slidenum">
              <a:rPr lang="en-US" altLang="en-US" smtClean="0"/>
              <a:pPr/>
              <a:t>9</a:t>
            </a:fld>
            <a:endParaRPr lang="en-US" altLang="en-US" dirty="0"/>
          </a:p>
        </p:txBody>
      </p:sp>
      <p:sp>
        <p:nvSpPr>
          <p:cNvPr id="6" name="Title 1"/>
          <p:cNvSpPr>
            <a:spLocks noGrp="1"/>
          </p:cNvSpPr>
          <p:nvPr>
            <p:ph type="title"/>
          </p:nvPr>
        </p:nvSpPr>
        <p:spPr>
          <a:xfrm>
            <a:off x="0" y="62639"/>
            <a:ext cx="9143999" cy="1143000"/>
          </a:xfrm>
        </p:spPr>
        <p:txBody>
          <a:bodyPr/>
          <a:lstStyle/>
          <a:p>
            <a:pPr algn="ctr"/>
            <a:r>
              <a:rPr lang="en-US" dirty="0" smtClean="0">
                <a:solidFill>
                  <a:schemeClr val="tx1"/>
                </a:solidFill>
              </a:rPr>
              <a:t>Industry </a:t>
            </a:r>
            <a:r>
              <a:rPr lang="en-US" dirty="0">
                <a:solidFill>
                  <a:schemeClr val="tx1"/>
                </a:solidFill>
              </a:rPr>
              <a:t>Standards </a:t>
            </a:r>
            <a:r>
              <a:rPr lang="en-US" dirty="0" smtClean="0">
                <a:solidFill>
                  <a:schemeClr val="tx1"/>
                </a:solidFill>
              </a:rPr>
              <a:t>&amp; Gap Analysis </a:t>
            </a:r>
            <a:r>
              <a:rPr lang="en-US" dirty="0">
                <a:solidFill>
                  <a:schemeClr val="tx1"/>
                </a:solidFill>
              </a:rPr>
              <a:t/>
            </a:r>
            <a:br>
              <a:rPr lang="en-US" dirty="0">
                <a:solidFill>
                  <a:schemeClr val="tx1"/>
                </a:solidFill>
              </a:rPr>
            </a:br>
            <a:r>
              <a:rPr lang="en-US" sz="2400" dirty="0">
                <a:solidFill>
                  <a:schemeClr val="tx1"/>
                </a:solidFill>
              </a:rPr>
              <a:t>Hydrogen Embrittlement – Hardness Threshold</a:t>
            </a:r>
            <a:endParaRPr lang="en-US" dirty="0">
              <a:solidFill>
                <a:schemeClr val="tx1"/>
              </a:solidFill>
            </a:endParaRPr>
          </a:p>
        </p:txBody>
      </p:sp>
    </p:spTree>
    <p:extLst>
      <p:ext uri="{BB962C8B-B14F-4D97-AF65-F5344CB8AC3E}">
        <p14:creationId xmlns:p14="http://schemas.microsoft.com/office/powerpoint/2010/main" val="524662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keley Lab">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Berkeley Lab" id="{9D23C01D-BEA7-4AB3-B3CF-2814BB40110C}" vid="{BB43AA86-7B0D-4591-A073-CB0FD65F74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Berkeley Lab</Template>
  <TotalTime>2966</TotalTime>
  <Words>1671</Words>
  <Application>Microsoft Office PowerPoint</Application>
  <PresentationFormat>On-screen Show (4:3)</PresentationFormat>
  <Paragraphs>243</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Berkeley Lab</vt:lpstr>
      <vt:lpstr>Subsea Bolts Performance and Critical Drill-through Equipment Fastener Study</vt:lpstr>
      <vt:lpstr>Outline</vt:lpstr>
      <vt:lpstr>Background</vt:lpstr>
      <vt:lpstr>LBNL Project Research Goals</vt:lpstr>
      <vt:lpstr>Industry Standards Review</vt:lpstr>
      <vt:lpstr>Industry Standards &amp; Gap Analysis Critical Attributes for Subsea Bolts</vt:lpstr>
      <vt:lpstr>Industry Standards &amp; Gap Analysis</vt:lpstr>
      <vt:lpstr>A Data Base Gap Analysis Methodology</vt:lpstr>
      <vt:lpstr>Industry Standards &amp; Gap Analysis  Hydrogen Embrittlement – Hardness Threshold</vt:lpstr>
      <vt:lpstr>Industry Standards &amp; Gap Analysis Hydrogen Embrittlement – Hardness Threshold</vt:lpstr>
      <vt:lpstr>Industry Standards &amp; Gap Analysis Corrosion Protection – Heat Treatment</vt:lpstr>
      <vt:lpstr>Industry Standards &amp; Gap Analysis Corrosion Protection – Heat Treatment</vt:lpstr>
      <vt:lpstr>PowerPoint Presentation</vt:lpstr>
      <vt:lpstr>Industry Standards Gap Analysis: Report TOC</vt:lpstr>
      <vt:lpstr>Corrosion Tests</vt:lpstr>
      <vt:lpstr>PowerPoint Presentation</vt:lpstr>
      <vt:lpstr>PowerPoint Presentation</vt:lpstr>
      <vt:lpstr>Influence of Temperature</vt:lpstr>
      <vt:lpstr>Corrosion Study Timeline</vt:lpstr>
      <vt:lpstr>Subsea Bolts Performance and Critical Drill-through Equipment Fastener Study</vt:lpstr>
      <vt:lpstr>Acknowledgements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Subsea Bolts Performance and Critical Drill-through Equipment Fastener Study:   Progress Overview</dc:title>
  <dc:creator>Joseph Lee</dc:creator>
  <cp:lastModifiedBy>Northington, John Wesley Bigby</cp:lastModifiedBy>
  <cp:revision>444</cp:revision>
  <dcterms:created xsi:type="dcterms:W3CDTF">2016-06-28T19:05:10Z</dcterms:created>
  <dcterms:modified xsi:type="dcterms:W3CDTF">2016-08-29T18:56:56Z</dcterms:modified>
</cp:coreProperties>
</file>