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25"/>
  </p:notesMasterIdLst>
  <p:sldIdLst>
    <p:sldId id="268" r:id="rId3"/>
    <p:sldId id="270" r:id="rId4"/>
    <p:sldId id="292" r:id="rId5"/>
    <p:sldId id="287" r:id="rId6"/>
    <p:sldId id="293" r:id="rId7"/>
    <p:sldId id="294" r:id="rId8"/>
    <p:sldId id="295" r:id="rId9"/>
    <p:sldId id="303" r:id="rId10"/>
    <p:sldId id="304" r:id="rId11"/>
    <p:sldId id="264" r:id="rId12"/>
    <p:sldId id="289" r:id="rId13"/>
    <p:sldId id="306" r:id="rId14"/>
    <p:sldId id="305" r:id="rId15"/>
    <p:sldId id="288" r:id="rId16"/>
    <p:sldId id="301" r:id="rId17"/>
    <p:sldId id="302" r:id="rId18"/>
    <p:sldId id="298" r:id="rId19"/>
    <p:sldId id="297" r:id="rId20"/>
    <p:sldId id="300" r:id="rId21"/>
    <p:sldId id="299" r:id="rId22"/>
    <p:sldId id="307" r:id="rId23"/>
    <p:sldId id="269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4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98" y="90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Idle Iron Wells Out of Compliance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1740</c:v>
                </c:pt>
                <c:pt idx="1">
                  <c:v>1446</c:v>
                </c:pt>
                <c:pt idx="2">
                  <c:v>1415</c:v>
                </c:pt>
                <c:pt idx="3">
                  <c:v>1451</c:v>
                </c:pt>
                <c:pt idx="4">
                  <c:v>1472</c:v>
                </c:pt>
                <c:pt idx="5">
                  <c:v>1496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16-44AE-8CE2-E8BB6E32E1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Idle Iron Wells Abandoned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372</c:v>
                </c:pt>
                <c:pt idx="1">
                  <c:v>104</c:v>
                </c:pt>
                <c:pt idx="2">
                  <c:v>48</c:v>
                </c:pt>
                <c:pt idx="3">
                  <c:v>84</c:v>
                </c:pt>
                <c:pt idx="4">
                  <c:v>79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16-44AE-8CE2-E8BB6E32E1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212160"/>
        <c:axId val="59213696"/>
      </c:barChart>
      <c:catAx>
        <c:axId val="5921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13696"/>
        <c:crosses val="autoZero"/>
        <c:auto val="1"/>
        <c:lblAlgn val="ctr"/>
        <c:lblOffset val="100"/>
        <c:noMultiLvlLbl val="0"/>
      </c:catAx>
      <c:valAx>
        <c:axId val="5921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21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8" tIns="46660" rIns="93318" bIns="466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8" tIns="46660" rIns="93318" bIns="46660" rtlCol="0"/>
          <a:lstStyle>
            <a:lvl1pPr algn="r">
              <a:defRPr sz="1200"/>
            </a:lvl1pPr>
          </a:lstStyle>
          <a:p>
            <a:fld id="{4B17E237-CF87-4F64-9A38-CD9B73AAAC8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8" tIns="46660" rIns="93318" bIns="466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8" tIns="46660" rIns="93318" bIns="466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8" tIns="46660" rIns="93318" bIns="466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8" tIns="46660" rIns="93318" bIns="46660" rtlCol="0" anchor="b"/>
          <a:lstStyle>
            <a:lvl1pPr algn="r">
              <a:defRPr sz="1200"/>
            </a:lvl1pPr>
          </a:lstStyle>
          <a:p>
            <a:fld id="{AC2C74E1-31A7-4D07-AEAE-51FDF1F39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0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22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34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91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972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197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339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818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69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02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409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91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990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182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499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4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37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82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5</a:t>
            </a:fld>
            <a:endParaRPr lang="en-US"/>
          </a:p>
        </p:txBody>
      </p:sp>
      <p:sp>
        <p:nvSpPr>
          <p:cNvPr id="7" name="Notes Placeholder 4"/>
          <p:cNvSpPr txBox="1">
            <a:spLocks/>
          </p:cNvSpPr>
          <p:nvPr/>
        </p:nvSpPr>
        <p:spPr>
          <a:xfrm>
            <a:off x="702310" y="7140802"/>
            <a:ext cx="5618480" cy="340453"/>
          </a:xfrm>
          <a:prstGeom prst="rect">
            <a:avLst/>
          </a:prstGeom>
          <a:noFill/>
        </p:spPr>
        <p:txBody>
          <a:bodyPr vert="horz" wrap="square" lIns="93318" tIns="46660" rIns="93318" bIns="46660" rtlCol="0">
            <a:spAutoFit/>
          </a:bodyPr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u="sng" dirty="0"/>
              <a:t>ATP</a:t>
            </a:r>
            <a:endParaRPr lang="en-US" sz="2400" b="1" dirty="0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A51D1B-D8D9-4F97-ACE3-AED0FDF10A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939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38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41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61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2C74E1-31A7-4D07-AEAE-51FDF1F39A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0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2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3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12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lumn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Vertical Ba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5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304800"/>
            <a:ext cx="80772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990600" y="914400"/>
            <a:ext cx="8001000" cy="457200"/>
          </a:xfrm>
        </p:spPr>
        <p:txBody>
          <a:bodyPr anchor="ctr"/>
          <a:lstStyle>
            <a:lvl1pPr marL="0" indent="0">
              <a:buFontTx/>
              <a:buNone/>
              <a:defRPr sz="32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0" y="5867400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223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ingle column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Vertical Ba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2559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914400"/>
            <a:ext cx="8001000" cy="457200"/>
          </a:xfrm>
        </p:spPr>
        <p:txBody>
          <a:bodyPr anchor="ctr"/>
          <a:lstStyle>
            <a:lvl1pPr marL="0" indent="0">
              <a:buFontTx/>
              <a:buNone/>
              <a:defRPr sz="32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52669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Title Slid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0"/>
            <a:ext cx="9158288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057401"/>
            <a:ext cx="7772400" cy="1295400"/>
          </a:xfrm>
        </p:spPr>
        <p:txBody>
          <a:bodyPr/>
          <a:lstStyle>
            <a:lvl1pPr>
              <a:defRPr sz="3600" baseline="0">
                <a:latin typeface="SwitzerlandBlack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352800"/>
            <a:ext cx="59436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2">
                    <a:lumMod val="75000"/>
                  </a:schemeClr>
                </a:solidFill>
                <a:latin typeface="SwitzerlandBlack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29200" y="5181600"/>
            <a:ext cx="3886200" cy="1219200"/>
          </a:xfrm>
        </p:spPr>
        <p:txBody>
          <a:bodyPr>
            <a:noAutofit/>
          </a:bodyPr>
          <a:lstStyle>
            <a:lvl1pPr marL="0" indent="0" algn="r">
              <a:lnSpc>
                <a:spcPts val="1800"/>
              </a:lnSpc>
              <a:buFontTx/>
              <a:buNone/>
              <a:defRPr sz="1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r">
              <a:lnSpc>
                <a:spcPts val="1400"/>
              </a:lnSpc>
              <a:buFontTx/>
              <a:buNone/>
              <a:defRPr sz="1600"/>
            </a:lvl2pPr>
            <a:lvl3pPr marL="914400" indent="0" algn="r">
              <a:lnSpc>
                <a:spcPts val="1400"/>
              </a:lnSpc>
              <a:buFontTx/>
              <a:buNone/>
              <a:defRPr sz="1600"/>
            </a:lvl3pPr>
            <a:lvl4pPr marL="1371600" indent="0" algn="r">
              <a:lnSpc>
                <a:spcPts val="1400"/>
              </a:lnSpc>
              <a:buFontTx/>
              <a:buNone/>
              <a:defRPr sz="1600"/>
            </a:lvl4pPr>
            <a:lvl5pPr marL="1828800" indent="0" algn="r">
              <a:lnSpc>
                <a:spcPts val="1400"/>
              </a:lnSpc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0262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rtical Ba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5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2057400" y="2362200"/>
            <a:ext cx="5638800" cy="2057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itzerlandBlack" panose="020B7200000000000000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914400" y="1600200"/>
            <a:ext cx="8077200" cy="533400"/>
          </a:xfrm>
        </p:spPr>
        <p:txBody>
          <a:bodyPr>
            <a:no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5867400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4F81BD">
                    <a:lumMod val="40000"/>
                    <a:lumOff val="60000"/>
                  </a:srgbClr>
                </a:solidFill>
              </a:rPr>
              <a:t>&lt;#&gt;</a:t>
            </a:r>
            <a:endParaRPr lang="en-US" dirty="0">
              <a:solidFill>
                <a:srgbClr val="4F81BD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890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Vertical Ba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5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7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304800"/>
            <a:ext cx="80772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990600" y="914400"/>
            <a:ext cx="8001000" cy="457200"/>
          </a:xfrm>
        </p:spPr>
        <p:txBody>
          <a:bodyPr anchor="ctr"/>
          <a:lstStyle>
            <a:lvl1pPr marL="0" indent="0">
              <a:buFontTx/>
              <a:buNone/>
              <a:defRPr sz="32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0" y="5867400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4F81BD">
                    <a:lumMod val="40000"/>
                    <a:lumOff val="60000"/>
                  </a:srgbClr>
                </a:solidFill>
              </a:rPr>
              <a:t>&lt;#&gt;</a:t>
            </a:r>
            <a:endParaRPr lang="en-US" dirty="0">
              <a:solidFill>
                <a:srgbClr val="4F81BD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466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Vertical Ba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5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304800"/>
            <a:ext cx="80772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990600" y="914400"/>
            <a:ext cx="8001000" cy="457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2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0" y="5867400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4F81BD">
                    <a:lumMod val="40000"/>
                    <a:lumOff val="60000"/>
                  </a:srgbClr>
                </a:solidFill>
              </a:rPr>
              <a:t>&lt;#&gt;</a:t>
            </a:r>
            <a:endParaRPr lang="en-US" dirty="0">
              <a:solidFill>
                <a:srgbClr val="4F81BD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665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and Cap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ertical Ba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5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990600" y="304800"/>
            <a:ext cx="8001000" cy="5029200"/>
          </a:xfrm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105400" y="5410200"/>
            <a:ext cx="3886200" cy="1219200"/>
          </a:xfrm>
        </p:spPr>
        <p:txBody>
          <a:bodyPr>
            <a:noAutofit/>
          </a:bodyPr>
          <a:lstStyle>
            <a:lvl1pPr marL="0" indent="0" algn="r">
              <a:lnSpc>
                <a:spcPts val="1800"/>
              </a:lnSpc>
              <a:buFontTx/>
              <a:buNone/>
              <a:defRPr sz="180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r">
              <a:lnSpc>
                <a:spcPts val="1400"/>
              </a:lnSpc>
              <a:buFontTx/>
              <a:buNone/>
              <a:defRPr sz="1600"/>
            </a:lvl2pPr>
            <a:lvl3pPr marL="914400" indent="0" algn="r">
              <a:lnSpc>
                <a:spcPts val="1400"/>
              </a:lnSpc>
              <a:buFontTx/>
              <a:buNone/>
              <a:defRPr sz="1600"/>
            </a:lvl3pPr>
            <a:lvl4pPr marL="1371600" indent="0" algn="r">
              <a:lnSpc>
                <a:spcPts val="1400"/>
              </a:lnSpc>
              <a:buFontTx/>
              <a:buNone/>
              <a:defRPr sz="1600"/>
            </a:lvl4pPr>
            <a:lvl5pPr marL="1828800" indent="0" algn="r">
              <a:lnSpc>
                <a:spcPts val="1400"/>
              </a:lnSpc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5867400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4F81BD">
                    <a:lumMod val="40000"/>
                    <a:lumOff val="60000"/>
                  </a:srgbClr>
                </a:solidFill>
              </a:rPr>
              <a:t>&lt;#&gt;</a:t>
            </a:r>
            <a:endParaRPr lang="en-US" dirty="0">
              <a:solidFill>
                <a:srgbClr val="4F81BD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78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Vertical Ba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5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990600" y="838200"/>
            <a:ext cx="8001000" cy="4495800"/>
          </a:xfrm>
        </p:spPr>
        <p:txBody>
          <a:bodyPr rtlCol="0" anchor="ctr">
            <a:normAutofit/>
          </a:bodyPr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14400" y="5410200"/>
            <a:ext cx="8077200" cy="121920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buFontTx/>
              <a:buNone/>
              <a:defRPr sz="180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r">
              <a:lnSpc>
                <a:spcPts val="1400"/>
              </a:lnSpc>
              <a:buFontTx/>
              <a:buNone/>
              <a:defRPr sz="1600"/>
            </a:lvl2pPr>
            <a:lvl3pPr marL="914400" indent="0" algn="r">
              <a:lnSpc>
                <a:spcPts val="1400"/>
              </a:lnSpc>
              <a:buFontTx/>
              <a:buNone/>
              <a:defRPr sz="1600"/>
            </a:lvl3pPr>
            <a:lvl4pPr marL="1371600" indent="0" algn="r">
              <a:lnSpc>
                <a:spcPts val="1400"/>
              </a:lnSpc>
              <a:buFontTx/>
              <a:buNone/>
              <a:defRPr sz="1600"/>
            </a:lvl4pPr>
            <a:lvl5pPr marL="1828800" indent="0" algn="r">
              <a:lnSpc>
                <a:spcPts val="1400"/>
              </a:lnSpc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914400" y="152400"/>
            <a:ext cx="8077200" cy="5334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5867400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4F81BD">
                    <a:lumMod val="40000"/>
                    <a:lumOff val="60000"/>
                  </a:srgbClr>
                </a:solidFill>
              </a:rPr>
              <a:t>&lt;#&gt;</a:t>
            </a:r>
            <a:endParaRPr lang="en-US" dirty="0">
              <a:solidFill>
                <a:srgbClr val="4F81BD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89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430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Bullete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Vertical Ba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5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077200" cy="533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4038600" cy="50292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5105400" y="1524000"/>
            <a:ext cx="3886200" cy="50292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990600" y="914400"/>
            <a:ext cx="8001000" cy="457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32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3"/>
          </p:nvPr>
        </p:nvSpPr>
        <p:spPr>
          <a:xfrm>
            <a:off x="0" y="5867400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4F81BD">
                    <a:lumMod val="40000"/>
                    <a:lumOff val="60000"/>
                  </a:srgbClr>
                </a:solidFill>
              </a:rPr>
              <a:t>&lt;#&gt;</a:t>
            </a:r>
            <a:endParaRPr lang="en-US" dirty="0">
              <a:solidFill>
                <a:srgbClr val="4F81BD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4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Vertical Ba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5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819400"/>
            <a:ext cx="471487" cy="180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0" y="5029200"/>
            <a:ext cx="3886200" cy="1219200"/>
          </a:xfrm>
        </p:spPr>
        <p:txBody>
          <a:bodyPr>
            <a:noAutofit/>
          </a:bodyPr>
          <a:lstStyle>
            <a:lvl1pPr marL="0" indent="0" algn="r">
              <a:lnSpc>
                <a:spcPts val="1800"/>
              </a:lnSpc>
              <a:buFontTx/>
              <a:buNone/>
              <a:defRPr sz="1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r">
              <a:lnSpc>
                <a:spcPts val="1400"/>
              </a:lnSpc>
              <a:buFontTx/>
              <a:buNone/>
              <a:defRPr sz="1600"/>
            </a:lvl2pPr>
            <a:lvl3pPr marL="914400" indent="0" algn="r">
              <a:lnSpc>
                <a:spcPts val="1400"/>
              </a:lnSpc>
              <a:buFontTx/>
              <a:buNone/>
              <a:defRPr sz="1600"/>
            </a:lvl3pPr>
            <a:lvl4pPr marL="1371600" indent="0" algn="r">
              <a:lnSpc>
                <a:spcPts val="1400"/>
              </a:lnSpc>
              <a:buFontTx/>
              <a:buNone/>
              <a:defRPr sz="1600"/>
            </a:lvl4pPr>
            <a:lvl5pPr marL="1828800" indent="0" algn="r">
              <a:lnSpc>
                <a:spcPts val="1400"/>
              </a:lnSpc>
              <a:buFontTx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2133600" y="2057400"/>
            <a:ext cx="56388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itzerlandBlack" panose="020B7200000000000000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200400" y="2819400"/>
            <a:ext cx="5334000" cy="1981200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FontTx/>
              <a:buNone/>
              <a:defRPr sz="240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witzerlandBlack" panose="020B7200000000000000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2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9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8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3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0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1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97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2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7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2BB80-5346-4B99-865D-6541D713123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B4DEA-55D9-434D-AF12-90EB25A06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3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091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witzerlandBlack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tzerlandBlac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tzerlandBlac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tzerlandBlac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tzerlandBlack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tzerlandBlack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tzerlandBlack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tzerlandBlack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SwitzerlandBlack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see.gov/sites/bsee.gov/files/safety-alerts/safety-alert-35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bsee.gov/sites/bsee.gov/files/safety-alerts/safety-alert-365-bsee-identified-grating-and-open-hole-hazards-during-risk-based-inspections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828800"/>
            <a:ext cx="7772400" cy="762000"/>
          </a:xfrm>
        </p:spPr>
        <p:txBody>
          <a:bodyPr anchor="t">
            <a:normAutofit/>
          </a:bodyPr>
          <a:lstStyle/>
          <a:p>
            <a:r>
              <a:rPr lang="en-GB" b="1" i="1" dirty="0">
                <a:effectLst/>
              </a:rPr>
              <a:t>OCS ADVISORY BOARD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048000"/>
            <a:ext cx="4038600" cy="2286000"/>
          </a:xfrm>
        </p:spPr>
        <p:txBody>
          <a:bodyPr rtlCol="0">
            <a:no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BSEE  Program Update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Lars </a:t>
            </a:r>
            <a:r>
              <a:rPr lang="en-US" dirty="0" err="1">
                <a:solidFill>
                  <a:schemeClr val="tx2"/>
                </a:solidFill>
              </a:rPr>
              <a:t>Herbst</a:t>
            </a:r>
            <a:r>
              <a:rPr lang="en-US" dirty="0">
                <a:solidFill>
                  <a:schemeClr val="tx2"/>
                </a:solidFill>
              </a:rPr>
              <a:t>, PE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Director, Gulf of Mexico Office</a:t>
            </a: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Field Special Assistant to the Secretary Interior </a:t>
            </a:r>
            <a:r>
              <a:rPr lang="en-US" dirty="0">
                <a:solidFill>
                  <a:schemeClr val="tx2"/>
                </a:solidFill>
              </a:rPr>
              <a:t>Region 4-Mississippi Basin</a:t>
            </a:r>
          </a:p>
          <a:p>
            <a:pPr algn="ctr"/>
            <a:r>
              <a:rPr lang="en-US" dirty="0">
                <a:solidFill>
                  <a:schemeClr val="tx2"/>
                </a:solidFill>
              </a:rPr>
              <a:t>January 28, 2020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“To promote safety, protect the environment and conserve resources offshore through vigorous regulatory oversight and enforcement.”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dirty="0"/>
              <a:t>If decommissioning activities in an operator’s idle iron plan are anticipated to occur outside of prescribed timeframes, BSEE may issue a warning incident of non-compliance (INC) that specifies a decommissioning deadline.</a:t>
            </a:r>
          </a:p>
          <a:p>
            <a:pPr marL="342900" lvl="1" indent="-342900"/>
            <a:r>
              <a:rPr lang="en-US" dirty="0"/>
              <a:t>If the operator misses the specified deadline, BSEE can issue an additional INC for failure to correct; the INC will specify another decommissioning deadline. Additionally, BSEE may require monthly reports on progress to decommission.</a:t>
            </a:r>
          </a:p>
          <a:p>
            <a:pPr marL="342900" lvl="1" indent="-342900"/>
            <a:r>
              <a:rPr lang="en-US" dirty="0"/>
              <a:t>If the operator does not comply, BSEE can recommend civil penalties or even disqualification of the operator.</a:t>
            </a:r>
          </a:p>
          <a:p>
            <a:pPr marL="742950" lvl="2" indent="-342900"/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Ensuring Operator Compliance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&lt;#&gt;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95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BSEE Risk Based Inspections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219200" y="1524000"/>
            <a:ext cx="7772400" cy="5029200"/>
          </a:xfrm>
        </p:spPr>
        <p:txBody>
          <a:bodyPr/>
          <a:lstStyle/>
          <a:p>
            <a:r>
              <a:rPr lang="en-US" sz="2000" dirty="0"/>
              <a:t>Data Is driving the areas that BSEE should focus on beyond Annual/Monthly compliance verification Inspections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In house analysis drives further into causal factors( Human and Equipment)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These areas of emphasis are targeted for RBI and they include focused inspections/audits into the causal factors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Work continues to analyze various offshore activity risks and improve the means of sharing learnings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BSEE also wants to explore opportunities to help coach on the hazards and risks that we have identified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Addressing Offshore Risks by Focusing Effort</a:t>
            </a:r>
          </a:p>
        </p:txBody>
      </p:sp>
    </p:spTree>
    <p:extLst>
      <p:ext uri="{BB962C8B-B14F-4D97-AF65-F5344CB8AC3E}">
        <p14:creationId xmlns:p14="http://schemas.microsoft.com/office/powerpoint/2010/main" val="368550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C78755-4853-4529-9824-B072F4C46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580" y="2286000"/>
            <a:ext cx="8077200" cy="30480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Marco Polo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EW 834 A and H&amp;P 203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Front Runner and MODS 201</a:t>
            </a:r>
          </a:p>
          <a:p>
            <a:pPr marL="0" indent="0" fontAlgn="base">
              <a:buNone/>
            </a:pPr>
            <a:endParaRPr lang="en-US" dirty="0"/>
          </a:p>
          <a:p>
            <a:pPr fontAlgn="base"/>
            <a:r>
              <a:rPr lang="en-US" dirty="0"/>
              <a:t>Brutus and DD202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C254BA-FA02-4C8B-9AE8-3F2D2711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Facility Based Risk Inspections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8BE54B-FE0C-4CAA-A4DC-763BD0EB02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CY 2019</a:t>
            </a:r>
          </a:p>
        </p:txBody>
      </p:sp>
    </p:spTree>
    <p:extLst>
      <p:ext uri="{BB962C8B-B14F-4D97-AF65-F5344CB8AC3E}">
        <p14:creationId xmlns:p14="http://schemas.microsoft.com/office/powerpoint/2010/main" val="2774661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260774-8D24-4718-9E82-F3A85D08E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Rig Operation Hazards - </a:t>
            </a:r>
            <a:r>
              <a:rPr lang="en-US" dirty="0">
                <a:hlinkClick r:id="rId3"/>
              </a:rPr>
              <a:t>https://www.bsee.gov/sites/bsee.gov/files/safety-alerts//safety-alert-351.pdf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Grating and Open Hole Hazards - </a:t>
            </a:r>
            <a:r>
              <a:rPr lang="en-US" dirty="0">
                <a:hlinkClick r:id="rId4"/>
              </a:rPr>
              <a:t>https://www.bsee.gov/sites/bsee.gov/files/safety-alerts//safety-alert-365-bsee-identified-grating-and-open-hole-hazards-during-risk-based-inspections.pdf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All findings can be copy and pasted from associated safety alerts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67F97B-AC5F-4F76-B628-7A1FFE9B0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Performance Based Risk Inspections </a:t>
            </a:r>
            <a:r>
              <a:rPr lang="en-US" sz="3600" dirty="0">
                <a:solidFill>
                  <a:schemeClr val="tx2"/>
                </a:solidFill>
              </a:rPr>
              <a:t>CY 2019</a:t>
            </a:r>
          </a:p>
        </p:txBody>
      </p:sp>
    </p:spTree>
    <p:extLst>
      <p:ext uri="{BB962C8B-B14F-4D97-AF65-F5344CB8AC3E}">
        <p14:creationId xmlns:p14="http://schemas.microsoft.com/office/powerpoint/2010/main" val="3713190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Wells have always been addressed in our regulations ( 800 meter rule)</a:t>
            </a:r>
          </a:p>
          <a:p>
            <a:r>
              <a:rPr lang="en-US" dirty="0"/>
              <a:t>Structures  are generally addressed as far as removal or Rigs to Reef</a:t>
            </a:r>
          </a:p>
          <a:p>
            <a:r>
              <a:rPr lang="en-US" dirty="0"/>
              <a:t>Pipelines have been addressed over the years in shallow water</a:t>
            </a:r>
          </a:p>
          <a:p>
            <a:r>
              <a:rPr lang="en-US" dirty="0"/>
              <a:t>Subsea infrastructure between well and facility have not been thoroughly addressed ( PLETs, PLEMs, various suction piles,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BSEE is working through issues and will develop interim policy to address the gaps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Deepwater Decommissioning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Subsea Infrastructure ( PLETs, PLEMs, Suction Piles, Etc.)</a:t>
            </a:r>
          </a:p>
        </p:txBody>
      </p:sp>
    </p:spTree>
    <p:extLst>
      <p:ext uri="{BB962C8B-B14F-4D97-AF65-F5344CB8AC3E}">
        <p14:creationId xmlns:p14="http://schemas.microsoft.com/office/powerpoint/2010/main" val="3354653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BSEE issued a Request for Information last year</a:t>
            </a:r>
          </a:p>
          <a:p>
            <a:r>
              <a:rPr lang="en-US" dirty="0"/>
              <a:t>Comments were received from industry as well as numerous other Bureaus/Agencies</a:t>
            </a:r>
          </a:p>
          <a:p>
            <a:r>
              <a:rPr lang="en-US" dirty="0"/>
              <a:t>Certain comments raised issues beyond the primary issue of obstruction to other users</a:t>
            </a:r>
          </a:p>
          <a:p>
            <a:r>
              <a:rPr lang="en-US" dirty="0"/>
              <a:t>Concerns have been raised concerning residual oil and contaminants ( issue may include pipeline and </a:t>
            </a:r>
            <a:r>
              <a:rPr lang="en-US" dirty="0" err="1"/>
              <a:t>umbilicals</a:t>
            </a:r>
            <a:r>
              <a:rPr lang="en-US" dirty="0"/>
              <a:t> as well)</a:t>
            </a:r>
          </a:p>
          <a:p>
            <a:r>
              <a:rPr lang="en-US" dirty="0"/>
              <a:t>Option paper being redrafted to address comments for Directorate review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Deepwater Decommissioning Update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14400" y="914400"/>
            <a:ext cx="8001000" cy="457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9600" dirty="0"/>
              <a:t>Subsea Infrastructure ( PLETs, PLEMs, Suction Piles,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35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BSEE has received requests from operators to reuse pipelines that have been previously decommissioned in place</a:t>
            </a:r>
          </a:p>
          <a:p>
            <a:r>
              <a:rPr lang="en-US" dirty="0"/>
              <a:t>BSEE’s position is that these decommissioned in place pipelines are now property of the United States</a:t>
            </a:r>
          </a:p>
          <a:p>
            <a:r>
              <a:rPr lang="en-US" dirty="0"/>
              <a:t>BSEE will issue a Federal Register Notice to determine whether or not there are other parties interested in these specific pipelines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 Reuse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Reuse of Abandoned Pipelines</a:t>
            </a:r>
          </a:p>
        </p:txBody>
      </p:sp>
    </p:spTree>
    <p:extLst>
      <p:ext uri="{BB962C8B-B14F-4D97-AF65-F5344CB8AC3E}">
        <p14:creationId xmlns:p14="http://schemas.microsoft.com/office/powerpoint/2010/main" val="2783257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BSEE has established a rulemaking team comprised of all Regional offices</a:t>
            </a:r>
          </a:p>
          <a:p>
            <a:r>
              <a:rPr lang="en-US" dirty="0"/>
              <a:t>Meeting was held with industry on December 4, 2019 to scope issues.</a:t>
            </a:r>
          </a:p>
          <a:p>
            <a:r>
              <a:rPr lang="en-US" dirty="0"/>
              <a:t>Scope:</a:t>
            </a:r>
          </a:p>
          <a:p>
            <a:pPr lvl="1"/>
            <a:r>
              <a:rPr lang="en-US" dirty="0"/>
              <a:t>Updating technical standards</a:t>
            </a:r>
          </a:p>
          <a:p>
            <a:pPr lvl="1"/>
            <a:r>
              <a:rPr lang="en-US" dirty="0"/>
              <a:t>Alignment to state –of-the-art technologies &amp; practices</a:t>
            </a:r>
          </a:p>
          <a:p>
            <a:pPr lvl="1"/>
            <a:r>
              <a:rPr lang="en-US" dirty="0"/>
              <a:t>Codify BSEE’s technical guidance documents( NTLs/LTLs)</a:t>
            </a:r>
          </a:p>
          <a:p>
            <a:r>
              <a:rPr lang="en-US" dirty="0"/>
              <a:t>Target date for Proposed Rule is October 2020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 Rulemaking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30 CFR 250- Subpart J</a:t>
            </a:r>
          </a:p>
        </p:txBody>
      </p:sp>
    </p:spTree>
    <p:extLst>
      <p:ext uri="{BB962C8B-B14F-4D97-AF65-F5344CB8AC3E}">
        <p14:creationId xmlns:p14="http://schemas.microsoft.com/office/powerpoint/2010/main" val="4134265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Completed several “listening sessions” with Industry</a:t>
            </a:r>
          </a:p>
          <a:p>
            <a:r>
              <a:rPr lang="en-US" dirty="0"/>
              <a:t>Reviewed by OMB</a:t>
            </a:r>
          </a:p>
          <a:p>
            <a:r>
              <a:rPr lang="en-US" dirty="0"/>
              <a:t>BSEE part of rulemaking pertains to the process and order of  invoking predecessor liability</a:t>
            </a:r>
          </a:p>
          <a:p>
            <a:r>
              <a:rPr lang="en-US" dirty="0"/>
              <a:t>Rule has a few remaining issues to resolve prior to issuance of the rule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Financial Assurance Rule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Joint BOEM/BSEE Rulemaking</a:t>
            </a:r>
          </a:p>
        </p:txBody>
      </p:sp>
    </p:spTree>
    <p:extLst>
      <p:ext uri="{BB962C8B-B14F-4D97-AF65-F5344CB8AC3E}">
        <p14:creationId xmlns:p14="http://schemas.microsoft.com/office/powerpoint/2010/main" val="277234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u="sng" dirty="0"/>
              <a:t>Royalty Relief Workshop( End of Life and Special Case)</a:t>
            </a:r>
          </a:p>
          <a:p>
            <a:pPr lvl="1"/>
            <a:r>
              <a:rPr lang="en-US" dirty="0"/>
              <a:t>Date and Time:</a:t>
            </a:r>
          </a:p>
          <a:p>
            <a:pPr lvl="2"/>
            <a:r>
              <a:rPr lang="en-US" dirty="0"/>
              <a:t>9:30am-4:30pm CST(Registration from 9-9:30)</a:t>
            </a:r>
          </a:p>
          <a:p>
            <a:pPr lvl="2"/>
            <a:r>
              <a:rPr lang="en-US" dirty="0"/>
              <a:t>Morning Session – End-of-Life</a:t>
            </a:r>
          </a:p>
          <a:p>
            <a:pPr lvl="2"/>
            <a:r>
              <a:rPr lang="en-US" dirty="0"/>
              <a:t>Afternoon Session- Special Case</a:t>
            </a:r>
          </a:p>
          <a:p>
            <a:pPr lvl="2"/>
            <a:r>
              <a:rPr lang="en-US" dirty="0"/>
              <a:t>Friday , January 31, 2020</a:t>
            </a:r>
          </a:p>
          <a:p>
            <a:pPr lvl="1"/>
            <a:r>
              <a:rPr lang="en-US" dirty="0"/>
              <a:t>Location:</a:t>
            </a:r>
          </a:p>
          <a:p>
            <a:pPr lvl="2"/>
            <a:r>
              <a:rPr lang="en-US" dirty="0"/>
              <a:t>Hyatt Regency Houston- Regency Room( 2</a:t>
            </a:r>
            <a:r>
              <a:rPr lang="en-US" baseline="30000" dirty="0"/>
              <a:t>nd</a:t>
            </a:r>
            <a:r>
              <a:rPr lang="en-US" dirty="0"/>
              <a:t> Floor)</a:t>
            </a:r>
          </a:p>
          <a:p>
            <a:pPr lvl="2"/>
            <a:r>
              <a:rPr lang="en-US" dirty="0"/>
              <a:t>1200 Louisiana Street</a:t>
            </a:r>
          </a:p>
          <a:p>
            <a:pPr lvl="2"/>
            <a:r>
              <a:rPr lang="en-US" dirty="0"/>
              <a:t>Houston, Texas 77002</a:t>
            </a:r>
          </a:p>
          <a:p>
            <a:pPr marL="914400" lvl="2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u="sng" dirty="0"/>
              <a:t>RSVP:</a:t>
            </a:r>
            <a:r>
              <a:rPr lang="en-US" sz="2000" b="1" dirty="0"/>
              <a:t>  (1)Name, (2) Company Name, (3) Title, (4) Email Address, and </a:t>
            </a:r>
          </a:p>
          <a:p>
            <a:pPr marL="0" indent="0">
              <a:buNone/>
            </a:pPr>
            <a:r>
              <a:rPr lang="en-US" sz="2000" b="1" dirty="0"/>
              <a:t>(5) Telephone Number for “day-of alerts to bseepublicaffairs@bsee.gov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BSEE WORKSHOPS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Royalty Relief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82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>
                <a:solidFill>
                  <a:srgbClr val="7030A0"/>
                </a:solidFill>
              </a:rPr>
              <a:t>LSU National Championship</a:t>
            </a:r>
          </a:p>
          <a:p>
            <a:r>
              <a:rPr lang="en-US" dirty="0"/>
              <a:t>BSEE Prospective on Bankruptcies</a:t>
            </a:r>
          </a:p>
          <a:p>
            <a:r>
              <a:rPr lang="en-US" dirty="0"/>
              <a:t>Idle Iron</a:t>
            </a:r>
          </a:p>
          <a:p>
            <a:r>
              <a:rPr lang="en-US" dirty="0"/>
              <a:t>Risk Based Inspections</a:t>
            </a:r>
          </a:p>
          <a:p>
            <a:r>
              <a:rPr lang="en-US" dirty="0"/>
              <a:t>Deep Water Decommissioning</a:t>
            </a:r>
          </a:p>
          <a:p>
            <a:r>
              <a:rPr lang="en-US" dirty="0"/>
              <a:t>Pipeline Reuse</a:t>
            </a:r>
          </a:p>
          <a:p>
            <a:r>
              <a:rPr lang="en-US" dirty="0"/>
              <a:t>Subpart J- Pipeline Rulemaking</a:t>
            </a:r>
          </a:p>
          <a:p>
            <a:r>
              <a:rPr lang="en-US" dirty="0"/>
              <a:t>Financial Assurance Rulemaking</a:t>
            </a:r>
          </a:p>
          <a:p>
            <a:r>
              <a:rPr lang="en-US" dirty="0"/>
              <a:t>Royalty Relief Workshop/ Permitting Workshop</a:t>
            </a:r>
          </a:p>
          <a:p>
            <a:r>
              <a:rPr lang="en-US" u="sng" dirty="0">
                <a:solidFill>
                  <a:srgbClr val="7030A0"/>
                </a:solidFill>
              </a:rPr>
              <a:t>LSU National Championship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Topic Agenda</a:t>
            </a:r>
          </a:p>
        </p:txBody>
      </p:sp>
    </p:spTree>
    <p:extLst>
      <p:ext uri="{BB962C8B-B14F-4D97-AF65-F5344CB8AC3E}">
        <p14:creationId xmlns:p14="http://schemas.microsoft.com/office/powerpoint/2010/main" val="2896608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u="sng" dirty="0"/>
              <a:t>Permitting Workshop( Wells, Pipelines, and Structures)</a:t>
            </a:r>
          </a:p>
          <a:p>
            <a:pPr lvl="1"/>
            <a:r>
              <a:rPr lang="en-US" dirty="0"/>
              <a:t>Date and Time:</a:t>
            </a:r>
          </a:p>
          <a:p>
            <a:pPr lvl="2"/>
            <a:r>
              <a:rPr lang="en-US" dirty="0"/>
              <a:t>9:30am-4:30pm CST(Registration from 9-9:30)</a:t>
            </a:r>
          </a:p>
          <a:p>
            <a:pPr lvl="2"/>
            <a:r>
              <a:rPr lang="en-US" dirty="0"/>
              <a:t>Wednesday , June 17, 2020</a:t>
            </a:r>
          </a:p>
          <a:p>
            <a:pPr lvl="1"/>
            <a:r>
              <a:rPr lang="en-US" dirty="0"/>
              <a:t>Location:</a:t>
            </a:r>
          </a:p>
          <a:p>
            <a:pPr lvl="2"/>
            <a:r>
              <a:rPr lang="en-US" dirty="0"/>
              <a:t>To be Determined</a:t>
            </a:r>
          </a:p>
          <a:p>
            <a:pPr marL="914400" lvl="2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u="sng" dirty="0"/>
              <a:t>RSVP:</a:t>
            </a:r>
            <a:r>
              <a:rPr lang="en-US" sz="2000" b="1" dirty="0"/>
              <a:t>  (To be Announced)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BSEE WORKSHOPS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Permitting</a:t>
            </a:r>
          </a:p>
        </p:txBody>
      </p:sp>
    </p:spTree>
    <p:extLst>
      <p:ext uri="{BB962C8B-B14F-4D97-AF65-F5344CB8AC3E}">
        <p14:creationId xmlns:p14="http://schemas.microsoft.com/office/powerpoint/2010/main" val="1974120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831B4B44-8A5B-49C5-A248-3A0F91C3B8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95600" y="19050"/>
            <a:ext cx="3733799" cy="681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399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“To promote safety, protect the environment and conserve resources offshore through vigorous regulatory oversight and enforcement.”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33600" y="2209800"/>
            <a:ext cx="6019800" cy="4572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BSEE Website: www.bsee.gov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@</a:t>
            </a:r>
            <a:r>
              <a:rPr lang="en-US" dirty="0" err="1"/>
              <a:t>BSEEgov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		            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BSEEgov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		           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Bureau of Safety and 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Environmental Enforcement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928024"/>
            <a:ext cx="365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Questions/Comments?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8600"/>
            <a:ext cx="3314700" cy="1862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837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Tiger is Better?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LSU vs Clemson</a:t>
            </a:r>
          </a:p>
        </p:txBody>
      </p:sp>
      <p:pic>
        <p:nvPicPr>
          <p:cNvPr id="1028" name="Picture 4" descr="Image result for cfp national championsh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19241"/>
            <a:ext cx="5255350" cy="3275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7" descr="Image result for lsu tiger versus clemson tiger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Image result for lsu tiger versus clemson tiger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436" y="2057400"/>
            <a:ext cx="6167678" cy="4180510"/>
          </a:xfrm>
        </p:spPr>
      </p:pic>
    </p:spTree>
    <p:extLst>
      <p:ext uri="{BB962C8B-B14F-4D97-AF65-F5344CB8AC3E}">
        <p14:creationId xmlns:p14="http://schemas.microsoft.com/office/powerpoint/2010/main" val="176668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Enormous amount of data and information to track(Co-Lessees, Predecessor Lessees, Assets[structures, wells, pipelines], Periods of Liability, Financial Assurance in Place)</a:t>
            </a:r>
          </a:p>
          <a:p>
            <a:r>
              <a:rPr lang="en-US" dirty="0"/>
              <a:t>Insufficient Financial Assurance to cover decommissioning liability</a:t>
            </a:r>
          </a:p>
          <a:p>
            <a:r>
              <a:rPr lang="en-US" dirty="0"/>
              <a:t>No remaining viable party to conduct decommissioning</a:t>
            </a:r>
          </a:p>
          <a:p>
            <a:r>
              <a:rPr lang="en-US" dirty="0"/>
              <a:t>BSEE or Trustee contracting  decommissioning work</a:t>
            </a:r>
          </a:p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Bankruptcy Issues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BSEE</a:t>
            </a:r>
          </a:p>
        </p:txBody>
      </p:sp>
    </p:spTree>
    <p:extLst>
      <p:ext uri="{BB962C8B-B14F-4D97-AF65-F5344CB8AC3E}">
        <p14:creationId xmlns:p14="http://schemas.microsoft.com/office/powerpoint/2010/main" val="3214942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Outstanding Orphan Assets    </a:t>
            </a:r>
          </a:p>
          <a:p>
            <a:pPr lvl="1"/>
            <a:r>
              <a:rPr lang="en-US" dirty="0"/>
              <a:t>MIGO</a:t>
            </a:r>
          </a:p>
          <a:p>
            <a:pPr lvl="2"/>
            <a:r>
              <a:rPr lang="en-US" dirty="0"/>
              <a:t>Wells- 9</a:t>
            </a:r>
          </a:p>
          <a:p>
            <a:pPr lvl="2"/>
            <a:r>
              <a:rPr lang="en-US" dirty="0"/>
              <a:t>Pipelines- 8</a:t>
            </a:r>
          </a:p>
          <a:p>
            <a:pPr lvl="2"/>
            <a:r>
              <a:rPr lang="en-US" dirty="0"/>
              <a:t>Structures- 7</a:t>
            </a:r>
          </a:p>
          <a:p>
            <a:pPr lvl="1"/>
            <a:r>
              <a:rPr lang="en-US" dirty="0"/>
              <a:t>ANGLO SUISSE</a:t>
            </a:r>
          </a:p>
          <a:p>
            <a:pPr lvl="2"/>
            <a:r>
              <a:rPr lang="en-US" dirty="0"/>
              <a:t>Wells- 4</a:t>
            </a:r>
          </a:p>
          <a:p>
            <a:pPr lvl="2"/>
            <a:r>
              <a:rPr lang="en-US" dirty="0"/>
              <a:t>Pipelines- 3</a:t>
            </a:r>
          </a:p>
          <a:p>
            <a:pPr lvl="2"/>
            <a:r>
              <a:rPr lang="en-US" dirty="0"/>
              <a:t>Structures- 1</a:t>
            </a:r>
          </a:p>
          <a:p>
            <a:pPr lvl="1"/>
            <a:r>
              <a:rPr lang="en-US" dirty="0"/>
              <a:t>ATP</a:t>
            </a:r>
          </a:p>
          <a:p>
            <a:pPr lvl="2"/>
            <a:r>
              <a:rPr lang="en-US" dirty="0"/>
              <a:t>Wells- 2</a:t>
            </a:r>
          </a:p>
          <a:p>
            <a:pPr lvl="2"/>
            <a:r>
              <a:rPr lang="en-US" dirty="0"/>
              <a:t>Pipelines- 4</a:t>
            </a:r>
          </a:p>
          <a:p>
            <a:pPr lvl="2"/>
            <a:r>
              <a:rPr lang="en-US" dirty="0"/>
              <a:t>Structures- 1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6" name="Title 2"/>
          <p:cNvSpPr>
            <a:spLocks noGrp="1"/>
          </p:cNvSpPr>
          <p:nvPr>
            <p:ph type="title" idx="4294967295"/>
          </p:nvPr>
        </p:nvSpPr>
        <p:spPr>
          <a:xfrm>
            <a:off x="1066800" y="304800"/>
            <a:ext cx="8077200" cy="533400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dirty="0"/>
              <a:t>BSEE Prospective on Bankruptcies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54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BSEE has developed a contracting procedure</a:t>
            </a:r>
          </a:p>
          <a:p>
            <a:r>
              <a:rPr lang="en-US" dirty="0"/>
              <a:t>First Task Order under a Request for Proposal has been issued for P&amp;A of MIGO wells</a:t>
            </a:r>
          </a:p>
          <a:p>
            <a:r>
              <a:rPr lang="en-US" dirty="0"/>
              <a:t>This Task Order is funded by financial assurance forfeited to BOEM and provided to BSEE</a:t>
            </a:r>
          </a:p>
          <a:p>
            <a:r>
              <a:rPr lang="en-US" dirty="0"/>
              <a:t>Financial assurance does not fully cover all pipeline abandonments or structure removal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sz="2800" u="sng" dirty="0"/>
              <a:t>BSEE ACTION ON ORPHAN ASSETS- MIGO</a:t>
            </a:r>
          </a:p>
        </p:txBody>
      </p:sp>
    </p:spTree>
    <p:extLst>
      <p:ext uri="{BB962C8B-B14F-4D97-AF65-F5344CB8AC3E}">
        <p14:creationId xmlns:p14="http://schemas.microsoft.com/office/powerpoint/2010/main" val="406444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BSEE has developed a contracting procedure</a:t>
            </a:r>
          </a:p>
          <a:p>
            <a:r>
              <a:rPr lang="en-US" u="sng" dirty="0"/>
              <a:t>Insufficient financial assurance </a:t>
            </a:r>
            <a:r>
              <a:rPr lang="en-US" dirty="0"/>
              <a:t>to cover all the wells, pipelines, and structures</a:t>
            </a:r>
          </a:p>
          <a:p>
            <a:r>
              <a:rPr lang="en-US" dirty="0"/>
              <a:t>Additional funding will be required before Request for Proposal goes out</a:t>
            </a:r>
          </a:p>
          <a:p>
            <a:r>
              <a:rPr lang="en-US" dirty="0"/>
              <a:t>Funding mechanisms continue to be explored</a:t>
            </a:r>
          </a:p>
          <a:p>
            <a:r>
              <a:rPr lang="en-US" dirty="0">
                <a:solidFill>
                  <a:srgbClr val="C00000"/>
                </a:solidFill>
              </a:rPr>
              <a:t>By end of Q2 2020, we should know if funding can be obtained  without going to Congress for budget allocation/reallocation.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990600" y="838200"/>
            <a:ext cx="8001000" cy="457200"/>
          </a:xfrm>
        </p:spPr>
        <p:txBody>
          <a:bodyPr>
            <a:noAutofit/>
          </a:bodyPr>
          <a:lstStyle/>
          <a:p>
            <a:r>
              <a:rPr lang="en-US" sz="2800" u="sng" dirty="0"/>
              <a:t>BSEE ACTION ON ORPHAN ASSETS </a:t>
            </a:r>
            <a:r>
              <a:rPr lang="en-US" sz="2800" dirty="0"/>
              <a:t>- ANGLO SUISSE</a:t>
            </a:r>
          </a:p>
          <a:p>
            <a:r>
              <a:rPr lang="en-US" sz="2800" dirty="0"/>
              <a:t>                                                              - ATP/BENNU</a:t>
            </a:r>
          </a:p>
          <a:p>
            <a:r>
              <a:rPr lang="en-US" sz="2800" dirty="0"/>
              <a:t>                 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96524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Background:</a:t>
            </a:r>
          </a:p>
          <a:p>
            <a:pPr lvl="1"/>
            <a:r>
              <a:rPr lang="en-US" dirty="0"/>
              <a:t>Wells must be abandoned  5 years after they are determined “idle”. Idle is determined to be non producing for greater than 5 years</a:t>
            </a:r>
          </a:p>
          <a:p>
            <a:pPr lvl="1"/>
            <a:r>
              <a:rPr lang="en-US" dirty="0"/>
              <a:t>Backlog in Non Compliance continued to rise from 2016-2019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Actions in 2019:</a:t>
            </a:r>
          </a:p>
          <a:p>
            <a:pPr lvl="1"/>
            <a:r>
              <a:rPr lang="en-US" dirty="0"/>
              <a:t>Most companies have received an order letter that requires their Non-compliant idle well be abandoned by January 15, 2021</a:t>
            </a:r>
          </a:p>
          <a:p>
            <a:pPr lvl="1"/>
            <a:r>
              <a:rPr lang="en-US" dirty="0"/>
              <a:t>Two companies with the most significant backlog are being issued specific orders </a:t>
            </a:r>
          </a:p>
          <a:p>
            <a:pPr marL="1200150" lvl="3" indent="-342900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Idle Iron Update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Actions taken in 2019/2020 on Non-Compliant Wells</a:t>
            </a:r>
          </a:p>
        </p:txBody>
      </p:sp>
    </p:spTree>
    <p:extLst>
      <p:ext uri="{BB962C8B-B14F-4D97-AF65-F5344CB8AC3E}">
        <p14:creationId xmlns:p14="http://schemas.microsoft.com/office/powerpoint/2010/main" val="325517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51EA414-FBEE-45A5-BA1A-7ABE22525A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888215"/>
              </p:ext>
            </p:extLst>
          </p:nvPr>
        </p:nvGraphicFramePr>
        <p:xfrm>
          <a:off x="914400" y="1524000"/>
          <a:ext cx="8077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A946463-848C-46B1-8937-90390BF8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IDLE IRON WELL BACKLOG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4D708-A5E7-418C-8787-94015BEE31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Wells Out of Compliance and Idle Iron Wells Abandoned</a:t>
            </a:r>
          </a:p>
        </p:txBody>
      </p:sp>
    </p:spTree>
    <p:extLst>
      <p:ext uri="{BB962C8B-B14F-4D97-AF65-F5344CB8AC3E}">
        <p14:creationId xmlns:p14="http://schemas.microsoft.com/office/powerpoint/2010/main" val="2438933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SEE">
      <a:majorFont>
        <a:latin typeface="switzerland black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5457</TotalTime>
  <Words>1209</Words>
  <Application>Microsoft Office PowerPoint</Application>
  <PresentationFormat>On-screen Show (4:3)</PresentationFormat>
  <Paragraphs>187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Myriad Pro</vt:lpstr>
      <vt:lpstr>switzerland black</vt:lpstr>
      <vt:lpstr>SwitzerlandBlack</vt:lpstr>
      <vt:lpstr>Office Theme</vt:lpstr>
      <vt:lpstr>1_Office Theme</vt:lpstr>
      <vt:lpstr>OCS ADVISORY BOARD</vt:lpstr>
      <vt:lpstr>Topic Agenda</vt:lpstr>
      <vt:lpstr>Which Tiger is Better?</vt:lpstr>
      <vt:lpstr>Bankruptcy Issues</vt:lpstr>
      <vt:lpstr> BSEE Prospective on Bankruptcies </vt:lpstr>
      <vt:lpstr>PowerPoint Presentation</vt:lpstr>
      <vt:lpstr>PowerPoint Presentation</vt:lpstr>
      <vt:lpstr>Idle Iron Update</vt:lpstr>
      <vt:lpstr>IDLE IRON WELL BACKLOG</vt:lpstr>
      <vt:lpstr>Ensuring Operator Compliance</vt:lpstr>
      <vt:lpstr>BSEE Risk Based Inspections</vt:lpstr>
      <vt:lpstr>Facility Based Risk Inspections</vt:lpstr>
      <vt:lpstr>Performance Based Risk Inspections CY 2019</vt:lpstr>
      <vt:lpstr>Deepwater Decommissioning</vt:lpstr>
      <vt:lpstr>Deepwater Decommissioning Update</vt:lpstr>
      <vt:lpstr>Pipeline Reuse</vt:lpstr>
      <vt:lpstr>Pipeline Rulemaking</vt:lpstr>
      <vt:lpstr>Financial Assurance Rule</vt:lpstr>
      <vt:lpstr>BSEE WORKSHOPS</vt:lpstr>
      <vt:lpstr>BSEE WORKSHOPS</vt:lpstr>
      <vt:lpstr>PowerPoint Presentation</vt:lpstr>
      <vt:lpstr>PowerPoint Presentation</vt:lpstr>
    </vt:vector>
  </TitlesOfParts>
  <Company>DOI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IDLE IRON</dc:title>
  <dc:creator>Herbst, Lars</dc:creator>
  <cp:lastModifiedBy>Herbst, Lars</cp:lastModifiedBy>
  <cp:revision>48</cp:revision>
  <cp:lastPrinted>2020-01-28T15:13:28Z</cp:lastPrinted>
  <dcterms:created xsi:type="dcterms:W3CDTF">2016-09-30T18:36:49Z</dcterms:created>
  <dcterms:modified xsi:type="dcterms:W3CDTF">2020-01-31T15:34:29Z</dcterms:modified>
</cp:coreProperties>
</file>