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61" r:id="rId2"/>
    <p:sldId id="277" r:id="rId3"/>
    <p:sldId id="290" r:id="rId4"/>
    <p:sldId id="291" r:id="rId5"/>
    <p:sldId id="287" r:id="rId6"/>
    <p:sldId id="292" r:id="rId7"/>
    <p:sldId id="293" r:id="rId8"/>
    <p:sldId id="294" r:id="rId9"/>
    <p:sldId id="295" r:id="rId10"/>
    <p:sldId id="288" r:id="rId11"/>
    <p:sldId id="296" r:id="rId12"/>
    <p:sldId id="299" r:id="rId13"/>
    <p:sldId id="297" r:id="rId14"/>
    <p:sldId id="301" r:id="rId15"/>
    <p:sldId id="298" r:id="rId16"/>
    <p:sldId id="302" r:id="rId17"/>
    <p:sldId id="289" r:id="rId18"/>
    <p:sldId id="272" r:id="rId1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shall, Karla  (Employee)" initials="kk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79449" autoAdjust="0"/>
  </p:normalViewPr>
  <p:slideViewPr>
    <p:cSldViewPr>
      <p:cViewPr varScale="1">
        <p:scale>
          <a:sx n="70" d="100"/>
          <a:sy n="70" d="100"/>
        </p:scale>
        <p:origin x="-1781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010" y="-91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hewsj\Downloads\Consolidated%20Audit%20Findings%20and%20Analysis%20-%203-10-17%20(3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Percentage of Reports with Actionable</a:t>
            </a:r>
            <a:r>
              <a:rPr lang="en-US" baseline="0" dirty="0" smtClean="0"/>
              <a:t> Findings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'Analysis by SEMS Element'!$D$67:$T$67</c:f>
              <c:strCache>
                <c:ptCount val="17"/>
                <c:pt idx="0">
                  <c:v>General</c:v>
                </c:pt>
                <c:pt idx="1">
                  <c:v>Safety &amp;Environ. Info</c:v>
                </c:pt>
                <c:pt idx="2">
                  <c:v>Hazard Analysis</c:v>
                </c:pt>
                <c:pt idx="3">
                  <c:v>Management of Change</c:v>
                </c:pt>
                <c:pt idx="4">
                  <c:v>Operating Procedures</c:v>
                </c:pt>
                <c:pt idx="5">
                  <c:v>Safe Work Practices</c:v>
                </c:pt>
                <c:pt idx="6">
                  <c:v>Training</c:v>
                </c:pt>
                <c:pt idx="7">
                  <c:v>Mechanical Integrity</c:v>
                </c:pt>
                <c:pt idx="8">
                  <c:v>Pre Startup Review</c:v>
                </c:pt>
                <c:pt idx="9">
                  <c:v>Emergency Response</c:v>
                </c:pt>
                <c:pt idx="10">
                  <c:v>Incident Investigation</c:v>
                </c:pt>
                <c:pt idx="11">
                  <c:v>Auditing</c:v>
                </c:pt>
                <c:pt idx="12">
                  <c:v>Recordkeeping</c:v>
                </c:pt>
                <c:pt idx="13">
                  <c:v>Stop Work Authority</c:v>
                </c:pt>
                <c:pt idx="14">
                  <c:v>Ultimate Work Authority</c:v>
                </c:pt>
                <c:pt idx="15">
                  <c:v>Employee Participation</c:v>
                </c:pt>
                <c:pt idx="16">
                  <c:v>Reporting Unsafe Conditions</c:v>
                </c:pt>
              </c:strCache>
            </c:strRef>
          </c:cat>
          <c:val>
            <c:numRef>
              <c:f>'Analysis by SEMS Element'!$D$68:$T$68</c:f>
              <c:numCache>
                <c:formatCode>0%</c:formatCode>
                <c:ptCount val="17"/>
                <c:pt idx="0">
                  <c:v>0.48333333333333334</c:v>
                </c:pt>
                <c:pt idx="1">
                  <c:v>0.31666666666666676</c:v>
                </c:pt>
                <c:pt idx="2">
                  <c:v>0.66666666666666663</c:v>
                </c:pt>
                <c:pt idx="3">
                  <c:v>0.51666666666666661</c:v>
                </c:pt>
                <c:pt idx="4">
                  <c:v>0.48333333333333334</c:v>
                </c:pt>
                <c:pt idx="5">
                  <c:v>0.56666666666666654</c:v>
                </c:pt>
                <c:pt idx="6">
                  <c:v>0.38333333333333336</c:v>
                </c:pt>
                <c:pt idx="7">
                  <c:v>0.58333333333333337</c:v>
                </c:pt>
                <c:pt idx="8">
                  <c:v>0.33333333333333331</c:v>
                </c:pt>
                <c:pt idx="9">
                  <c:v>0.4166666666666668</c:v>
                </c:pt>
                <c:pt idx="10">
                  <c:v>0.25</c:v>
                </c:pt>
                <c:pt idx="11">
                  <c:v>0.2166666666666667</c:v>
                </c:pt>
                <c:pt idx="12">
                  <c:v>0.43333333333333335</c:v>
                </c:pt>
                <c:pt idx="13">
                  <c:v>0.15000000000000002</c:v>
                </c:pt>
                <c:pt idx="14">
                  <c:v>0.13333333333333336</c:v>
                </c:pt>
                <c:pt idx="15">
                  <c:v>0.13333333333333336</c:v>
                </c:pt>
                <c:pt idx="16">
                  <c:v>0.15000000000000002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176896"/>
        <c:axId val="152576000"/>
      </c:barChart>
      <c:catAx>
        <c:axId val="152176896"/>
        <c:scaling>
          <c:orientation val="minMax"/>
        </c:scaling>
        <c:delete val="0"/>
        <c:axPos val="b"/>
        <c:majorTickMark val="out"/>
        <c:minorTickMark val="none"/>
        <c:tickLblPos val="nextTo"/>
        <c:crossAx val="152576000"/>
        <c:crosses val="autoZero"/>
        <c:auto val="1"/>
        <c:lblAlgn val="ctr"/>
        <c:lblOffset val="100"/>
        <c:noMultiLvlLbl val="0"/>
      </c:catAx>
      <c:valAx>
        <c:axId val="1525760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2176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Number and types of SEMS deficiencies,</a:t>
            </a:r>
            <a:br>
              <a:rPr lang="en-US"/>
            </a:br>
            <a:r>
              <a:rPr lang="en-US"/>
              <a:t>by element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'Graphs for revised rprt'!$B$35</c:f>
              <c:strCache>
                <c:ptCount val="1"/>
                <c:pt idx="0">
                  <c:v>Develop</c:v>
                </c:pt>
              </c:strCache>
            </c:strRef>
          </c:tx>
          <c:invertIfNegative val="0"/>
          <c:cat>
            <c:strRef>
              <c:f>'Graphs for revised rprt'!$A$38:$A$54</c:f>
              <c:strCache>
                <c:ptCount val="17"/>
                <c:pt idx="0">
                  <c:v>Safe Work Practices &amp; Contractor Sel.</c:v>
                </c:pt>
                <c:pt idx="1">
                  <c:v>Hazards Analysis</c:v>
                </c:pt>
                <c:pt idx="2">
                  <c:v>Mechanical Integrity</c:v>
                </c:pt>
                <c:pt idx="3">
                  <c:v>General</c:v>
                </c:pt>
                <c:pt idx="4">
                  <c:v>Operating Procedures</c:v>
                </c:pt>
                <c:pt idx="5">
                  <c:v>Management of Change</c:v>
                </c:pt>
                <c:pt idx="6">
                  <c:v>Records &amp; Documentation</c:v>
                </c:pt>
                <c:pt idx="7">
                  <c:v>Emergency Response &amp; Control</c:v>
                </c:pt>
                <c:pt idx="8">
                  <c:v>Training</c:v>
                </c:pt>
                <c:pt idx="9">
                  <c:v>Safety &amp; Environmental Information</c:v>
                </c:pt>
                <c:pt idx="10">
                  <c:v>Pre Start-up Review</c:v>
                </c:pt>
                <c:pt idx="11">
                  <c:v>Investigation of Incidents</c:v>
                </c:pt>
                <c:pt idx="12">
                  <c:v>Auditing</c:v>
                </c:pt>
                <c:pt idx="13">
                  <c:v>Stop Work Authority</c:v>
                </c:pt>
                <c:pt idx="14">
                  <c:v>Ultimate Work Authority</c:v>
                </c:pt>
                <c:pt idx="15">
                  <c:v>Reporting Unsafe Work Conditions</c:v>
                </c:pt>
                <c:pt idx="16">
                  <c:v>Employee Participation Plan</c:v>
                </c:pt>
              </c:strCache>
            </c:strRef>
          </c:cat>
          <c:val>
            <c:numRef>
              <c:f>'Graphs for revised rprt'!$B$38:$B$54</c:f>
              <c:numCache>
                <c:formatCode>General</c:formatCode>
                <c:ptCount val="17"/>
                <c:pt idx="0">
                  <c:v>17</c:v>
                </c:pt>
                <c:pt idx="1">
                  <c:v>21</c:v>
                </c:pt>
                <c:pt idx="2">
                  <c:v>22</c:v>
                </c:pt>
                <c:pt idx="3">
                  <c:v>26</c:v>
                </c:pt>
                <c:pt idx="4">
                  <c:v>23</c:v>
                </c:pt>
                <c:pt idx="5">
                  <c:v>8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12</c:v>
                </c:pt>
                <c:pt idx="10">
                  <c:v>5</c:v>
                </c:pt>
                <c:pt idx="11">
                  <c:v>10</c:v>
                </c:pt>
                <c:pt idx="12">
                  <c:v>12</c:v>
                </c:pt>
                <c:pt idx="13">
                  <c:v>1</c:v>
                </c:pt>
                <c:pt idx="14">
                  <c:v>6</c:v>
                </c:pt>
                <c:pt idx="15">
                  <c:v>5</c:v>
                </c:pt>
                <c:pt idx="16">
                  <c:v>5</c:v>
                </c:pt>
              </c:numCache>
            </c:numRef>
          </c:val>
        </c:ser>
        <c:ser>
          <c:idx val="1"/>
          <c:order val="1"/>
          <c:tx>
            <c:strRef>
              <c:f>'Graphs for revised rprt'!$C$35</c:f>
              <c:strCache>
                <c:ptCount val="1"/>
                <c:pt idx="0">
                  <c:v>Implement</c:v>
                </c:pt>
              </c:strCache>
            </c:strRef>
          </c:tx>
          <c:invertIfNegative val="0"/>
          <c:cat>
            <c:strRef>
              <c:f>'Graphs for revised rprt'!$A$38:$A$54</c:f>
              <c:strCache>
                <c:ptCount val="17"/>
                <c:pt idx="0">
                  <c:v>Safe Work Practices &amp; Contractor Sel.</c:v>
                </c:pt>
                <c:pt idx="1">
                  <c:v>Hazards Analysis</c:v>
                </c:pt>
                <c:pt idx="2">
                  <c:v>Mechanical Integrity</c:v>
                </c:pt>
                <c:pt idx="3">
                  <c:v>General</c:v>
                </c:pt>
                <c:pt idx="4">
                  <c:v>Operating Procedures</c:v>
                </c:pt>
                <c:pt idx="5">
                  <c:v>Management of Change</c:v>
                </c:pt>
                <c:pt idx="6">
                  <c:v>Records &amp; Documentation</c:v>
                </c:pt>
                <c:pt idx="7">
                  <c:v>Emergency Response &amp; Control</c:v>
                </c:pt>
                <c:pt idx="8">
                  <c:v>Training</c:v>
                </c:pt>
                <c:pt idx="9">
                  <c:v>Safety &amp; Environmental Information</c:v>
                </c:pt>
                <c:pt idx="10">
                  <c:v>Pre Start-up Review</c:v>
                </c:pt>
                <c:pt idx="11">
                  <c:v>Investigation of Incidents</c:v>
                </c:pt>
                <c:pt idx="12">
                  <c:v>Auditing</c:v>
                </c:pt>
                <c:pt idx="13">
                  <c:v>Stop Work Authority</c:v>
                </c:pt>
                <c:pt idx="14">
                  <c:v>Ultimate Work Authority</c:v>
                </c:pt>
                <c:pt idx="15">
                  <c:v>Reporting Unsafe Work Conditions</c:v>
                </c:pt>
                <c:pt idx="16">
                  <c:v>Employee Participation Plan</c:v>
                </c:pt>
              </c:strCache>
            </c:strRef>
          </c:cat>
          <c:val>
            <c:numRef>
              <c:f>'Graphs for revised rprt'!$C$38:$C$54</c:f>
              <c:numCache>
                <c:formatCode>General</c:formatCode>
                <c:ptCount val="17"/>
                <c:pt idx="0">
                  <c:v>36</c:v>
                </c:pt>
                <c:pt idx="1">
                  <c:v>22</c:v>
                </c:pt>
                <c:pt idx="2">
                  <c:v>18</c:v>
                </c:pt>
                <c:pt idx="3">
                  <c:v>9</c:v>
                </c:pt>
                <c:pt idx="4">
                  <c:v>6</c:v>
                </c:pt>
                <c:pt idx="5">
                  <c:v>22</c:v>
                </c:pt>
                <c:pt idx="6">
                  <c:v>16</c:v>
                </c:pt>
                <c:pt idx="7">
                  <c:v>8</c:v>
                </c:pt>
                <c:pt idx="8">
                  <c:v>8</c:v>
                </c:pt>
                <c:pt idx="9">
                  <c:v>5</c:v>
                </c:pt>
                <c:pt idx="10">
                  <c:v>11</c:v>
                </c:pt>
                <c:pt idx="11">
                  <c:v>4</c:v>
                </c:pt>
                <c:pt idx="12">
                  <c:v>2</c:v>
                </c:pt>
                <c:pt idx="13">
                  <c:v>7</c:v>
                </c:pt>
                <c:pt idx="14">
                  <c:v>2</c:v>
                </c:pt>
                <c:pt idx="15">
                  <c:v>3</c:v>
                </c:pt>
                <c:pt idx="16">
                  <c:v>2</c:v>
                </c:pt>
              </c:numCache>
            </c:numRef>
          </c:val>
        </c:ser>
        <c:ser>
          <c:idx val="2"/>
          <c:order val="2"/>
          <c:tx>
            <c:strRef>
              <c:f>'Graphs for revised rprt'!$F$35</c:f>
              <c:strCache>
                <c:ptCount val="1"/>
                <c:pt idx="0">
                  <c:v>Maintain</c:v>
                </c:pt>
              </c:strCache>
            </c:strRef>
          </c:tx>
          <c:invertIfNegative val="0"/>
          <c:cat>
            <c:strRef>
              <c:f>'Graphs for revised rprt'!$A$38:$A$54</c:f>
              <c:strCache>
                <c:ptCount val="17"/>
                <c:pt idx="0">
                  <c:v>Safe Work Practices &amp; Contractor Sel.</c:v>
                </c:pt>
                <c:pt idx="1">
                  <c:v>Hazards Analysis</c:v>
                </c:pt>
                <c:pt idx="2">
                  <c:v>Mechanical Integrity</c:v>
                </c:pt>
                <c:pt idx="3">
                  <c:v>General</c:v>
                </c:pt>
                <c:pt idx="4">
                  <c:v>Operating Procedures</c:v>
                </c:pt>
                <c:pt idx="5">
                  <c:v>Management of Change</c:v>
                </c:pt>
                <c:pt idx="6">
                  <c:v>Records &amp; Documentation</c:v>
                </c:pt>
                <c:pt idx="7">
                  <c:v>Emergency Response &amp; Control</c:v>
                </c:pt>
                <c:pt idx="8">
                  <c:v>Training</c:v>
                </c:pt>
                <c:pt idx="9">
                  <c:v>Safety &amp; Environmental Information</c:v>
                </c:pt>
                <c:pt idx="10">
                  <c:v>Pre Start-up Review</c:v>
                </c:pt>
                <c:pt idx="11">
                  <c:v>Investigation of Incidents</c:v>
                </c:pt>
                <c:pt idx="12">
                  <c:v>Auditing</c:v>
                </c:pt>
                <c:pt idx="13">
                  <c:v>Stop Work Authority</c:v>
                </c:pt>
                <c:pt idx="14">
                  <c:v>Ultimate Work Authority</c:v>
                </c:pt>
                <c:pt idx="15">
                  <c:v>Reporting Unsafe Work Conditions</c:v>
                </c:pt>
                <c:pt idx="16">
                  <c:v>Employee Participation Plan</c:v>
                </c:pt>
              </c:strCache>
            </c:strRef>
          </c:cat>
          <c:val>
            <c:numRef>
              <c:f>'Graphs for revised rprt'!$F$38:$F$54</c:f>
              <c:numCache>
                <c:formatCode>General</c:formatCode>
                <c:ptCount val="17"/>
                <c:pt idx="0">
                  <c:v>9</c:v>
                </c:pt>
                <c:pt idx="1">
                  <c:v>13</c:v>
                </c:pt>
                <c:pt idx="2">
                  <c:v>13</c:v>
                </c:pt>
                <c:pt idx="3">
                  <c:v>14</c:v>
                </c:pt>
                <c:pt idx="4">
                  <c:v>7</c:v>
                </c:pt>
                <c:pt idx="5">
                  <c:v>6</c:v>
                </c:pt>
                <c:pt idx="6">
                  <c:v>4</c:v>
                </c:pt>
                <c:pt idx="7">
                  <c:v>11</c:v>
                </c:pt>
                <c:pt idx="8">
                  <c:v>9</c:v>
                </c:pt>
                <c:pt idx="9">
                  <c:v>5</c:v>
                </c:pt>
                <c:pt idx="10">
                  <c:v>4</c:v>
                </c:pt>
                <c:pt idx="11">
                  <c:v>4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2479616"/>
        <c:axId val="156140288"/>
      </c:barChart>
      <c:catAx>
        <c:axId val="152479616"/>
        <c:scaling>
          <c:orientation val="minMax"/>
        </c:scaling>
        <c:delete val="0"/>
        <c:axPos val="b"/>
        <c:majorTickMark val="out"/>
        <c:minorTickMark val="none"/>
        <c:tickLblPos val="nextTo"/>
        <c:crossAx val="156140288"/>
        <c:crosses val="autoZero"/>
        <c:auto val="1"/>
        <c:lblAlgn val="ctr"/>
        <c:lblOffset val="100"/>
        <c:noMultiLvlLbl val="0"/>
      </c:catAx>
      <c:valAx>
        <c:axId val="156140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24796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80C7F3E6-07E4-48AE-BC9E-0D9902365230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86839B9B-F4ED-4643-97B7-7B6825666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01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39B9B-F4ED-4643-97B7-7B682566688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51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</a:rPr>
              <a:t>Number of active companies and total work hours continue to decline while total production continues to </a:t>
            </a:r>
            <a:r>
              <a:rPr lang="en-US" sz="1100" b="0" i="0" u="none" strike="noStrike" kern="1200" baseline="0" dirty="0" smtClean="0">
                <a:solidFill>
                  <a:schemeClr val="tx1"/>
                </a:solidFill>
              </a:rPr>
              <a:t>increase</a:t>
            </a:r>
          </a:p>
          <a:p>
            <a:endParaRPr lang="en-US" sz="1100" b="0" i="0" u="none" strike="noStrike" kern="1200" baseline="0" dirty="0" smtClean="0">
              <a:solidFill>
                <a:schemeClr val="tx1"/>
              </a:solidFill>
            </a:endParaRP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</a:rPr>
              <a:t> </a:t>
            </a:r>
            <a:endParaRPr lang="en-US" sz="1100" b="0" i="0" u="none" strike="noStrike" kern="1200" baseline="0" dirty="0" smtClean="0">
              <a:solidFill>
                <a:schemeClr val="tx1"/>
              </a:solidFill>
            </a:endParaRPr>
          </a:p>
          <a:p>
            <a:endParaRPr lang="en-US" sz="1100" b="0" i="0" u="none" strike="noStrike" kern="1200" baseline="0" dirty="0" smtClean="0">
              <a:solidFill>
                <a:schemeClr val="tx1"/>
              </a:solidFill>
            </a:endParaRPr>
          </a:p>
          <a:p>
            <a:endParaRPr lang="en-US" sz="1100" b="0" i="0" u="none" strike="noStrike" kern="1200" baseline="0" dirty="0" smtClean="0">
              <a:solidFill>
                <a:schemeClr val="tx1"/>
              </a:solidFill>
            </a:endParaRPr>
          </a:p>
          <a:p>
            <a:endParaRPr lang="en-US" sz="1100" b="0" i="0" u="none" strike="noStrike" kern="1200" baseline="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100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8255" indent="-2916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6546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3164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9782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24EF479-6CC9-4402-8267-E3E7A73ACF68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</a:rPr>
              <a:t>The number of contractor work hours in production, drilling and construction continues to decline, while company work hours are more stable (slide 8) </a:t>
            </a:r>
          </a:p>
          <a:p>
            <a:endParaRPr lang="en-US" sz="1100" b="0" i="0" u="none" strike="noStrike" kern="1200" baseline="0" dirty="0" smtClean="0">
              <a:solidFill>
                <a:schemeClr val="tx1"/>
              </a:solidFill>
            </a:endParaRPr>
          </a:p>
          <a:p>
            <a:endParaRPr lang="en-US" sz="1100" b="0" i="0" u="none" strike="noStrike" kern="1200" baseline="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100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8255" indent="-2916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6546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3164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9782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24EF479-6CC9-4402-8267-E3E7A73ACF68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100" b="0" i="0" u="none" strike="noStrike" kern="1200" baseline="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100" dirty="0" smtClean="0"/>
              <a:t>Hours: 80% contract (70% Production</a:t>
            </a:r>
            <a:r>
              <a:rPr lang="en-US" altLang="en-US" sz="1100" baseline="0" dirty="0" smtClean="0"/>
              <a:t> / 90% Drilling)</a:t>
            </a:r>
            <a:endParaRPr lang="en-US" altLang="en-US" sz="1100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100" dirty="0" smtClean="0"/>
              <a:t>Overall Recordable:</a:t>
            </a:r>
            <a:r>
              <a:rPr lang="en-US" altLang="en-US" sz="1100" baseline="0" dirty="0" smtClean="0"/>
              <a:t> 81% contract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100" baseline="0" dirty="0" smtClean="0"/>
              <a:t>Overall DART: 79% Contract</a:t>
            </a:r>
            <a:endParaRPr lang="en-US" altLang="en-US" sz="1100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8255" indent="-2916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6546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3164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9782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24EF479-6CC9-4402-8267-E3E7A73ACF68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100" b="0" i="0" u="none" strike="noStrike" kern="1200" baseline="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sz="1100" b="0" i="0" u="none" strike="noStrike" kern="1200" baseline="0" dirty="0" smtClean="0">
                <a:solidFill>
                  <a:schemeClr val="tx1"/>
                </a:solidFill>
              </a:rPr>
              <a:t>A slight increase in production volume per year (slide 6) and the continuing reduction in contractor work-hours (slides 7-8) leads to a continuing trend of more BOE produced per work-hour (slide 9) </a:t>
            </a:r>
            <a:endParaRPr lang="en-US" altLang="en-US" sz="1100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8255" indent="-2916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6546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3164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9782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24EF479-6CC9-4402-8267-E3E7A73ACF68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</a:rPr>
              <a:t>Safety statistics are still tracking near their multi-year averages on the OCS The Injury/Illness rate for drilling on the OCS appears to track significantly lower than the injury/illness industry-wide (slide 5) </a:t>
            </a: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</a:rPr>
              <a:t>The injury/illness rate for production activities on the OCS appears similar to the rate recorded industry-wide (slide 5) </a:t>
            </a: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</a:rPr>
              <a:t>There are slight increases in both the Injury/Illness rate and Lost Workday / DART Case incident rate since 2015 for the production and drilling categories (slide 5 and slides 12-14)</a:t>
            </a:r>
            <a:endParaRPr lang="en-US" sz="1100" b="0" i="0" u="none" strike="noStrike" kern="1200" baseline="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100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8255" indent="-2916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6546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3164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9782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24EF479-6CC9-4402-8267-E3E7A73ACF68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100" b="0" i="0" u="none" strike="noStrike" kern="1200" baseline="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100" dirty="0" smtClean="0"/>
              <a:t>There are slight increases in both the Injury/Illness rate and Lost Workday / DART Case incident rate since 2015 for the production and drilling categories (slide 5 and slides 12-14)</a:t>
            </a:r>
            <a:endParaRPr lang="en-US" altLang="en-US" sz="1100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8255" indent="-2916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6546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3164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9782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24EF479-6CC9-4402-8267-E3E7A73ACF68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</a:rPr>
              <a:t>Oil Spill Volumes have increased The large volume (&gt; 10 BBL) oil spill incident rate continues to increase in 2017, primarily due to two large volume spills (38 BBL and 16,152 BBL) (slide 23) </a:t>
            </a: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</a:rPr>
              <a:t>The largest spills since 2015 came from compromised subsea infrastructure (2,100 BBL in 2016 and 16,152 BBL in 2017) </a:t>
            </a:r>
          </a:p>
          <a:p>
            <a:endParaRPr lang="en-US" sz="1100" b="0" i="0" u="none" strike="noStrike" kern="1200" baseline="0" dirty="0" smtClean="0">
              <a:solidFill>
                <a:schemeClr val="tx1"/>
              </a:solidFill>
            </a:endParaRPr>
          </a:p>
          <a:p>
            <a:r>
              <a:rPr lang="en-US" sz="1100" dirty="0"/>
              <a:t>While the number of spills &gt;10 </a:t>
            </a:r>
            <a:r>
              <a:rPr lang="en-US" sz="1100" dirty="0" err="1"/>
              <a:t>bbl</a:t>
            </a:r>
            <a:r>
              <a:rPr lang="en-US" sz="1100" dirty="0"/>
              <a:t> stayed flat (2 spills in 2016 and 2 in 2017), the following shows the volume of those two spills in 2017.  This was sent to me by Mike Tolbert in the Oil Sill Preparedness Division.  Regarding the rate calculation:  (16,190 / 621,119,521)*1,000,000 = 26.07. </a:t>
            </a:r>
            <a:endParaRPr lang="en-US" sz="1100" dirty="0" smtClean="0"/>
          </a:p>
          <a:p>
            <a:endParaRPr lang="en-US" sz="1100" b="0" i="0" u="none" strike="noStrike" kern="1200" baseline="0" dirty="0">
              <a:solidFill>
                <a:schemeClr val="tx1"/>
              </a:solidFill>
            </a:endParaRPr>
          </a:p>
          <a:p>
            <a:endParaRPr lang="en-US" sz="1100" b="0" i="0" u="none" strike="noStrike" kern="1200" baseline="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100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8255" indent="-2916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6546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3164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9782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24EF479-6CC9-4402-8267-E3E7A73ACF68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891292"/>
              </p:ext>
            </p:extLst>
          </p:nvPr>
        </p:nvGraphicFramePr>
        <p:xfrm>
          <a:off x="844550" y="6102350"/>
          <a:ext cx="5029200" cy="2438400"/>
        </p:xfrm>
        <a:graphic>
          <a:graphicData uri="http://schemas.openxmlformats.org/drawingml/2006/table">
            <a:tbl>
              <a:tblPr/>
              <a:tblGrid>
                <a:gridCol w="768963"/>
                <a:gridCol w="547997"/>
                <a:gridCol w="654061"/>
                <a:gridCol w="521482"/>
                <a:gridCol w="954576"/>
                <a:gridCol w="954576"/>
                <a:gridCol w="627545"/>
              </a:tblGrid>
              <a:tr h="500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DATE_OCCURRED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DISTRICT_CODE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SPILL_VOLUME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Spill Vol BBLS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SLICK_APPEARANCE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BUS_ASC_NAME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 #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59343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2/1/2017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44.94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SILVERY SHEEN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Energy XXI GOM, LLC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9343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8/26/2017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138.18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SILVERY SHEEN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Arena Offshore, LP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2628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0514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10/12/2017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678384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16152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BARELY VISIBLE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LLOG Exploration Offshore, L.L.C.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9343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10/14/2017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EPL Oil &amp; Gas, Inc.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9343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11/29/2017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SILVERY SHEEN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 &amp; T Offshore, Inc.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8255" indent="-2916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6546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3164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9782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24EF479-6CC9-4402-8267-E3E7A73ACF68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39B9B-F4ED-4643-97B7-7B682566688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39B9B-F4ED-4643-97B7-7B682566688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99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/>
              <a:t>41% of audits conducted found issue with -  Do the facility’s written operating procedures include instructions that are consistent with the safety and environmental information and address the following</a:t>
            </a:r>
          </a:p>
          <a:p>
            <a:pPr lvl="1"/>
            <a:r>
              <a:rPr lang="en-US" sz="600" dirty="0"/>
              <a:t>(a)  initial startup?   Y__N__N/A__</a:t>
            </a:r>
          </a:p>
          <a:p>
            <a:pPr lvl="1"/>
            <a:r>
              <a:rPr lang="en-US" sz="600" dirty="0"/>
              <a:t>(b)  normal operations?   Y__N__N/A__ </a:t>
            </a:r>
          </a:p>
          <a:p>
            <a:pPr lvl="1"/>
            <a:r>
              <a:rPr lang="en-US" sz="600" dirty="0"/>
              <a:t>(c)  all emergency operations (including, but not limited to, medical evacuations, weather-related evacuations and emergency shutdown operations)?   Y__N__N/A__</a:t>
            </a:r>
          </a:p>
          <a:p>
            <a:pPr lvl="1"/>
            <a:r>
              <a:rPr lang="en-US" sz="600" dirty="0"/>
              <a:t>(d)  normal shutdown?   Y__N__N/A__</a:t>
            </a:r>
          </a:p>
          <a:p>
            <a:pPr lvl="1"/>
            <a:r>
              <a:rPr lang="en-US" sz="600" dirty="0"/>
              <a:t>(e)  startup following a turnaround, or after an emergency shutdown?   Y__N__N/A__</a:t>
            </a:r>
          </a:p>
          <a:p>
            <a:pPr lvl="1"/>
            <a:r>
              <a:rPr lang="en-US" sz="600" dirty="0"/>
              <a:t>(f)   temporary operations?   Y__N__N/A__ </a:t>
            </a:r>
          </a:p>
          <a:p>
            <a:pPr lvl="1"/>
            <a:r>
              <a:rPr lang="en-US" sz="600" dirty="0"/>
              <a:t>(g)  simultaneous operations?   Y__N__N/A__ </a:t>
            </a:r>
          </a:p>
          <a:p>
            <a:pPr lvl="1"/>
            <a:r>
              <a:rPr lang="en-US" sz="600" dirty="0"/>
              <a:t>(h)  bypassing and flagging out-of-service equipment?   Y__N__N/A__ </a:t>
            </a:r>
          </a:p>
          <a:p>
            <a:pPr lvl="1"/>
            <a:r>
              <a:rPr lang="en-US" sz="600" dirty="0"/>
              <a:t>(</a:t>
            </a:r>
            <a:r>
              <a:rPr lang="en-US" sz="600" dirty="0" err="1"/>
              <a:t>i</a:t>
            </a:r>
            <a:r>
              <a:rPr lang="en-US" sz="600" dirty="0"/>
              <a:t>)   operating limits, and safety and environmental consequences of deviating from equipment operating limits and steps required for correcting or avoiding this deviation?   Y__N__N/A__</a:t>
            </a:r>
          </a:p>
          <a:p>
            <a:pPr lvl="1"/>
            <a:r>
              <a:rPr lang="en-US" sz="600" dirty="0"/>
              <a:t>(j)   properties of, and hazards presented by, the chemicals used in the operations?   Y__N__N/A__ </a:t>
            </a:r>
          </a:p>
          <a:p>
            <a:r>
              <a:rPr lang="en-US" sz="800" dirty="0"/>
              <a:t>39% of audits conducted found issue with - Do the written management of change (MOC) procedures address the following issues, as applicable: </a:t>
            </a:r>
          </a:p>
          <a:p>
            <a:pPr lvl="1"/>
            <a:r>
              <a:rPr lang="en-US" sz="800" dirty="0"/>
              <a:t>(a)  the technical (process and mechanical design) basis for proposed changes?   Y__N__N/A__</a:t>
            </a:r>
          </a:p>
          <a:p>
            <a:pPr lvl="1"/>
            <a:r>
              <a:rPr lang="en-US" sz="800" dirty="0"/>
              <a:t>(b)  impact of a change on safety, health, and the coastal and marine environments, including as appropriate a hazards analysis?   Y__N__N/A__</a:t>
            </a:r>
          </a:p>
          <a:p>
            <a:pPr lvl="1"/>
            <a:r>
              <a:rPr lang="en-US" sz="800" dirty="0"/>
              <a:t>(c)  the effects of proposed changes on separate but unrelated upstream or downstream facilities and on area wide emergency plans?   Y__N__N/A__ </a:t>
            </a:r>
          </a:p>
          <a:p>
            <a:pPr lvl="1"/>
            <a:r>
              <a:rPr lang="en-US" sz="800" dirty="0"/>
              <a:t>(d)  necessary time period to implement changes?   Y__N__N/A__</a:t>
            </a:r>
          </a:p>
          <a:p>
            <a:pPr lvl="1"/>
            <a:r>
              <a:rPr lang="en-US" sz="800" dirty="0"/>
              <a:t>(e)  management approval procedures for changes?   Y__N__N/A__</a:t>
            </a:r>
          </a:p>
          <a:p>
            <a:pPr lvl="1"/>
            <a:r>
              <a:rPr lang="en-US" sz="800" dirty="0"/>
              <a:t>(f)   necessary revisions of the operating procedures, safe work practices, and training program?     Y__N__N/A__ </a:t>
            </a:r>
          </a:p>
          <a:p>
            <a:pPr lvl="1"/>
            <a:r>
              <a:rPr lang="en-US" sz="800" dirty="0"/>
              <a:t>(g)  communication of a proposed change and the consequences of that change to appropriate personnel?   Y__N__N/A__ </a:t>
            </a:r>
          </a:p>
          <a:p>
            <a:pPr lvl="1"/>
            <a:r>
              <a:rPr lang="en-US" sz="800" dirty="0"/>
              <a:t>(h)  the necessary revisions of the safety and environmental information?   Y__N__N/A__</a:t>
            </a:r>
          </a:p>
          <a:p>
            <a:pPr lvl="1"/>
            <a:r>
              <a:rPr lang="en-US" sz="800" dirty="0"/>
              <a:t>(</a:t>
            </a:r>
            <a:r>
              <a:rPr lang="en-US" sz="800" dirty="0" err="1"/>
              <a:t>i</a:t>
            </a:r>
            <a:r>
              <a:rPr lang="en-US" sz="800" dirty="0"/>
              <a:t>)   the duration of the change, if temporary?   Y__N__N/A_</a:t>
            </a:r>
          </a:p>
          <a:p>
            <a:r>
              <a:rPr lang="en-US" sz="800" dirty="0"/>
              <a:t>37% of audits conducted found issue with - Does the SEMS program require that the commissioning process include a pre-startup safety and environmental review for new and significantly modified facilities to confirm that the following criteria are met: </a:t>
            </a:r>
          </a:p>
          <a:p>
            <a:pPr lvl="1"/>
            <a:r>
              <a:rPr lang="en-US" sz="800" dirty="0"/>
              <a:t>(a)  construction and equipment are in accordance with applicable specifications?   Y__N__N/A__ </a:t>
            </a:r>
          </a:p>
          <a:p>
            <a:pPr lvl="1"/>
            <a:r>
              <a:rPr lang="en-US" sz="800" dirty="0"/>
              <a:t>(b)  safety, environmental, operating, maintenance, and emergency procedures are in place and are adequate?   Y__N__N/A__</a:t>
            </a:r>
          </a:p>
          <a:p>
            <a:pPr lvl="1"/>
            <a:r>
              <a:rPr lang="en-US" sz="800" dirty="0"/>
              <a:t>(c)  safety and environmental information is current?   Y__N__N/A__ </a:t>
            </a:r>
          </a:p>
          <a:p>
            <a:pPr lvl="1"/>
            <a:r>
              <a:rPr lang="en-US" sz="800" dirty="0"/>
              <a:t>(d)  hazards analysis recommendations have been implemented as appropriate?   Y__N__N/A__</a:t>
            </a:r>
          </a:p>
          <a:p>
            <a:pPr lvl="1"/>
            <a:r>
              <a:rPr lang="en-US" sz="800" dirty="0"/>
              <a:t>(e)  training of operating personnel has been completed?   Y__N__N/A__</a:t>
            </a:r>
          </a:p>
          <a:p>
            <a:pPr lvl="1"/>
            <a:r>
              <a:rPr lang="en-US" sz="800" dirty="0"/>
              <a:t>(f)   programs to address management of change and other elements of this publication are in place?   Y__N__N/A__</a:t>
            </a:r>
          </a:p>
          <a:p>
            <a:pPr lvl="1"/>
            <a:r>
              <a:rPr lang="en-US" sz="800" dirty="0"/>
              <a:t>(g)  safe work practices are in place?   Y__N__N/A__</a:t>
            </a:r>
          </a:p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39B9B-F4ED-4643-97B7-7B682566688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84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described in the first sentence of the SEMS regulation (30 CFR 250.1900), there are three basic expectations for SEMS.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we talk about “develop” we refer to the written design of a SEMS element and whether it covers all of the risk areas in which it needs to be applied. 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we talk about “implement” we refer to whether an element is being applied as designed and is being applied everywhere and every time it is intended to be applied.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we talk about “maintain” we refer to the action of determining whether the element as designed and as implemented is effective; also, when an element is not as effective as intended, are steps being taken to improve its design or its implementation.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Overall, slightly more than 40% of all deficiencies reflected a need to improve the design of an element, slightly fewer than 40% reflected implementation inconsistencies, and approximately 20% noted lapses in finding and fixing design and implementation inconsistencies.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39B9B-F4ED-4643-97B7-7B682566688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84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8255" indent="-2916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6546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3164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9782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24EF479-6CC9-4402-8267-E3E7A73ACF68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39B9B-F4ED-4643-97B7-7B682566688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44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39B9B-F4ED-4643-97B7-7B682566688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44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39B9B-F4ED-4643-97B7-7B682566688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44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39B9B-F4ED-4643-97B7-7B682566688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44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057401"/>
            <a:ext cx="7772400" cy="1295400"/>
          </a:xfrm>
        </p:spPr>
        <p:txBody>
          <a:bodyPr>
            <a:normAutofit/>
          </a:bodyPr>
          <a:lstStyle>
            <a:lvl1pPr>
              <a:defRPr sz="3600" baseline="0">
                <a:latin typeface="SwitzerlandBlack" pitchFamily="34" charset="0"/>
              </a:defRPr>
            </a:lvl1pPr>
          </a:lstStyle>
          <a:p>
            <a:r>
              <a:rPr lang="en-US" dirty="0" smtClean="0"/>
              <a:t>[ Click to edit title text ]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1800" y="3352800"/>
            <a:ext cx="5943600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>
                    <a:lumMod val="75000"/>
                  </a:schemeClr>
                </a:solidFill>
                <a:latin typeface="SwitzerlandBlac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[Name of Presenter]</a:t>
            </a:r>
          </a:p>
          <a:p>
            <a:r>
              <a:rPr lang="en-US" dirty="0" smtClean="0"/>
              <a:t>[Date]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29200" y="5181600"/>
            <a:ext cx="3886200" cy="1219200"/>
          </a:xfrm>
        </p:spPr>
        <p:txBody>
          <a:bodyPr>
            <a:noAutofit/>
          </a:bodyPr>
          <a:lstStyle>
            <a:lvl1pPr marL="0" indent="0" algn="r">
              <a:lnSpc>
                <a:spcPts val="1800"/>
              </a:lnSpc>
              <a:buFontTx/>
              <a:buNone/>
              <a:defRPr sz="1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r">
              <a:lnSpc>
                <a:spcPts val="1400"/>
              </a:lnSpc>
              <a:buFontTx/>
              <a:buNone/>
              <a:defRPr sz="1600"/>
            </a:lvl2pPr>
            <a:lvl3pPr marL="914400" indent="0" algn="r">
              <a:lnSpc>
                <a:spcPts val="1400"/>
              </a:lnSpc>
              <a:buFontTx/>
              <a:buNone/>
              <a:defRPr sz="1600"/>
            </a:lvl3pPr>
            <a:lvl4pPr marL="1371600" indent="0" algn="r">
              <a:lnSpc>
                <a:spcPts val="1400"/>
              </a:lnSpc>
              <a:buFontTx/>
              <a:buNone/>
              <a:defRPr sz="1600"/>
            </a:lvl4pPr>
            <a:lvl5pPr marL="1828800" indent="0" algn="r">
              <a:lnSpc>
                <a:spcPts val="1400"/>
              </a:lnSpc>
              <a:buFontTx/>
              <a:buNone/>
              <a:defRPr sz="1600"/>
            </a:lvl5pPr>
          </a:lstStyle>
          <a:p>
            <a:pPr lvl="0"/>
            <a:r>
              <a:rPr lang="en-US" dirty="0" smtClean="0"/>
              <a:t>“To promote safety, protect the environment and conserve resources offshore through vigorous regulatory oversight and enforcement.”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ertical 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25597" cy="6858000"/>
          </a:xfrm>
          <a:prstGeom prst="rect">
            <a:avLst/>
          </a:prstGeom>
        </p:spPr>
      </p:pic>
      <p:sp>
        <p:nvSpPr>
          <p:cNvPr id="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057400" y="2362200"/>
            <a:ext cx="5638800" cy="2057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tzerlandBlack" panose="020B7200000000000000" pitchFamily="34" charset="0"/>
              </a:defRPr>
            </a:lvl1pPr>
          </a:lstStyle>
          <a:p>
            <a:pPr lvl="0"/>
            <a:r>
              <a:rPr lang="en-US" dirty="0" smtClean="0"/>
              <a:t>“To promote safety, protect the  environment and conserve resources offshore through vigorous regulatory oversight and enforcement.”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914400" y="1600200"/>
            <a:ext cx="8077200" cy="533400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BSEE Mission Statement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5867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988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ertical 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25597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807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304800"/>
            <a:ext cx="8077200" cy="533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914400"/>
            <a:ext cx="8001000" cy="457200"/>
          </a:xfrm>
        </p:spPr>
        <p:txBody>
          <a:bodyPr anchor="ctr"/>
          <a:lstStyle>
            <a:lvl1pPr marL="0" indent="0">
              <a:buFontTx/>
              <a:buNone/>
              <a:defRPr sz="32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5867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&lt;#&gt;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Vertical 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25597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304800"/>
            <a:ext cx="8077200" cy="533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914400"/>
            <a:ext cx="8001000" cy="4572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32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5867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473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ertical 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25597" cy="685800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990600" y="304800"/>
            <a:ext cx="8001000" cy="5029200"/>
          </a:xfrm>
        </p:spPr>
        <p:txBody>
          <a:bodyPr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 smtClean="0"/>
              <a:t>[ Insert Photo Here]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5410200"/>
            <a:ext cx="3886200" cy="1219200"/>
          </a:xfrm>
        </p:spPr>
        <p:txBody>
          <a:bodyPr>
            <a:noAutofit/>
          </a:bodyPr>
          <a:lstStyle>
            <a:lvl1pPr marL="0" indent="0" algn="r">
              <a:lnSpc>
                <a:spcPts val="1800"/>
              </a:lnSpc>
              <a:buFontTx/>
              <a:buNone/>
              <a:defRPr sz="180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r">
              <a:lnSpc>
                <a:spcPts val="1400"/>
              </a:lnSpc>
              <a:buFontTx/>
              <a:buNone/>
              <a:defRPr sz="1600"/>
            </a:lvl2pPr>
            <a:lvl3pPr marL="914400" indent="0" algn="r">
              <a:lnSpc>
                <a:spcPts val="1400"/>
              </a:lnSpc>
              <a:buFontTx/>
              <a:buNone/>
              <a:defRPr sz="1600"/>
            </a:lvl3pPr>
            <a:lvl4pPr marL="1371600" indent="0" algn="r">
              <a:lnSpc>
                <a:spcPts val="1400"/>
              </a:lnSpc>
              <a:buFontTx/>
              <a:buNone/>
              <a:defRPr sz="1600"/>
            </a:lvl4pPr>
            <a:lvl5pPr marL="1828800" indent="0" algn="r">
              <a:lnSpc>
                <a:spcPts val="1400"/>
              </a:lnSpc>
              <a:buFontTx/>
              <a:buNone/>
              <a:defRPr sz="1600"/>
            </a:lvl5pPr>
          </a:lstStyle>
          <a:p>
            <a:pPr lvl="0"/>
            <a:r>
              <a:rPr lang="en-US" dirty="0" smtClean="0"/>
              <a:t>[Insert Photo Text Here]</a:t>
            </a:r>
          </a:p>
          <a:p>
            <a:pPr lvl="0"/>
            <a:r>
              <a:rPr lang="en-US" dirty="0" smtClean="0"/>
              <a:t>[Line Two]</a:t>
            </a:r>
          </a:p>
          <a:p>
            <a:pPr lvl="0"/>
            <a:r>
              <a:rPr lang="en-US" dirty="0" smtClean="0"/>
              <a:t>[Line Three]</a:t>
            </a:r>
          </a:p>
          <a:p>
            <a:pPr lvl="0"/>
            <a:r>
              <a:rPr lang="en-US" dirty="0" smtClean="0"/>
              <a:t>[Line Four]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5867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662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ertical 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25597" cy="685800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990600" y="838200"/>
            <a:ext cx="8001000" cy="4495800"/>
          </a:xfrm>
        </p:spPr>
        <p:txBody>
          <a:bodyPr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 smtClean="0"/>
              <a:t>[ Insert Chart Here]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5410200"/>
            <a:ext cx="8077200" cy="1219200"/>
          </a:xfrm>
        </p:spPr>
        <p:txBody>
          <a:bodyPr>
            <a:noAutofit/>
          </a:bodyPr>
          <a:lstStyle>
            <a:lvl1pPr marL="0" indent="0" algn="l">
              <a:lnSpc>
                <a:spcPts val="1800"/>
              </a:lnSpc>
              <a:buFontTx/>
              <a:buNone/>
              <a:defRPr sz="180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r">
              <a:lnSpc>
                <a:spcPts val="1400"/>
              </a:lnSpc>
              <a:buFontTx/>
              <a:buNone/>
              <a:defRPr sz="1600"/>
            </a:lvl2pPr>
            <a:lvl3pPr marL="914400" indent="0" algn="r">
              <a:lnSpc>
                <a:spcPts val="1400"/>
              </a:lnSpc>
              <a:buFontTx/>
              <a:buNone/>
              <a:defRPr sz="1600"/>
            </a:lvl3pPr>
            <a:lvl4pPr marL="1371600" indent="0" algn="r">
              <a:lnSpc>
                <a:spcPts val="1400"/>
              </a:lnSpc>
              <a:buFontTx/>
              <a:buNone/>
              <a:defRPr sz="1600"/>
            </a:lvl4pPr>
            <a:lvl5pPr marL="1828800" indent="0" algn="r">
              <a:lnSpc>
                <a:spcPts val="1400"/>
              </a:lnSpc>
              <a:buFontTx/>
              <a:buNone/>
              <a:defRPr sz="1600"/>
            </a:lvl5pPr>
          </a:lstStyle>
          <a:p>
            <a:pPr lvl="0"/>
            <a:r>
              <a:rPr lang="en-US" dirty="0" smtClean="0"/>
              <a:t>[Insert Chart Text Here]</a:t>
            </a:r>
          </a:p>
          <a:p>
            <a:pPr lvl="0"/>
            <a:r>
              <a:rPr lang="en-US" dirty="0" smtClean="0"/>
              <a:t>[Line Two]</a:t>
            </a:r>
          </a:p>
          <a:p>
            <a:pPr lvl="0"/>
            <a:r>
              <a:rPr lang="en-US" dirty="0" smtClean="0"/>
              <a:t>[Line Three]</a:t>
            </a:r>
          </a:p>
          <a:p>
            <a:pPr lvl="0"/>
            <a:r>
              <a:rPr lang="en-US" dirty="0" smtClean="0"/>
              <a:t>[Line Four]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914400" y="152400"/>
            <a:ext cx="8077200" cy="533400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5867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&lt;#&gt;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084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e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ertical 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2559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077200" cy="533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4038600" cy="50292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105400" y="1524000"/>
            <a:ext cx="3886200" cy="50292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914400"/>
            <a:ext cx="8001000" cy="4572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32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5867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&lt;#&gt;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ertical 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25597" cy="6858000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5029200"/>
            <a:ext cx="3886200" cy="1219200"/>
          </a:xfrm>
        </p:spPr>
        <p:txBody>
          <a:bodyPr>
            <a:noAutofit/>
          </a:bodyPr>
          <a:lstStyle>
            <a:lvl1pPr marL="0" indent="0" algn="r">
              <a:lnSpc>
                <a:spcPts val="1800"/>
              </a:lnSpc>
              <a:buFontTx/>
              <a:buNone/>
              <a:defRPr sz="1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r">
              <a:lnSpc>
                <a:spcPts val="1400"/>
              </a:lnSpc>
              <a:buFontTx/>
              <a:buNone/>
              <a:defRPr sz="1600"/>
            </a:lvl2pPr>
            <a:lvl3pPr marL="914400" indent="0" algn="r">
              <a:lnSpc>
                <a:spcPts val="1400"/>
              </a:lnSpc>
              <a:buFontTx/>
              <a:buNone/>
              <a:defRPr sz="1600"/>
            </a:lvl3pPr>
            <a:lvl4pPr marL="1371600" indent="0" algn="r">
              <a:lnSpc>
                <a:spcPts val="1400"/>
              </a:lnSpc>
              <a:buFontTx/>
              <a:buNone/>
              <a:defRPr sz="1600"/>
            </a:lvl4pPr>
            <a:lvl5pPr marL="1828800" indent="0" algn="r">
              <a:lnSpc>
                <a:spcPts val="1400"/>
              </a:lnSpc>
              <a:buFontTx/>
              <a:buNone/>
              <a:defRPr sz="1600"/>
            </a:lvl5pPr>
          </a:lstStyle>
          <a:p>
            <a:pPr lvl="0"/>
            <a:r>
              <a:rPr lang="en-US" dirty="0" smtClean="0"/>
              <a:t>“To promote safety, protect the environment and conserve resources offshore through vigorous regulatory oversight and enforcement.”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0" y="1371600"/>
            <a:ext cx="5638800" cy="457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tzerlandBlack" panose="020B7200000000000000" pitchFamily="34" charset="0"/>
              </a:defRPr>
            </a:lvl1pPr>
          </a:lstStyle>
          <a:p>
            <a:pPr lvl="0"/>
            <a:r>
              <a:rPr lang="en-US" dirty="0" smtClean="0"/>
              <a:t>BSEE Website:  www.bsee.gov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2286000"/>
            <a:ext cx="5334000" cy="28194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40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tzerlandBlack" panose="020B7200000000000000" pitchFamily="34" charset="0"/>
              </a:defRPr>
            </a:lvl1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BSEEgov</a:t>
            </a:r>
            <a:endParaRPr lang="en-US" dirty="0" smtClean="0"/>
          </a:p>
          <a:p>
            <a:pPr lvl="0"/>
            <a:r>
              <a:rPr lang="en-US" dirty="0" smtClean="0"/>
              <a:t>		               </a:t>
            </a:r>
          </a:p>
          <a:p>
            <a:pPr lvl="0"/>
            <a:r>
              <a:rPr lang="en-US" dirty="0" err="1" smtClean="0"/>
              <a:t>BSEEgov</a:t>
            </a:r>
            <a:endParaRPr lang="en-US" dirty="0" smtClean="0"/>
          </a:p>
          <a:p>
            <a:pPr lvl="0"/>
            <a:r>
              <a:rPr lang="en-US" dirty="0" smtClean="0"/>
              <a:t>		              </a:t>
            </a:r>
          </a:p>
          <a:p>
            <a:pPr lvl="0"/>
            <a:r>
              <a:rPr lang="en-US" dirty="0" smtClean="0"/>
              <a:t>Bureau of Safety and 	</a:t>
            </a:r>
          </a:p>
          <a:p>
            <a:pPr lvl="0"/>
            <a:r>
              <a:rPr lang="en-US" dirty="0" smtClean="0"/>
              <a:t>Environmental Enforcement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Flickr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486" y="2286000"/>
            <a:ext cx="471190" cy="180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flickr-logo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522560" y="4343400"/>
            <a:ext cx="586257" cy="491699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60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9" r:id="rId4"/>
    <p:sldLayoutId id="2147483658" r:id="rId5"/>
    <p:sldLayoutId id="2147483660" r:id="rId6"/>
    <p:sldLayoutId id="2147483656" r:id="rId7"/>
    <p:sldLayoutId id="2147483657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witzerland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0"/>
        </a:buBlip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057401"/>
            <a:ext cx="7772400" cy="761999"/>
          </a:xfrm>
        </p:spPr>
        <p:txBody>
          <a:bodyPr anchor="t">
            <a:normAutofit/>
          </a:bodyPr>
          <a:lstStyle/>
          <a:p>
            <a:pPr algn="ctr"/>
            <a:r>
              <a:rPr lang="en-US" sz="2900" dirty="0" smtClean="0">
                <a:latin typeface="+mn-lt"/>
              </a:rPr>
              <a:t>BSEE Update – SEMS &amp; Performance </a:t>
            </a:r>
            <a:endParaRPr lang="en-US" sz="29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Jason P. Mathews</a:t>
            </a:r>
          </a:p>
          <a:p>
            <a:r>
              <a:rPr lang="en-US" dirty="0" smtClean="0"/>
              <a:t>RFO - Office of Safety Management</a:t>
            </a:r>
          </a:p>
          <a:p>
            <a:r>
              <a:rPr lang="en-US" dirty="0" smtClean="0"/>
              <a:t>7 June 2018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“To promote safety, protect the environment and conserve resources offshore through vigorous regulatory oversight and enforcement.”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4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58674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1D0D3696-87D9-43C2-B06D-06847631FD42}" type="slidenum">
              <a:rPr lang="en-US" altLang="en-US" sz="2000" smtClean="0">
                <a:solidFill>
                  <a:srgbClr val="B9CDE5"/>
                </a:solidFill>
                <a:latin typeface="switzerland black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en-US" altLang="en-US" sz="2000" smtClean="0">
              <a:solidFill>
                <a:srgbClr val="B9CDE5"/>
              </a:solidFill>
              <a:latin typeface="switzerland black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8392"/>
            <a:ext cx="8077200" cy="639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34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58674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1D0D3696-87D9-43C2-B06D-06847631FD42}" type="slidenum">
              <a:rPr lang="en-US" altLang="en-US" sz="2000" smtClean="0">
                <a:solidFill>
                  <a:srgbClr val="B9CDE5"/>
                </a:solidFill>
                <a:latin typeface="switzerland black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en-US" altLang="en-US" sz="2000" smtClean="0">
              <a:solidFill>
                <a:srgbClr val="B9CDE5"/>
              </a:solidFill>
              <a:latin typeface="switzerland black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0131"/>
            <a:ext cx="8153400" cy="646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52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58674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1D0D3696-87D9-43C2-B06D-06847631FD42}" type="slidenum">
              <a:rPr lang="en-US" altLang="en-US" sz="2000" smtClean="0">
                <a:solidFill>
                  <a:srgbClr val="B9CDE5"/>
                </a:solidFill>
                <a:latin typeface="switzerland black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en-US" altLang="en-US" sz="2000" smtClean="0">
              <a:solidFill>
                <a:srgbClr val="B9CDE5"/>
              </a:solidFill>
              <a:latin typeface="switzerland black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"/>
            <a:ext cx="8305800" cy="650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11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58674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1D0D3696-87D9-43C2-B06D-06847631FD42}" type="slidenum">
              <a:rPr lang="en-US" altLang="en-US" sz="2000" smtClean="0">
                <a:solidFill>
                  <a:srgbClr val="B9CDE5"/>
                </a:solidFill>
                <a:latin typeface="switzerland black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en-US" altLang="en-US" sz="2000" smtClean="0">
              <a:solidFill>
                <a:srgbClr val="B9CDE5"/>
              </a:solidFill>
              <a:latin typeface="switzerland black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924800" cy="624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11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58674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1D0D3696-87D9-43C2-B06D-06847631FD42}" type="slidenum">
              <a:rPr lang="en-US" altLang="en-US" sz="2000" smtClean="0">
                <a:solidFill>
                  <a:srgbClr val="B9CDE5"/>
                </a:solidFill>
                <a:latin typeface="switzerland black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14</a:t>
            </a:fld>
            <a:endParaRPr lang="en-US" altLang="en-US" sz="2000" smtClean="0">
              <a:solidFill>
                <a:srgbClr val="B9CDE5"/>
              </a:solidFill>
              <a:latin typeface="switzerland black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924800" cy="638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11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58674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1D0D3696-87D9-43C2-B06D-06847631FD42}" type="slidenum">
              <a:rPr lang="en-US" altLang="en-US" sz="2000" smtClean="0">
                <a:solidFill>
                  <a:srgbClr val="B9CDE5"/>
                </a:solidFill>
                <a:latin typeface="switzerland black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en-US" altLang="en-US" sz="2000" smtClean="0">
              <a:solidFill>
                <a:srgbClr val="B9CDE5"/>
              </a:solidFill>
              <a:latin typeface="switzerland black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70" y="228601"/>
            <a:ext cx="8270830" cy="650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11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58674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1D0D3696-87D9-43C2-B06D-06847631FD42}" type="slidenum">
              <a:rPr lang="en-US" altLang="en-US" sz="2000" smtClean="0">
                <a:solidFill>
                  <a:srgbClr val="B9CDE5"/>
                </a:solidFill>
                <a:latin typeface="switzerland black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16</a:t>
            </a:fld>
            <a:endParaRPr lang="en-US" altLang="en-US" sz="2000" smtClean="0">
              <a:solidFill>
                <a:srgbClr val="B9CDE5"/>
              </a:solidFill>
              <a:latin typeface="switzerland black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799"/>
            <a:ext cx="7924800" cy="638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11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API RP 75 – Table from Committee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58674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1D0D3696-87D9-43C2-B06D-06847631FD42}" type="slidenum">
              <a:rPr lang="en-US" altLang="en-US" sz="2000" smtClean="0">
                <a:solidFill>
                  <a:srgbClr val="B9CDE5"/>
                </a:solidFill>
                <a:latin typeface="switzerland black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17</a:t>
            </a:fld>
            <a:endParaRPr lang="en-US" altLang="en-US" sz="2000" smtClean="0">
              <a:solidFill>
                <a:srgbClr val="B9CDE5"/>
              </a:solidFill>
              <a:latin typeface="switzerland black"/>
              <a:cs typeface="Arial" pitchFamily="34" charset="0"/>
            </a:endParaRPr>
          </a:p>
        </p:txBody>
      </p:sp>
      <p:graphicFrame>
        <p:nvGraphicFramePr>
          <p:cNvPr id="5" name="Content Placeholder 7">
            <a:extLst>
              <a:ext uri="{FF2B5EF4-FFF2-40B4-BE49-F238E27FC236}"/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397117"/>
              </p:ext>
            </p:extLst>
          </p:nvPr>
        </p:nvGraphicFramePr>
        <p:xfrm>
          <a:off x="762000" y="1524000"/>
          <a:ext cx="8275639" cy="4221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1942">
                  <a:extLst>
                    <a:ext uri="{9D8B030D-6E8A-4147-A177-3AD203B41FA5}"/>
                  </a:extLst>
                </a:gridCol>
                <a:gridCol w="1403299">
                  <a:extLst>
                    <a:ext uri="{9D8B030D-6E8A-4147-A177-3AD203B41FA5}"/>
                  </a:extLst>
                </a:gridCol>
                <a:gridCol w="1359170">
                  <a:extLst>
                    <a:ext uri="{9D8B030D-6E8A-4147-A177-3AD203B41FA5}"/>
                  </a:extLst>
                </a:gridCol>
                <a:gridCol w="3661228">
                  <a:extLst>
                    <a:ext uri="{9D8B030D-6E8A-4147-A177-3AD203B41FA5}"/>
                  </a:extLst>
                </a:gridCol>
              </a:tblGrid>
              <a:tr h="35090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Item</a:t>
                      </a:r>
                    </a:p>
                  </a:txBody>
                  <a:tcPr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Start Date</a:t>
                      </a:r>
                    </a:p>
                  </a:txBody>
                  <a:tcPr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End Date</a:t>
                      </a:r>
                    </a:p>
                  </a:txBody>
                  <a:tcPr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Comment</a:t>
                      </a:r>
                    </a:p>
                  </a:txBody>
                  <a:tcPr marT="45702" marB="45702" anchor="ctr"/>
                </a:tc>
                <a:extLst>
                  <a:ext uri="{0D108BD9-81ED-4DB2-BD59-A6C34878D82A}"/>
                </a:extLst>
              </a:tr>
              <a:tr h="3509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Draft Complete</a:t>
                      </a:r>
                    </a:p>
                  </a:txBody>
                  <a:tcPr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Dec 12, 2017</a:t>
                      </a:r>
                    </a:p>
                  </a:txBody>
                  <a:tcPr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Complete</a:t>
                      </a:r>
                    </a:p>
                  </a:txBody>
                  <a:tcPr marT="45702" marB="45702" anchor="ctr"/>
                </a:tc>
                <a:extLst>
                  <a:ext uri="{0D108BD9-81ED-4DB2-BD59-A6C34878D82A}"/>
                </a:extLst>
              </a:tr>
              <a:tr h="5481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Context &amp; HP</a:t>
                      </a:r>
                    </a:p>
                  </a:txBody>
                  <a:tcPr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Dec 18, 2017</a:t>
                      </a:r>
                    </a:p>
                  </a:txBody>
                  <a:tcPr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Jan 26, 2018</a:t>
                      </a:r>
                    </a:p>
                  </a:txBody>
                  <a:tcPr marT="45702" marB="4570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Added and finalized context sections </a:t>
                      </a:r>
                    </a:p>
                    <a:p>
                      <a:pPr algn="l"/>
                      <a:r>
                        <a:rPr lang="en-US" sz="1600" dirty="0"/>
                        <a:t>Reviewed the added HP language</a:t>
                      </a:r>
                    </a:p>
                  </a:txBody>
                  <a:tcPr marT="45702" marB="45702" anchor="ctr"/>
                </a:tc>
                <a:extLst>
                  <a:ext uri="{0D108BD9-81ED-4DB2-BD59-A6C34878D82A}"/>
                </a:extLst>
              </a:tr>
              <a:tr h="5481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Harmonization </a:t>
                      </a:r>
                    </a:p>
                  </a:txBody>
                  <a:tcPr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Feb 16, 2018</a:t>
                      </a:r>
                    </a:p>
                  </a:txBody>
                  <a:tcPr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Apr 23, 2018</a:t>
                      </a:r>
                    </a:p>
                  </a:txBody>
                  <a:tcPr marT="45702" marB="4570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Clean up document, strategic review to daylight significant issues</a:t>
                      </a:r>
                    </a:p>
                  </a:txBody>
                  <a:tcPr marT="45702" marB="45702" anchor="ctr"/>
                </a:tc>
                <a:extLst>
                  <a:ext uri="{0D108BD9-81ED-4DB2-BD59-A6C34878D82A}"/>
                </a:extLst>
              </a:tr>
              <a:tr h="548162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Comment only Review</a:t>
                      </a:r>
                    </a:p>
                  </a:txBody>
                  <a:tcPr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Apr 29, 2018</a:t>
                      </a:r>
                    </a:p>
                  </a:txBody>
                  <a:tcPr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Jun 29, 2018</a:t>
                      </a:r>
                    </a:p>
                  </a:txBody>
                  <a:tcPr marT="45702" marB="4570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NOT a ballot; for detailed organizational review and comment</a:t>
                      </a:r>
                    </a:p>
                  </a:txBody>
                  <a:tcPr marT="45702" marB="45702" anchor="ctr"/>
                </a:tc>
                <a:extLst>
                  <a:ext uri="{0D108BD9-81ED-4DB2-BD59-A6C34878D82A}"/>
                </a:extLst>
              </a:tr>
              <a:tr h="548162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Comment Response</a:t>
                      </a:r>
                    </a:p>
                  </a:txBody>
                  <a:tcPr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Jul 2, 2018</a:t>
                      </a:r>
                    </a:p>
                  </a:txBody>
                  <a:tcPr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TBD</a:t>
                      </a:r>
                    </a:p>
                  </a:txBody>
                  <a:tcPr marT="45702" marB="4570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Schedule to be adjusted based on # and substance of comments received</a:t>
                      </a:r>
                    </a:p>
                  </a:txBody>
                  <a:tcPr marT="45702" marB="45702" anchor="ctr"/>
                </a:tc>
                <a:extLst>
                  <a:ext uri="{0D108BD9-81ED-4DB2-BD59-A6C34878D82A}"/>
                </a:extLst>
              </a:tr>
              <a:tr h="778982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Balloting</a:t>
                      </a:r>
                    </a:p>
                  </a:txBody>
                  <a:tcPr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TBD</a:t>
                      </a:r>
                    </a:p>
                  </a:txBody>
                  <a:tcPr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TBD</a:t>
                      </a:r>
                    </a:p>
                  </a:txBody>
                  <a:tcPr marT="45702" marB="4570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1" u="none" dirty="0">
                          <a:solidFill>
                            <a:schemeClr val="tx1"/>
                          </a:solidFill>
                        </a:rPr>
                        <a:t>Will be adjusted depending on number and substance of comments received; may require 2</a:t>
                      </a:r>
                      <a:r>
                        <a:rPr lang="en-US" sz="1600" b="0" i="1" u="none" baseline="30000" dirty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sz="1600" b="0" i="1" u="none" dirty="0">
                          <a:solidFill>
                            <a:schemeClr val="tx1"/>
                          </a:solidFill>
                        </a:rPr>
                        <a:t> ballot</a:t>
                      </a:r>
                    </a:p>
                  </a:txBody>
                  <a:tcPr marT="45702" marB="45702" anchor="ctr"/>
                </a:tc>
                <a:extLst>
                  <a:ext uri="{0D108BD9-81ED-4DB2-BD59-A6C34878D82A}"/>
                </a:extLst>
              </a:tr>
              <a:tr h="350907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Publication Goal – End of 2018</a:t>
                      </a:r>
                    </a:p>
                  </a:txBody>
                  <a:tcPr marT="45702" marB="45702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41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 txBox="1">
            <a:spLocks/>
          </p:cNvSpPr>
          <p:nvPr/>
        </p:nvSpPr>
        <p:spPr>
          <a:xfrm>
            <a:off x="4572000" y="5029200"/>
            <a:ext cx="3886200" cy="1219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1800"/>
              </a:lnSpc>
              <a:buFontTx/>
              <a:buNone/>
              <a:defRPr sz="1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r">
              <a:lnSpc>
                <a:spcPts val="1400"/>
              </a:lnSpc>
              <a:buFontTx/>
              <a:buNone/>
              <a:defRPr sz="1600"/>
            </a:lvl2pPr>
            <a:lvl3pPr marL="914400" indent="0" algn="r">
              <a:lnSpc>
                <a:spcPts val="1400"/>
              </a:lnSpc>
              <a:buFontTx/>
              <a:buNone/>
              <a:defRPr sz="1600"/>
            </a:lvl3pPr>
            <a:lvl4pPr marL="1371600" indent="0" algn="r">
              <a:lnSpc>
                <a:spcPts val="1400"/>
              </a:lnSpc>
              <a:buFontTx/>
              <a:buNone/>
              <a:defRPr sz="1600"/>
            </a:lvl4pPr>
            <a:lvl5pPr marL="1828800" indent="0" algn="r">
              <a:lnSpc>
                <a:spcPts val="1400"/>
              </a:lnSpc>
              <a:buFontTx/>
              <a:buNone/>
              <a:defRPr sz="1600"/>
            </a:lvl5pPr>
          </a:lstStyle>
          <a:p>
            <a:pPr marL="0" marR="0" lvl="0" indent="0" algn="r" defTabSz="91440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“To promote safety, protect the environment and conserve resources offshore through vigorous regulatory oversight and enforcement.”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1752600" y="609600"/>
            <a:ext cx="56388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tzerlandBlack" panose="020B7200000000000000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witzerlandBlack" panose="020B7200000000000000" pitchFamily="34" charset="0"/>
                <a:ea typeface="+mn-ea"/>
                <a:cs typeface="+mn-cs"/>
              </a:rPr>
              <a:t>BSEE Website:  www.bsee.gov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witzerlandBlack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3200400" y="2315496"/>
            <a:ext cx="53340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40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tzerlandBlack" panose="020B7200000000000000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witzerlandBlack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witzerlandBlack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witzerlandBlack" panose="020B7200000000000000" pitchFamily="34" charset="0"/>
                <a:ea typeface="+mn-ea"/>
                <a:cs typeface="+mn-cs"/>
              </a:rPr>
              <a:t>@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witzerlandBlack" panose="020B7200000000000000" pitchFamily="34" charset="0"/>
                <a:ea typeface="+mn-ea"/>
                <a:cs typeface="+mn-cs"/>
              </a:rPr>
              <a:t>BSEEgov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witzerlandBlack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witzerlandBlack" panose="020B7200000000000000" pitchFamily="34" charset="0"/>
                <a:ea typeface="+mn-ea"/>
                <a:cs typeface="+mn-cs"/>
              </a:rPr>
              <a:t>		               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witzerlandBlack" panose="020B7200000000000000" pitchFamily="34" charset="0"/>
                <a:ea typeface="+mn-ea"/>
                <a:cs typeface="+mn-cs"/>
              </a:rPr>
              <a:t>BSEEgov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witzerlandBlack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witzerlandBlack" panose="020B7200000000000000" pitchFamily="34" charset="0"/>
                <a:ea typeface="+mn-ea"/>
                <a:cs typeface="+mn-cs"/>
              </a:rPr>
              <a:t>		              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witzerlandBlack" panose="020B7200000000000000" pitchFamily="34" charset="0"/>
                <a:ea typeface="+mn-ea"/>
                <a:cs typeface="+mn-cs"/>
              </a:rPr>
              <a:t>Bureau of Safety and 	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witzerlandBlack" panose="020B7200000000000000" pitchFamily="34" charset="0"/>
                <a:ea typeface="+mn-ea"/>
                <a:cs typeface="+mn-cs"/>
              </a:rPr>
              <a:t>Environmental Enforcement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witzerlandBlack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witzerlandBlack" panose="020B7200000000000000" pitchFamily="34" charset="0"/>
                <a:ea typeface="+mn-ea"/>
                <a:cs typeface="+mn-cs"/>
              </a:rPr>
              <a:t>BSEEgov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witzerlandBlack" panose="020B7200000000000000" pitchFamily="34" charset="0"/>
              <a:ea typeface="+mn-ea"/>
              <a:cs typeface="+mn-cs"/>
            </a:endParaRPr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r>
              <a:rPr lang="en-US" dirty="0" smtClean="0"/>
              <a:t>https</a:t>
            </a:r>
            <a:r>
              <a:rPr lang="en-US" dirty="0"/>
              <a:t>://www.facebook.com/BSEEgov/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witzerlandBlack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witzerlandBlack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witzerlandBlack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witzerlandBlack" panose="020B7200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witzerlandBlack" panose="020B7200000000000000" pitchFamily="34" charset="0"/>
              <a:ea typeface="+mn-ea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1600200"/>
            <a:ext cx="471190" cy="180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flickr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8516" y="3581400"/>
            <a:ext cx="586257" cy="4916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80" y="4343400"/>
            <a:ext cx="478759" cy="478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/>
              <a:t>BSEE Safety Alert </a:t>
            </a:r>
            <a:r>
              <a:rPr lang="en-US" dirty="0" smtClean="0"/>
              <a:t>336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5867400"/>
            <a:ext cx="609600" cy="609600"/>
          </a:xfrm>
        </p:spPr>
        <p:txBody>
          <a:bodyPr/>
          <a:lstStyle/>
          <a:p>
            <a:fld id="{CAF5E9D8-0903-4FA4-B7FF-4D7EE79F004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609600" y="1567543"/>
            <a:ext cx="4953000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 </a:t>
            </a:r>
            <a:r>
              <a:rPr lang="en-US" sz="1800" dirty="0" smtClean="0"/>
              <a:t>Properly identify risk(s) for the hazard workers exposed to and that special attention is given to mitigate those risk using hierarchy of controls</a:t>
            </a:r>
          </a:p>
          <a:p>
            <a:pPr lvl="1"/>
            <a:r>
              <a:rPr lang="en-US" sz="1400" dirty="0" smtClean="0"/>
              <a:t>PPE</a:t>
            </a:r>
          </a:p>
          <a:p>
            <a:pPr lvl="1"/>
            <a:r>
              <a:rPr lang="en-US" sz="1400" dirty="0" err="1" smtClean="0"/>
              <a:t>Adminstrative</a:t>
            </a:r>
            <a:r>
              <a:rPr lang="en-US" sz="1400" dirty="0" smtClean="0"/>
              <a:t> Controls</a:t>
            </a:r>
          </a:p>
          <a:p>
            <a:pPr lvl="1"/>
            <a:r>
              <a:rPr lang="en-US" sz="1400" dirty="0" smtClean="0"/>
              <a:t>Engineering Controls</a:t>
            </a:r>
          </a:p>
          <a:p>
            <a:pPr lvl="1"/>
            <a:r>
              <a:rPr lang="en-US" sz="1400" dirty="0" smtClean="0"/>
              <a:t>Substitution</a:t>
            </a:r>
          </a:p>
          <a:p>
            <a:pPr lvl="1"/>
            <a:r>
              <a:rPr lang="en-US" sz="1400" dirty="0" smtClean="0"/>
              <a:t>Elimination</a:t>
            </a:r>
          </a:p>
          <a:p>
            <a:pPr lvl="1"/>
            <a:endParaRPr lang="en-US" sz="1400" dirty="0"/>
          </a:p>
          <a:p>
            <a:r>
              <a:rPr lang="en-US" sz="1800" dirty="0" smtClean="0"/>
              <a:t>Offshore personnel always wear appropriate hand protection </a:t>
            </a:r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Review alert with offshore crews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2371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/>
              <a:t>SEMS Data – Actionable Findings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5867400"/>
            <a:ext cx="609600" cy="609600"/>
          </a:xfrm>
        </p:spPr>
        <p:txBody>
          <a:bodyPr/>
          <a:lstStyle/>
          <a:p>
            <a:fld id="{CAF5E9D8-0903-4FA4-B7FF-4D7EE79F0049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3830533"/>
              </p:ext>
            </p:extLst>
          </p:nvPr>
        </p:nvGraphicFramePr>
        <p:xfrm>
          <a:off x="838200" y="1295400"/>
          <a:ext cx="8077199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54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/>
              <a:t>SEMS Data – Actionable Findings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5867400"/>
            <a:ext cx="609600" cy="609600"/>
          </a:xfrm>
        </p:spPr>
        <p:txBody>
          <a:bodyPr/>
          <a:lstStyle/>
          <a:p>
            <a:fld id="{CAF5E9D8-0903-4FA4-B7FF-4D7EE79F0049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286374547"/>
              </p:ext>
            </p:extLst>
          </p:nvPr>
        </p:nvGraphicFramePr>
        <p:xfrm>
          <a:off x="838201" y="1295401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670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have prior audits shown us?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58674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800"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1D0D3696-87D9-43C2-B06D-06847631FD42}" type="slidenum">
              <a:rPr lang="en-US" altLang="en-US" sz="2000" smtClean="0">
                <a:solidFill>
                  <a:srgbClr val="B9CDE5"/>
                </a:solidFill>
                <a:latin typeface="switzerland black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en-US" altLang="en-US" sz="2000" smtClean="0">
              <a:solidFill>
                <a:srgbClr val="B9CDE5"/>
              </a:solidFill>
              <a:latin typeface="switzerland black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7526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smtClean="0"/>
              <a:t>We often have questions about OFI’s</a:t>
            </a:r>
          </a:p>
          <a:p>
            <a:pPr lvl="1">
              <a:defRPr/>
            </a:pPr>
            <a:r>
              <a:rPr lang="en-US" sz="2000" dirty="0" smtClean="0"/>
              <a:t>Does it reflect a condition that truly doesn’t matter if it is “fixed?”</a:t>
            </a:r>
          </a:p>
          <a:p>
            <a:pPr>
              <a:defRPr/>
            </a:pPr>
            <a:r>
              <a:rPr lang="en-US" sz="2400" dirty="0" smtClean="0"/>
              <a:t>BSEE has at times required OFIs be included in a CAP</a:t>
            </a:r>
          </a:p>
          <a:p>
            <a:pPr>
              <a:defRPr/>
            </a:pPr>
            <a:r>
              <a:rPr lang="en-US" sz="2400" dirty="0" smtClean="0"/>
              <a:t>In future, BSEE will explore with operators whether and</a:t>
            </a:r>
            <a:br>
              <a:rPr lang="en-US" sz="2400" dirty="0" smtClean="0"/>
            </a:br>
            <a:r>
              <a:rPr lang="en-US" sz="2400" dirty="0" smtClean="0"/>
              <a:t> how they considered OFIs, as part of our developing</a:t>
            </a:r>
            <a:br>
              <a:rPr lang="en-US" sz="2400" dirty="0" smtClean="0"/>
            </a:br>
            <a:r>
              <a:rPr lang="en-US" sz="2400" dirty="0" smtClean="0"/>
              <a:t> CAP Verification Process</a:t>
            </a:r>
          </a:p>
          <a:p>
            <a:pPr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pic>
        <p:nvPicPr>
          <p:cNvPr id="3379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3625"/>
            <a:ext cx="525462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95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/>
              <a:t>SEMS – Moving Forward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5867400"/>
            <a:ext cx="609600" cy="609600"/>
          </a:xfrm>
        </p:spPr>
        <p:txBody>
          <a:bodyPr/>
          <a:lstStyle/>
          <a:p>
            <a:fld id="{CAF5E9D8-0903-4FA4-B7FF-4D7EE79F004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838200" y="1567543"/>
            <a:ext cx="5638800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CAP Verification</a:t>
            </a:r>
          </a:p>
          <a:p>
            <a:endParaRPr lang="en-US" dirty="0"/>
          </a:p>
          <a:p>
            <a:r>
              <a:rPr lang="en-US" dirty="0" smtClean="0"/>
              <a:t> Element Evaluations</a:t>
            </a:r>
          </a:p>
          <a:p>
            <a:endParaRPr lang="en-US" dirty="0"/>
          </a:p>
          <a:p>
            <a:r>
              <a:rPr lang="en-US" dirty="0" smtClean="0"/>
              <a:t> Subpart O Audits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1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/>
              <a:t>SEMS – CAP Verification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5867400"/>
            <a:ext cx="609600" cy="609600"/>
          </a:xfrm>
        </p:spPr>
        <p:txBody>
          <a:bodyPr/>
          <a:lstStyle/>
          <a:p>
            <a:fld id="{CAF5E9D8-0903-4FA4-B7FF-4D7EE79F004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762000" y="1567543"/>
            <a:ext cx="4472409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 Reported to BSEE all actions closed</a:t>
            </a:r>
          </a:p>
          <a:p>
            <a:endParaRPr lang="en-US" sz="1800" dirty="0"/>
          </a:p>
          <a:p>
            <a:r>
              <a:rPr lang="en-US" sz="1800" dirty="0" smtClean="0"/>
              <a:t> Office and onshore verification</a:t>
            </a:r>
          </a:p>
          <a:p>
            <a:endParaRPr lang="en-US" sz="1800" dirty="0"/>
          </a:p>
          <a:p>
            <a:r>
              <a:rPr lang="en-US" sz="1800" dirty="0" smtClean="0"/>
              <a:t> All findings</a:t>
            </a:r>
          </a:p>
          <a:p>
            <a:endParaRPr lang="en-US" sz="1800" dirty="0"/>
          </a:p>
          <a:p>
            <a:r>
              <a:rPr lang="en-US" sz="1800" dirty="0" smtClean="0"/>
              <a:t> Verifying </a:t>
            </a:r>
            <a:r>
              <a:rPr lang="en-US" sz="1800" dirty="0"/>
              <a:t>the correction of deficiencies of a </a:t>
            </a:r>
            <a:r>
              <a:rPr lang="en-US" sz="1800" dirty="0" smtClean="0"/>
              <a:t>SEMS audit</a:t>
            </a:r>
          </a:p>
          <a:p>
            <a:endParaRPr lang="en-US" sz="1800" dirty="0"/>
          </a:p>
          <a:p>
            <a:r>
              <a:rPr lang="en-US" sz="1800" dirty="0" smtClean="0"/>
              <a:t> S-105</a:t>
            </a:r>
            <a:endParaRPr 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09" y="1447800"/>
            <a:ext cx="3528591" cy="4637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52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/>
              <a:t>SEMS – Element Evaluations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5867400"/>
            <a:ext cx="609600" cy="609600"/>
          </a:xfrm>
        </p:spPr>
        <p:txBody>
          <a:bodyPr/>
          <a:lstStyle/>
          <a:p>
            <a:fld id="{CAF5E9D8-0903-4FA4-B7FF-4D7EE79F004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609600" y="1567543"/>
            <a:ext cx="4343400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 Incident driven findings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/>
              <a:t> </a:t>
            </a:r>
            <a:r>
              <a:rPr lang="en-US" sz="1800" dirty="0" smtClean="0"/>
              <a:t>USCG C-Notes</a:t>
            </a:r>
          </a:p>
          <a:p>
            <a:endParaRPr lang="en-US" sz="1800" dirty="0"/>
          </a:p>
          <a:p>
            <a:r>
              <a:rPr lang="en-US" sz="1800" dirty="0" smtClean="0"/>
              <a:t> Poor Inspections – beyond IOL</a:t>
            </a:r>
          </a:p>
          <a:p>
            <a:endParaRPr lang="en-US" sz="1800" dirty="0"/>
          </a:p>
          <a:p>
            <a:r>
              <a:rPr lang="en-US" sz="1800" dirty="0" smtClean="0"/>
              <a:t> New Operator</a:t>
            </a:r>
          </a:p>
          <a:p>
            <a:endParaRPr lang="en-US" sz="1800" dirty="0"/>
          </a:p>
          <a:p>
            <a:r>
              <a:rPr lang="en-US" sz="1800" dirty="0" smtClean="0"/>
              <a:t> Focused vs. Comprehensive</a:t>
            </a:r>
            <a:endParaRPr 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3638550" cy="471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93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/>
              <a:t>SEMS – Subpart O Audits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5867400"/>
            <a:ext cx="609600" cy="609600"/>
          </a:xfrm>
        </p:spPr>
        <p:txBody>
          <a:bodyPr/>
          <a:lstStyle/>
          <a:p>
            <a:fld id="{CAF5E9D8-0903-4FA4-B7FF-4D7EE79F004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609600" y="1567543"/>
            <a:ext cx="4343400" cy="502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 10-15 a year by OSM Staff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/>
              <a:t> </a:t>
            </a:r>
            <a:r>
              <a:rPr lang="en-US" sz="1800" dirty="0" smtClean="0"/>
              <a:t>Well Control and Production Safety</a:t>
            </a:r>
          </a:p>
          <a:p>
            <a:endParaRPr lang="en-US" sz="1800" dirty="0"/>
          </a:p>
          <a:p>
            <a:r>
              <a:rPr lang="en-US" sz="1800" dirty="0" smtClean="0"/>
              <a:t> Contractor Evaluations</a:t>
            </a:r>
          </a:p>
          <a:p>
            <a:endParaRPr lang="en-US" sz="1800" dirty="0"/>
          </a:p>
          <a:p>
            <a:r>
              <a:rPr lang="en-US" sz="1800" dirty="0" smtClean="0"/>
              <a:t> Personnel Assessments</a:t>
            </a:r>
          </a:p>
          <a:p>
            <a:endParaRPr lang="en-US" sz="1800" dirty="0"/>
          </a:p>
          <a:p>
            <a:r>
              <a:rPr lang="en-US" sz="1800" dirty="0" smtClean="0"/>
              <a:t> Compliance with own plan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38325"/>
            <a:ext cx="4222750" cy="321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11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6 BSEE PPT Template v2.11.16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SEE">
      <a:majorFont>
        <a:latin typeface="switzerland black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 BSEE PPT Template v2.11.16 (1)</Template>
  <TotalTime>10623</TotalTime>
  <Words>1026</Words>
  <Application>Microsoft Office PowerPoint</Application>
  <PresentationFormat>On-screen Show (4:3)</PresentationFormat>
  <Paragraphs>252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2016 BSEE PPT Template v2.11.16 (1)</vt:lpstr>
      <vt:lpstr>BSEE Update – SEMS &amp; Performance </vt:lpstr>
      <vt:lpstr>BSEE Safety Alert 336</vt:lpstr>
      <vt:lpstr>SEMS Data – Actionable Findings</vt:lpstr>
      <vt:lpstr>SEMS Data – Actionable Findings</vt:lpstr>
      <vt:lpstr>What have prior audits shown us?</vt:lpstr>
      <vt:lpstr>SEMS – Moving Forward</vt:lpstr>
      <vt:lpstr>SEMS – CAP Verification</vt:lpstr>
      <vt:lpstr>SEMS – Element Evaluations</vt:lpstr>
      <vt:lpstr>SEMS – Subpart O Audits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API RP 75 – Table from Committee</vt:lpstr>
      <vt:lpstr>PowerPoint Presentation</vt:lpstr>
    </vt:vector>
  </TitlesOfParts>
  <Company>DOI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McCammon, Joanne</dc:creator>
  <cp:lastModifiedBy>Mathews, Jason</cp:lastModifiedBy>
  <cp:revision>118</cp:revision>
  <cp:lastPrinted>2017-03-15T18:59:28Z</cp:lastPrinted>
  <dcterms:created xsi:type="dcterms:W3CDTF">2017-01-18T15:43:06Z</dcterms:created>
  <dcterms:modified xsi:type="dcterms:W3CDTF">2018-06-04T16:59:16Z</dcterms:modified>
</cp:coreProperties>
</file>