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5.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7.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2.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charts/chart3.xml" ContentType="application/vnd.openxmlformats-officedocument.drawingml.chart+xml"/>
  <Override PartName="/ppt/notesSlides/notesSlide33.xml" ContentType="application/vnd.openxmlformats-officedocument.presentationml.notesSlide+xml"/>
  <Override PartName="/ppt/charts/chart4.xml" ContentType="application/vnd.openxmlformats-officedocument.drawingml.chart+xml"/>
  <Override PartName="/ppt/notesSlides/notesSlide34.xml" ContentType="application/vnd.openxmlformats-officedocument.presentationml.notesSlide+xml"/>
  <Override PartName="/ppt/charts/chart5.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Override PartName="/ppt/diagrams/data4.xml" ContentType="application/vnd.openxmlformats-officedocument.drawingml.diagramData+xml"/>
  <Override PartName="/ppt/diagrams/data6.xml" ContentType="application/vnd.openxmlformats-officedocument.drawingml.diagramData+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2" r:id="rId2"/>
  </p:sldMasterIdLst>
  <p:notesMasterIdLst>
    <p:notesMasterId r:id="rId106"/>
  </p:notesMasterIdLst>
  <p:handoutMasterIdLst>
    <p:handoutMasterId r:id="rId107"/>
  </p:handoutMasterIdLst>
  <p:sldIdLst>
    <p:sldId id="399" r:id="rId3"/>
    <p:sldId id="400" r:id="rId4"/>
    <p:sldId id="401" r:id="rId5"/>
    <p:sldId id="402" r:id="rId6"/>
    <p:sldId id="403" r:id="rId7"/>
    <p:sldId id="345" r:id="rId8"/>
    <p:sldId id="346" r:id="rId9"/>
    <p:sldId id="398" r:id="rId10"/>
    <p:sldId id="404" r:id="rId11"/>
    <p:sldId id="349" r:id="rId12"/>
    <p:sldId id="432" r:id="rId13"/>
    <p:sldId id="351" r:id="rId14"/>
    <p:sldId id="352" r:id="rId15"/>
    <p:sldId id="353" r:id="rId16"/>
    <p:sldId id="354" r:id="rId17"/>
    <p:sldId id="433" r:id="rId18"/>
    <p:sldId id="406" r:id="rId19"/>
    <p:sldId id="407" r:id="rId20"/>
    <p:sldId id="408" r:id="rId21"/>
    <p:sldId id="359" r:id="rId22"/>
    <p:sldId id="434" r:id="rId23"/>
    <p:sldId id="409" r:id="rId24"/>
    <p:sldId id="410" r:id="rId25"/>
    <p:sldId id="411" r:id="rId26"/>
    <p:sldId id="412" r:id="rId27"/>
    <p:sldId id="365" r:id="rId28"/>
    <p:sldId id="439" r:id="rId29"/>
    <p:sldId id="440" r:id="rId30"/>
    <p:sldId id="366" r:id="rId31"/>
    <p:sldId id="413" r:id="rId32"/>
    <p:sldId id="414" r:id="rId33"/>
    <p:sldId id="369" r:id="rId34"/>
    <p:sldId id="370" r:id="rId35"/>
    <p:sldId id="371" r:id="rId36"/>
    <p:sldId id="415" r:id="rId37"/>
    <p:sldId id="373" r:id="rId38"/>
    <p:sldId id="431" r:id="rId39"/>
    <p:sldId id="375" r:id="rId40"/>
    <p:sldId id="376" r:id="rId41"/>
    <p:sldId id="435" r:id="rId42"/>
    <p:sldId id="416" r:id="rId43"/>
    <p:sldId id="417" r:id="rId44"/>
    <p:sldId id="418" r:id="rId45"/>
    <p:sldId id="419" r:id="rId46"/>
    <p:sldId id="436" r:id="rId47"/>
    <p:sldId id="383" r:id="rId48"/>
    <p:sldId id="437"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438" r:id="rId76"/>
    <p:sldId id="441" r:id="rId77"/>
    <p:sldId id="442" r:id="rId78"/>
    <p:sldId id="443" r:id="rId79"/>
    <p:sldId id="322" r:id="rId80"/>
    <p:sldId id="323" r:id="rId81"/>
    <p:sldId id="324" r:id="rId82"/>
    <p:sldId id="325" r:id="rId83"/>
    <p:sldId id="326" r:id="rId84"/>
    <p:sldId id="420" r:id="rId85"/>
    <p:sldId id="421" r:id="rId86"/>
    <p:sldId id="422" r:id="rId87"/>
    <p:sldId id="423" r:id="rId88"/>
    <p:sldId id="429" r:id="rId89"/>
    <p:sldId id="424" r:id="rId90"/>
    <p:sldId id="425" r:id="rId91"/>
    <p:sldId id="426" r:id="rId92"/>
    <p:sldId id="427" r:id="rId93"/>
    <p:sldId id="428" r:id="rId94"/>
    <p:sldId id="385" r:id="rId95"/>
    <p:sldId id="386" r:id="rId96"/>
    <p:sldId id="387" r:id="rId97"/>
    <p:sldId id="388" r:id="rId98"/>
    <p:sldId id="389" r:id="rId99"/>
    <p:sldId id="390" r:id="rId100"/>
    <p:sldId id="391" r:id="rId101"/>
    <p:sldId id="392" r:id="rId102"/>
    <p:sldId id="393" r:id="rId103"/>
    <p:sldId id="394" r:id="rId104"/>
    <p:sldId id="395" r:id="rId105"/>
  </p:sldIdLst>
  <p:sldSz cx="9144000" cy="6858000" type="screen4x3"/>
  <p:notesSz cx="6950075" cy="11979275"/>
  <p:defaultTextStyle>
    <a:defPPr>
      <a:defRPr lang="en-US"/>
    </a:defPPr>
    <a:lvl1pPr algn="l" rtl="0" fontAlgn="base">
      <a:spcBef>
        <a:spcPct val="0"/>
      </a:spcBef>
      <a:spcAft>
        <a:spcPct val="0"/>
      </a:spcAft>
      <a:defRPr kern="1200">
        <a:solidFill>
          <a:schemeClr val="tx1"/>
        </a:solidFill>
        <a:latin typeface="Myriad Pro" pitchFamily="34" charset="0"/>
        <a:ea typeface="+mn-ea"/>
        <a:cs typeface="Arial" pitchFamily="34" charset="0"/>
      </a:defRPr>
    </a:lvl1pPr>
    <a:lvl2pPr marL="457200" algn="l" rtl="0" fontAlgn="base">
      <a:spcBef>
        <a:spcPct val="0"/>
      </a:spcBef>
      <a:spcAft>
        <a:spcPct val="0"/>
      </a:spcAft>
      <a:defRPr kern="1200">
        <a:solidFill>
          <a:schemeClr val="tx1"/>
        </a:solidFill>
        <a:latin typeface="Myriad Pro" pitchFamily="34" charset="0"/>
        <a:ea typeface="+mn-ea"/>
        <a:cs typeface="Arial" pitchFamily="34" charset="0"/>
      </a:defRPr>
    </a:lvl2pPr>
    <a:lvl3pPr marL="914400" algn="l" rtl="0" fontAlgn="base">
      <a:spcBef>
        <a:spcPct val="0"/>
      </a:spcBef>
      <a:spcAft>
        <a:spcPct val="0"/>
      </a:spcAft>
      <a:defRPr kern="1200">
        <a:solidFill>
          <a:schemeClr val="tx1"/>
        </a:solidFill>
        <a:latin typeface="Myriad Pro" pitchFamily="34" charset="0"/>
        <a:ea typeface="+mn-ea"/>
        <a:cs typeface="Arial" pitchFamily="34" charset="0"/>
      </a:defRPr>
    </a:lvl3pPr>
    <a:lvl4pPr marL="1371600" algn="l" rtl="0" fontAlgn="base">
      <a:spcBef>
        <a:spcPct val="0"/>
      </a:spcBef>
      <a:spcAft>
        <a:spcPct val="0"/>
      </a:spcAft>
      <a:defRPr kern="1200">
        <a:solidFill>
          <a:schemeClr val="tx1"/>
        </a:solidFill>
        <a:latin typeface="Myriad Pro" pitchFamily="34" charset="0"/>
        <a:ea typeface="+mn-ea"/>
        <a:cs typeface="Arial" pitchFamily="34" charset="0"/>
      </a:defRPr>
    </a:lvl4pPr>
    <a:lvl5pPr marL="1828800" algn="l" rtl="0" fontAlgn="base">
      <a:spcBef>
        <a:spcPct val="0"/>
      </a:spcBef>
      <a:spcAft>
        <a:spcPct val="0"/>
      </a:spcAft>
      <a:defRPr kern="1200">
        <a:solidFill>
          <a:schemeClr val="tx1"/>
        </a:solidFill>
        <a:latin typeface="Myriad Pro" pitchFamily="34" charset="0"/>
        <a:ea typeface="+mn-ea"/>
        <a:cs typeface="Arial" pitchFamily="34" charset="0"/>
      </a:defRPr>
    </a:lvl5pPr>
    <a:lvl6pPr marL="2286000" algn="l" defTabSz="914400" rtl="0" eaLnBrk="1" latinLnBrk="0" hangingPunct="1">
      <a:defRPr kern="1200">
        <a:solidFill>
          <a:schemeClr val="tx1"/>
        </a:solidFill>
        <a:latin typeface="Myriad Pro" pitchFamily="34" charset="0"/>
        <a:ea typeface="+mn-ea"/>
        <a:cs typeface="Arial" pitchFamily="34" charset="0"/>
      </a:defRPr>
    </a:lvl6pPr>
    <a:lvl7pPr marL="2743200" algn="l" defTabSz="914400" rtl="0" eaLnBrk="1" latinLnBrk="0" hangingPunct="1">
      <a:defRPr kern="1200">
        <a:solidFill>
          <a:schemeClr val="tx1"/>
        </a:solidFill>
        <a:latin typeface="Myriad Pro" pitchFamily="34" charset="0"/>
        <a:ea typeface="+mn-ea"/>
        <a:cs typeface="Arial" pitchFamily="34" charset="0"/>
      </a:defRPr>
    </a:lvl7pPr>
    <a:lvl8pPr marL="3200400" algn="l" defTabSz="914400" rtl="0" eaLnBrk="1" latinLnBrk="0" hangingPunct="1">
      <a:defRPr kern="1200">
        <a:solidFill>
          <a:schemeClr val="tx1"/>
        </a:solidFill>
        <a:latin typeface="Myriad Pro" pitchFamily="34" charset="0"/>
        <a:ea typeface="+mn-ea"/>
        <a:cs typeface="Arial" pitchFamily="34" charset="0"/>
      </a:defRPr>
    </a:lvl8pPr>
    <a:lvl9pPr marL="3657600" algn="l" defTabSz="914400" rtl="0" eaLnBrk="1" latinLnBrk="0" hangingPunct="1">
      <a:defRPr kern="1200">
        <a:solidFill>
          <a:schemeClr val="tx1"/>
        </a:solidFill>
        <a:latin typeface="Myriad Pro"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773"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vanaugh, Casey R" initials="" lastIdx="0" clrIdx="0"/>
  <p:cmAuthor id="2" name="Dauterive, Daniel J" initials="DDJ" lastIdx="1" clrIdx="1">
    <p:extLst>
      <p:ext uri="{19B8F6BF-5375-455C-9EA6-DF929625EA0E}">
        <p15:presenceInfo xmlns:p15="http://schemas.microsoft.com/office/powerpoint/2012/main" userId="S-1-5-21-656016574-236263764-2381138938-504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80FF"/>
    <a:srgbClr val="2D2D8A"/>
    <a:srgbClr val="FF9933"/>
    <a:srgbClr val="008000"/>
    <a:srgbClr val="C000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86452" autoAdjust="0"/>
  </p:normalViewPr>
  <p:slideViewPr>
    <p:cSldViewPr snapToGrid="0">
      <p:cViewPr varScale="1">
        <p:scale>
          <a:sx n="104" d="100"/>
          <a:sy n="104" d="100"/>
        </p:scale>
        <p:origin x="1044" y="102"/>
      </p:cViewPr>
      <p:guideLst>
        <p:guide orient="horz" pos="2160"/>
        <p:guide pos="2880"/>
      </p:guideLst>
    </p:cSldViewPr>
  </p:slideViewPr>
  <p:outlineViewPr>
    <p:cViewPr>
      <p:scale>
        <a:sx n="33" d="100"/>
        <a:sy n="33" d="100"/>
      </p:scale>
      <p:origin x="0" y="-6480"/>
    </p:cViewPr>
  </p:outlineViewPr>
  <p:notesTextViewPr>
    <p:cViewPr>
      <p:scale>
        <a:sx n="3" d="2"/>
        <a:sy n="3" d="2"/>
      </p:scale>
      <p:origin x="0" y="0"/>
    </p:cViewPr>
  </p:notesTextViewPr>
  <p:sorterViewPr>
    <p:cViewPr varScale="1">
      <p:scale>
        <a:sx n="1" d="1"/>
        <a:sy n="1" d="1"/>
      </p:scale>
      <p:origin x="0" y="-10284"/>
    </p:cViewPr>
  </p:sorterViewPr>
  <p:notesViewPr>
    <p:cSldViewPr snapToGrid="0">
      <p:cViewPr varScale="1">
        <p:scale>
          <a:sx n="57" d="100"/>
          <a:sy n="57" d="100"/>
        </p:scale>
        <p:origin x="3012" y="90"/>
      </p:cViewPr>
      <p:guideLst>
        <p:guide orient="horz" pos="3773"/>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handoutMaster" Target="handoutMasters/handout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commentAuthors" Target="commentAuthor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1" Type="http://schemas.openxmlformats.org/officeDocument/2006/relationships/oleObject" Target="file:///C:\Users\woithal\Desktop\2017_12_19%20Beta%20Suspension%20Calculations%20for%20Royalty%20Relief,%20Beta%20Unit%20OCS-P%200300,%20OCS-P%20301,%20OCS-P%20306_new.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oithal\Desktop\2017_12_19%20Beta%20Suspension%20Calculations%20for%20Royalty%20Relief,%20Beta%20Unit%20OCS-P%200300,%20OCS-P%20301,%20OCS-P%20306_new.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woithal\Desktop\2017_12_19%20Beta%20Suspension%20Calculations%20for%20Royalty%20Relief,%20Beta%20Unit%20OCS-P%200300,%20OCS-P%20301,%20OCS-P%20306_new.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woithal\Desktop\2017_12_19%20Beta%20Suspension%20Calculations%20for%20Royalty%20Relief,%20Beta%20Unit%20OCS-P%200300,%20OCS-P%20301,%20OCS-P%20306_new.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424242"/>
                </a:solidFill>
                <a:latin typeface="Calibri"/>
                <a:ea typeface="Calibri"/>
                <a:cs typeface="Calibri"/>
              </a:defRPr>
            </a:pPr>
            <a:r>
              <a:rPr lang="en-US"/>
              <a:t>Rolling Weighted Price Tracking</a:t>
            </a:r>
          </a:p>
        </c:rich>
      </c:tx>
      <c:layout/>
      <c:overlay val="0"/>
      <c:spPr>
        <a:noFill/>
        <a:ln w="25400">
          <a:noFill/>
        </a:ln>
      </c:spPr>
    </c:title>
    <c:autoTitleDeleted val="0"/>
    <c:plotArea>
      <c:layout>
        <c:manualLayout>
          <c:layoutTarget val="inner"/>
          <c:xMode val="edge"/>
          <c:yMode val="edge"/>
          <c:x val="0.18018172789826334"/>
          <c:y val="8.1424929136090757E-2"/>
          <c:w val="0.77471570353460117"/>
          <c:h val="0.70561679790026244"/>
        </c:manualLayout>
      </c:layout>
      <c:scatterChart>
        <c:scatterStyle val="smoothMarker"/>
        <c:varyColors val="0"/>
        <c:ser>
          <c:idx val="1"/>
          <c:order val="0"/>
          <c:tx>
            <c:v>Suspension Price Threshold</c:v>
          </c:tx>
          <c:spPr>
            <a:ln w="19050" cap="rnd">
              <a:solidFill>
                <a:schemeClr val="accent2"/>
              </a:solidFill>
              <a:round/>
            </a:ln>
            <a:effectLst/>
          </c:spPr>
          <c:marker>
            <c:symbol val="none"/>
          </c:marker>
          <c:xVal>
            <c:numRef>
              <c:f>Sheet2!$A$20:$A$49</c:f>
              <c:numCache>
                <c:formatCode>mmm\-yy</c:formatCode>
                <c:ptCount val="30"/>
                <c:pt idx="0">
                  <c:v>42917</c:v>
                </c:pt>
                <c:pt idx="1">
                  <c:v>42948</c:v>
                </c:pt>
                <c:pt idx="2">
                  <c:v>42979</c:v>
                </c:pt>
                <c:pt idx="3">
                  <c:v>43009</c:v>
                </c:pt>
                <c:pt idx="4">
                  <c:v>43040</c:v>
                </c:pt>
                <c:pt idx="5">
                  <c:v>43100</c:v>
                </c:pt>
                <c:pt idx="6">
                  <c:v>43131</c:v>
                </c:pt>
                <c:pt idx="7">
                  <c:v>43159</c:v>
                </c:pt>
                <c:pt idx="8">
                  <c:v>43190</c:v>
                </c:pt>
                <c:pt idx="9">
                  <c:v>43220</c:v>
                </c:pt>
                <c:pt idx="10">
                  <c:v>43251</c:v>
                </c:pt>
                <c:pt idx="11">
                  <c:v>43281</c:v>
                </c:pt>
                <c:pt idx="12">
                  <c:v>43312</c:v>
                </c:pt>
                <c:pt idx="13">
                  <c:v>43343</c:v>
                </c:pt>
                <c:pt idx="14">
                  <c:v>43373</c:v>
                </c:pt>
                <c:pt idx="15">
                  <c:v>43404</c:v>
                </c:pt>
                <c:pt idx="16">
                  <c:v>43434</c:v>
                </c:pt>
                <c:pt idx="17">
                  <c:v>43465</c:v>
                </c:pt>
                <c:pt idx="18">
                  <c:v>43496</c:v>
                </c:pt>
                <c:pt idx="19">
                  <c:v>43524</c:v>
                </c:pt>
                <c:pt idx="20">
                  <c:v>43555</c:v>
                </c:pt>
                <c:pt idx="21">
                  <c:v>43585</c:v>
                </c:pt>
                <c:pt idx="22">
                  <c:v>43616</c:v>
                </c:pt>
                <c:pt idx="23">
                  <c:v>43646</c:v>
                </c:pt>
                <c:pt idx="24">
                  <c:v>43677</c:v>
                </c:pt>
                <c:pt idx="25">
                  <c:v>43708</c:v>
                </c:pt>
                <c:pt idx="26">
                  <c:v>43738</c:v>
                </c:pt>
                <c:pt idx="27">
                  <c:v>43769</c:v>
                </c:pt>
                <c:pt idx="28">
                  <c:v>43799</c:v>
                </c:pt>
                <c:pt idx="29">
                  <c:v>43830</c:v>
                </c:pt>
              </c:numCache>
            </c:numRef>
          </c:xVal>
          <c:yVal>
            <c:numRef>
              <c:f>Sheet2!$J$20:$J$49</c:f>
              <c:numCache>
                <c:formatCode>General</c:formatCode>
                <c:ptCount val="30"/>
                <c:pt idx="0">
                  <c:v>70.010000000000005</c:v>
                </c:pt>
                <c:pt idx="1">
                  <c:v>70.010000000000005</c:v>
                </c:pt>
                <c:pt idx="2">
                  <c:v>70.010000000000005</c:v>
                </c:pt>
                <c:pt idx="3">
                  <c:v>70.010000000000005</c:v>
                </c:pt>
                <c:pt idx="4">
                  <c:v>70.010000000000005</c:v>
                </c:pt>
                <c:pt idx="5">
                  <c:v>70.010000000000005</c:v>
                </c:pt>
                <c:pt idx="6" formatCode="&quot;$&quot;#,##0.00_);\(&quot;$&quot;#,##0.00\)">
                  <c:v>70.007238109999989</c:v>
                </c:pt>
                <c:pt idx="7" formatCode="&quot;$&quot;#,##0.00_);\(&quot;$&quot;#,##0.00\)">
                  <c:v>70.007238109999989</c:v>
                </c:pt>
                <c:pt idx="8" formatCode="&quot;$&quot;#,##0.00_);\(&quot;$&quot;#,##0.00\)">
                  <c:v>70.007238109999989</c:v>
                </c:pt>
                <c:pt idx="9" formatCode="&quot;$&quot;#,##0.00_);\(&quot;$&quot;#,##0.00\)">
                  <c:v>70.007238109999989</c:v>
                </c:pt>
                <c:pt idx="10" formatCode="&quot;$&quot;#,##0.00_);\(&quot;$&quot;#,##0.00\)">
                  <c:v>70.007238109999989</c:v>
                </c:pt>
                <c:pt idx="11" formatCode="&quot;$&quot;#,##0.00_);\(&quot;$&quot;#,##0.00\)">
                  <c:v>70.007238109999989</c:v>
                </c:pt>
                <c:pt idx="12" formatCode="&quot;$&quot;#,##0.00_);\(&quot;$&quot;#,##0.00\)">
                  <c:v>70.007238109999989</c:v>
                </c:pt>
                <c:pt idx="13" formatCode="&quot;$&quot;#,##0.00_);\(&quot;$&quot;#,##0.00\)">
                  <c:v>70.007238109999989</c:v>
                </c:pt>
                <c:pt idx="14" formatCode="&quot;$&quot;#,##0.00_);\(&quot;$&quot;#,##0.00\)">
                  <c:v>70.007238109999989</c:v>
                </c:pt>
                <c:pt idx="15" formatCode="&quot;$&quot;#,##0.00_);\(&quot;$&quot;#,##0.00\)">
                  <c:v>70.007238109999989</c:v>
                </c:pt>
                <c:pt idx="16" formatCode="&quot;$&quot;#,##0.00_);\(&quot;$&quot;#,##0.00\)">
                  <c:v>70.007238109999989</c:v>
                </c:pt>
                <c:pt idx="17" formatCode="&quot;$&quot;#,##0.00_);\(&quot;$&quot;#,##0.00\)">
                  <c:v>70.007238109999989</c:v>
                </c:pt>
                <c:pt idx="18" formatCode="&quot;$&quot;#,##0.00_);\(&quot;$&quot;#,##0.00\)">
                  <c:v>70.007238109999989</c:v>
                </c:pt>
                <c:pt idx="19" formatCode="&quot;$&quot;#,##0.00_);\(&quot;$&quot;#,##0.00\)">
                  <c:v>70.007238109999989</c:v>
                </c:pt>
                <c:pt idx="20" formatCode="&quot;$&quot;#,##0.00_);\(&quot;$&quot;#,##0.00\)">
                  <c:v>70.007238109999989</c:v>
                </c:pt>
                <c:pt idx="21" formatCode="&quot;$&quot;#,##0.00_);\(&quot;$&quot;#,##0.00\)">
                  <c:v>70.007238109999989</c:v>
                </c:pt>
                <c:pt idx="22" formatCode="&quot;$&quot;#,##0.00_);\(&quot;$&quot;#,##0.00\)">
                  <c:v>70.007238109999989</c:v>
                </c:pt>
                <c:pt idx="23" formatCode="&quot;$&quot;#,##0.00_);\(&quot;$&quot;#,##0.00\)">
                  <c:v>70.007238109999989</c:v>
                </c:pt>
                <c:pt idx="24" formatCode="&quot;$&quot;#,##0.00_);\(&quot;$&quot;#,##0.00\)">
                  <c:v>70.007238109999989</c:v>
                </c:pt>
                <c:pt idx="25" formatCode="&quot;$&quot;#,##0.00_);\(&quot;$&quot;#,##0.00\)">
                  <c:v>70.007238109999989</c:v>
                </c:pt>
                <c:pt idx="26" formatCode="&quot;$&quot;#,##0.00_);\(&quot;$&quot;#,##0.00\)">
                  <c:v>70.007238109999989</c:v>
                </c:pt>
                <c:pt idx="27" formatCode="&quot;$&quot;#,##0.00_);\(&quot;$&quot;#,##0.00\)">
                  <c:v>70.007238109999989</c:v>
                </c:pt>
                <c:pt idx="28" formatCode="&quot;$&quot;#,##0.00_);\(&quot;$&quot;#,##0.00\)">
                  <c:v>70.007238109999989</c:v>
                </c:pt>
                <c:pt idx="29" formatCode="&quot;$&quot;#,##0.00_);\(&quot;$&quot;#,##0.00\)">
                  <c:v>70.007238109999989</c:v>
                </c:pt>
              </c:numCache>
            </c:numRef>
          </c:yVal>
          <c:smooth val="1"/>
          <c:extLst>
            <c:ext xmlns:c16="http://schemas.microsoft.com/office/drawing/2014/chart" uri="{C3380CC4-5D6E-409C-BE32-E72D297353CC}">
              <c16:uniqueId val="{00000000-5122-4F41-883C-03CA2AEA3D2C}"/>
            </c:ext>
          </c:extLst>
        </c:ser>
        <c:ser>
          <c:idx val="0"/>
          <c:order val="1"/>
          <c:tx>
            <c:v>Base Reference Price</c:v>
          </c:tx>
          <c:spPr>
            <a:ln w="19050" cap="rnd">
              <a:solidFill>
                <a:schemeClr val="accent1"/>
              </a:solidFill>
              <a:round/>
            </a:ln>
            <a:effectLst/>
          </c:spPr>
          <c:marker>
            <c:symbol val="none"/>
          </c:marker>
          <c:xVal>
            <c:numRef>
              <c:f>Sheet2!$A$20:$A$49</c:f>
              <c:numCache>
                <c:formatCode>mmm\-yy</c:formatCode>
                <c:ptCount val="30"/>
                <c:pt idx="0">
                  <c:v>42917</c:v>
                </c:pt>
                <c:pt idx="1">
                  <c:v>42948</c:v>
                </c:pt>
                <c:pt idx="2">
                  <c:v>42979</c:v>
                </c:pt>
                <c:pt idx="3">
                  <c:v>43009</c:v>
                </c:pt>
                <c:pt idx="4">
                  <c:v>43040</c:v>
                </c:pt>
                <c:pt idx="5">
                  <c:v>43100</c:v>
                </c:pt>
                <c:pt idx="6">
                  <c:v>43131</c:v>
                </c:pt>
                <c:pt idx="7">
                  <c:v>43159</c:v>
                </c:pt>
                <c:pt idx="8">
                  <c:v>43190</c:v>
                </c:pt>
                <c:pt idx="9">
                  <c:v>43220</c:v>
                </c:pt>
                <c:pt idx="10">
                  <c:v>43251</c:v>
                </c:pt>
                <c:pt idx="11">
                  <c:v>43281</c:v>
                </c:pt>
                <c:pt idx="12">
                  <c:v>43312</c:v>
                </c:pt>
                <c:pt idx="13">
                  <c:v>43343</c:v>
                </c:pt>
                <c:pt idx="14">
                  <c:v>43373</c:v>
                </c:pt>
                <c:pt idx="15">
                  <c:v>43404</c:v>
                </c:pt>
                <c:pt idx="16">
                  <c:v>43434</c:v>
                </c:pt>
                <c:pt idx="17">
                  <c:v>43465</c:v>
                </c:pt>
                <c:pt idx="18">
                  <c:v>43496</c:v>
                </c:pt>
                <c:pt idx="19">
                  <c:v>43524</c:v>
                </c:pt>
                <c:pt idx="20">
                  <c:v>43555</c:v>
                </c:pt>
                <c:pt idx="21">
                  <c:v>43585</c:v>
                </c:pt>
                <c:pt idx="22">
                  <c:v>43616</c:v>
                </c:pt>
                <c:pt idx="23">
                  <c:v>43646</c:v>
                </c:pt>
                <c:pt idx="24">
                  <c:v>43677</c:v>
                </c:pt>
                <c:pt idx="25">
                  <c:v>43708</c:v>
                </c:pt>
                <c:pt idx="26">
                  <c:v>43738</c:v>
                </c:pt>
                <c:pt idx="27">
                  <c:v>43769</c:v>
                </c:pt>
                <c:pt idx="28">
                  <c:v>43799</c:v>
                </c:pt>
                <c:pt idx="29">
                  <c:v>43830</c:v>
                </c:pt>
              </c:numCache>
            </c:numRef>
          </c:xVal>
          <c:yVal>
            <c:numRef>
              <c:f>Sheet2!$I$20:$I$49</c:f>
              <c:numCache>
                <c:formatCode>General</c:formatCode>
                <c:ptCount val="30"/>
                <c:pt idx="0">
                  <c:v>56.01</c:v>
                </c:pt>
                <c:pt idx="1">
                  <c:v>56.01</c:v>
                </c:pt>
                <c:pt idx="2">
                  <c:v>56.01</c:v>
                </c:pt>
                <c:pt idx="3">
                  <c:v>56.01</c:v>
                </c:pt>
                <c:pt idx="4">
                  <c:v>56.01</c:v>
                </c:pt>
                <c:pt idx="5">
                  <c:v>56.01</c:v>
                </c:pt>
                <c:pt idx="6" formatCode="&quot;$&quot;#,##0.00_);\(&quot;$&quot;#,##0.00\)">
                  <c:v>56.005790487999995</c:v>
                </c:pt>
                <c:pt idx="7" formatCode="&quot;$&quot;#,##0.00_);\(&quot;$&quot;#,##0.00\)">
                  <c:v>56.005790487999995</c:v>
                </c:pt>
                <c:pt idx="8" formatCode="&quot;$&quot;#,##0.00_);\(&quot;$&quot;#,##0.00\)">
                  <c:v>56.005790487999995</c:v>
                </c:pt>
                <c:pt idx="9" formatCode="&quot;$&quot;#,##0.00_);\(&quot;$&quot;#,##0.00\)">
                  <c:v>56.005790487999995</c:v>
                </c:pt>
                <c:pt idx="10" formatCode="&quot;$&quot;#,##0.00_);\(&quot;$&quot;#,##0.00\)">
                  <c:v>56.005790487999995</c:v>
                </c:pt>
                <c:pt idx="11" formatCode="&quot;$&quot;#,##0.00_);\(&quot;$&quot;#,##0.00\)">
                  <c:v>56.005790487999995</c:v>
                </c:pt>
                <c:pt idx="12" formatCode="&quot;$&quot;#,##0.00_);\(&quot;$&quot;#,##0.00\)">
                  <c:v>56.005790487999995</c:v>
                </c:pt>
                <c:pt idx="13" formatCode="&quot;$&quot;#,##0.00_);\(&quot;$&quot;#,##0.00\)">
                  <c:v>56.005790487999995</c:v>
                </c:pt>
                <c:pt idx="14" formatCode="&quot;$&quot;#,##0.00_);\(&quot;$&quot;#,##0.00\)">
                  <c:v>56.005790487999995</c:v>
                </c:pt>
                <c:pt idx="15" formatCode="&quot;$&quot;#,##0.00_);\(&quot;$&quot;#,##0.00\)">
                  <c:v>56.005790487999995</c:v>
                </c:pt>
                <c:pt idx="16" formatCode="&quot;$&quot;#,##0.00_);\(&quot;$&quot;#,##0.00\)">
                  <c:v>56.005790487999995</c:v>
                </c:pt>
                <c:pt idx="17" formatCode="&quot;$&quot;#,##0.00_);\(&quot;$&quot;#,##0.00\)">
                  <c:v>56.005790487999995</c:v>
                </c:pt>
                <c:pt idx="18" formatCode="&quot;$&quot;#,##0.00_);\(&quot;$&quot;#,##0.00\)">
                  <c:v>56.005790487999995</c:v>
                </c:pt>
                <c:pt idx="19" formatCode="&quot;$&quot;#,##0.00_);\(&quot;$&quot;#,##0.00\)">
                  <c:v>56.005790487999995</c:v>
                </c:pt>
                <c:pt idx="20" formatCode="&quot;$&quot;#,##0.00_);\(&quot;$&quot;#,##0.00\)">
                  <c:v>56.005790487999995</c:v>
                </c:pt>
                <c:pt idx="21" formatCode="&quot;$&quot;#,##0.00_);\(&quot;$&quot;#,##0.00\)">
                  <c:v>56.005790487999995</c:v>
                </c:pt>
                <c:pt idx="22" formatCode="&quot;$&quot;#,##0.00_);\(&quot;$&quot;#,##0.00\)">
                  <c:v>56.005790487999995</c:v>
                </c:pt>
                <c:pt idx="23" formatCode="&quot;$&quot;#,##0.00_);\(&quot;$&quot;#,##0.00\)">
                  <c:v>56.005790487999995</c:v>
                </c:pt>
                <c:pt idx="24" formatCode="&quot;$&quot;#,##0.00_);\(&quot;$&quot;#,##0.00\)">
                  <c:v>56.005790487999995</c:v>
                </c:pt>
                <c:pt idx="25" formatCode="&quot;$&quot;#,##0.00_);\(&quot;$&quot;#,##0.00\)">
                  <c:v>56.005790487999995</c:v>
                </c:pt>
                <c:pt idx="26" formatCode="&quot;$&quot;#,##0.00_);\(&quot;$&quot;#,##0.00\)">
                  <c:v>56.005790487999995</c:v>
                </c:pt>
                <c:pt idx="27" formatCode="&quot;$&quot;#,##0.00_);\(&quot;$&quot;#,##0.00\)">
                  <c:v>56.005790487999995</c:v>
                </c:pt>
                <c:pt idx="28" formatCode="&quot;$&quot;#,##0.00_);\(&quot;$&quot;#,##0.00\)">
                  <c:v>56.005790487999995</c:v>
                </c:pt>
                <c:pt idx="29" formatCode="&quot;$&quot;#,##0.00_);\(&quot;$&quot;#,##0.00\)">
                  <c:v>56.005790487999995</c:v>
                </c:pt>
              </c:numCache>
            </c:numRef>
          </c:yVal>
          <c:smooth val="1"/>
          <c:extLst>
            <c:ext xmlns:c16="http://schemas.microsoft.com/office/drawing/2014/chart" uri="{C3380CC4-5D6E-409C-BE32-E72D297353CC}">
              <c16:uniqueId val="{00000001-5122-4F41-883C-03CA2AEA3D2C}"/>
            </c:ext>
          </c:extLst>
        </c:ser>
        <c:ser>
          <c:idx val="4"/>
          <c:order val="2"/>
          <c:tx>
            <c:v>Rolling Average Price - Weighted</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Sheet2!$A$25:$A$49</c:f>
              <c:numCache>
                <c:formatCode>mmm\-yy</c:formatCode>
                <c:ptCount val="25"/>
                <c:pt idx="0">
                  <c:v>43100</c:v>
                </c:pt>
                <c:pt idx="1">
                  <c:v>43131</c:v>
                </c:pt>
                <c:pt idx="2">
                  <c:v>43159</c:v>
                </c:pt>
                <c:pt idx="3">
                  <c:v>43190</c:v>
                </c:pt>
                <c:pt idx="4">
                  <c:v>43220</c:v>
                </c:pt>
                <c:pt idx="5">
                  <c:v>43251</c:v>
                </c:pt>
                <c:pt idx="6">
                  <c:v>43281</c:v>
                </c:pt>
                <c:pt idx="7">
                  <c:v>43312</c:v>
                </c:pt>
                <c:pt idx="8">
                  <c:v>43343</c:v>
                </c:pt>
                <c:pt idx="9">
                  <c:v>43373</c:v>
                </c:pt>
                <c:pt idx="10">
                  <c:v>43404</c:v>
                </c:pt>
                <c:pt idx="11">
                  <c:v>43434</c:v>
                </c:pt>
                <c:pt idx="12">
                  <c:v>43465</c:v>
                </c:pt>
                <c:pt idx="13">
                  <c:v>43496</c:v>
                </c:pt>
                <c:pt idx="14">
                  <c:v>43524</c:v>
                </c:pt>
                <c:pt idx="15">
                  <c:v>43555</c:v>
                </c:pt>
                <c:pt idx="16">
                  <c:v>43585</c:v>
                </c:pt>
                <c:pt idx="17">
                  <c:v>43616</c:v>
                </c:pt>
                <c:pt idx="18">
                  <c:v>43646</c:v>
                </c:pt>
                <c:pt idx="19">
                  <c:v>43677</c:v>
                </c:pt>
                <c:pt idx="20">
                  <c:v>43708</c:v>
                </c:pt>
                <c:pt idx="21">
                  <c:v>43738</c:v>
                </c:pt>
                <c:pt idx="22">
                  <c:v>43769</c:v>
                </c:pt>
                <c:pt idx="23">
                  <c:v>43799</c:v>
                </c:pt>
                <c:pt idx="24">
                  <c:v>43830</c:v>
                </c:pt>
              </c:numCache>
            </c:numRef>
          </c:xVal>
          <c:yVal>
            <c:numRef>
              <c:f>Sheet2!$G$25:$G$49</c:f>
              <c:numCache>
                <c:formatCode>"$"#,##0.00_);\("$"#,##0.00\)</c:formatCode>
                <c:ptCount val="25"/>
                <c:pt idx="0">
                  <c:v>44.446052304080006</c:v>
                </c:pt>
                <c:pt idx="1">
                  <c:v>45.253211746400005</c:v>
                </c:pt>
                <c:pt idx="2">
                  <c:v>45.826511606720004</c:v>
                </c:pt>
                <c:pt idx="3">
                  <c:v>46.711388459279995</c:v>
                </c:pt>
                <c:pt idx="4">
                  <c:v>47.706624726479994</c:v>
                </c:pt>
                <c:pt idx="5">
                  <c:v>49.122204454879999</c:v>
                </c:pt>
                <c:pt idx="6">
                  <c:v>50.64944894712</c:v>
                </c:pt>
                <c:pt idx="7">
                  <c:v>52.275516330720002</c:v>
                </c:pt>
                <c:pt idx="8">
                  <c:v>53.62942537728</c:v>
                </c:pt>
                <c:pt idx="9">
                  <c:v>55.005892892800006</c:v>
                </c:pt>
                <c:pt idx="10">
                  <c:v>56.3340727032</c:v>
                </c:pt>
                <c:pt idx="11">
                  <c:v>56.455741541279998</c:v>
                </c:pt>
                <c:pt idx="12">
                  <c:v>56.005790487999995</c:v>
                </c:pt>
                <c:pt idx="13">
                  <c:v>55.105585898240008</c:v>
                </c:pt>
                <c:pt idx="14">
                  <c:v>54.617131913760012</c:v>
                </c:pt>
                <c:pt idx="15">
                  <c:v>54.332771115520011</c:v>
                </c:pt>
                <c:pt idx="16">
                  <c:v>54.157899499120013</c:v>
                </c:pt>
                <c:pt idx="17">
                  <c:v>53.526814874960003</c:v>
                </c:pt>
                <c:pt idx="18">
                  <c:v>52.584281932640003</c:v>
                </c:pt>
                <c:pt idx="19">
                  <c:v>51.623659075680003</c:v>
                </c:pt>
                <c:pt idx="20">
                  <c:v>50.662673001439998</c:v>
                </c:pt>
                <c:pt idx="21">
                  <c:v>49.727476660000008</c:v>
                </c:pt>
                <c:pt idx="22">
                  <c:v>48.508604422800005</c:v>
                </c:pt>
                <c:pt idx="23">
                  <c:v>48.379829805360011</c:v>
                </c:pt>
                <c:pt idx="24">
                  <c:v>48.908860393040008</c:v>
                </c:pt>
              </c:numCache>
            </c:numRef>
          </c:yVal>
          <c:smooth val="1"/>
          <c:extLst>
            <c:ext xmlns:c16="http://schemas.microsoft.com/office/drawing/2014/chart" uri="{C3380CC4-5D6E-409C-BE32-E72D297353CC}">
              <c16:uniqueId val="{00000002-5122-4F41-883C-03CA2AEA3D2C}"/>
            </c:ext>
          </c:extLst>
        </c:ser>
        <c:dLbls>
          <c:showLegendKey val="0"/>
          <c:showVal val="0"/>
          <c:showCatName val="0"/>
          <c:showSerName val="0"/>
          <c:showPercent val="0"/>
          <c:showBubbleSize val="0"/>
        </c:dLbls>
        <c:axId val="856519103"/>
        <c:axId val="1"/>
      </c:scatterChart>
      <c:valAx>
        <c:axId val="856519103"/>
        <c:scaling>
          <c:orientation val="minMax"/>
          <c:max val="43801"/>
          <c:min val="43101"/>
        </c:scaling>
        <c:delete val="0"/>
        <c:axPos val="b"/>
        <c:majorGridlines>
          <c:spPr>
            <a:ln w="9525" cap="flat" cmpd="sng" algn="ctr">
              <a:solidFill>
                <a:schemeClr val="tx1">
                  <a:lumMod val="15000"/>
                  <a:lumOff val="85000"/>
                </a:schemeClr>
              </a:solidFill>
              <a:round/>
            </a:ln>
            <a:effectLst/>
          </c:spPr>
        </c:majorGridlines>
        <c:numFmt formatCode="mmm\ yyyy;@" sourceLinked="0"/>
        <c:majorTickMark val="none"/>
        <c:minorTickMark val="none"/>
        <c:tickLblPos val="nextTo"/>
        <c:spPr>
          <a:noFill/>
          <a:ln w="9525" cap="flat" cmpd="sng" algn="ctr">
            <a:solidFill>
              <a:schemeClr val="tx1">
                <a:lumMod val="25000"/>
                <a:lumOff val="75000"/>
              </a:schemeClr>
            </a:solidFill>
            <a:round/>
          </a:ln>
          <a:effectLst/>
        </c:spPr>
        <c:txPr>
          <a:bodyPr rot="-2700000" vert="horz"/>
          <a:lstStyle/>
          <a:p>
            <a:pPr>
              <a:defRPr sz="900" b="0" i="0" u="none" strike="noStrike" baseline="0">
                <a:solidFill>
                  <a:srgbClr val="424242"/>
                </a:solidFill>
                <a:latin typeface="Calibri"/>
                <a:ea typeface="Calibri"/>
                <a:cs typeface="Calibri"/>
              </a:defRPr>
            </a:pPr>
            <a:endParaRPr lang="en-US"/>
          </a:p>
        </c:txPr>
        <c:crossAx val="1"/>
        <c:crosses val="autoZero"/>
        <c:crossBetween val="midCat"/>
        <c:majorUnit val="50"/>
      </c:val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424242"/>
                    </a:solidFill>
                    <a:latin typeface="Calibri"/>
                    <a:ea typeface="Calibri"/>
                    <a:cs typeface="Calibri"/>
                  </a:defRPr>
                </a:pPr>
                <a:r>
                  <a:rPr lang="en-US"/>
                  <a:t>Weighted $/BOE</a:t>
                </a:r>
              </a:p>
            </c:rich>
          </c:tx>
          <c:layout/>
          <c:overlay val="0"/>
          <c:spPr>
            <a:noFill/>
            <a:ln w="25400">
              <a:noFill/>
            </a:ln>
          </c:sp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424242"/>
                </a:solidFill>
                <a:latin typeface="Calibri"/>
                <a:ea typeface="Calibri"/>
                <a:cs typeface="Calibri"/>
              </a:defRPr>
            </a:pPr>
            <a:endParaRPr lang="en-US"/>
          </a:p>
        </c:txPr>
        <c:crossAx val="856519103"/>
        <c:crosses val="autoZero"/>
        <c:crossBetween val="midCat"/>
      </c:valAx>
      <c:spPr>
        <a:noFill/>
        <a:ln>
          <a:solidFill>
            <a:sysClr val="windowText" lastClr="000000"/>
          </a:solidFill>
        </a:ln>
        <a:effectLst/>
      </c:spPr>
    </c:plotArea>
    <c:legend>
      <c:legendPos val="b"/>
      <c:layout>
        <c:manualLayout>
          <c:xMode val="edge"/>
          <c:yMode val="edge"/>
          <c:x val="1.4551645417787152E-2"/>
          <c:y val="0.8744063348013702"/>
          <c:w val="0.51346733992403282"/>
          <c:h val="0.12559366519862983"/>
        </c:manualLayout>
      </c:layout>
      <c:overlay val="0"/>
      <c:spPr>
        <a:noFill/>
        <a:ln w="25400">
          <a:noFill/>
        </a:ln>
      </c:spPr>
      <c:txPr>
        <a:bodyPr/>
        <a:lstStyle/>
        <a:p>
          <a:pPr>
            <a:defRPr sz="900" b="0" i="0" u="none" strike="noStrike" baseline="0">
              <a:solidFill>
                <a:srgbClr val="424242"/>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Actual NYMEX Commodity Prices</a:t>
            </a:r>
            <a:endParaRPr lang="en-US" dirty="0"/>
          </a:p>
        </c:rich>
      </c:tx>
      <c:overlay val="0"/>
    </c:title>
    <c:autoTitleDeleted val="0"/>
    <c:plotArea>
      <c:layout>
        <c:manualLayout>
          <c:layoutTarget val="inner"/>
          <c:xMode val="edge"/>
          <c:yMode val="edge"/>
          <c:x val="6.6410540665158002E-2"/>
          <c:y val="8.1424929136090757E-2"/>
          <c:w val="0.89460740819329099"/>
          <c:h val="0.72393550581622057"/>
        </c:manualLayout>
      </c:layout>
      <c:scatterChart>
        <c:scatterStyle val="smoothMarker"/>
        <c:varyColors val="0"/>
        <c:ser>
          <c:idx val="2"/>
          <c:order val="3"/>
          <c:tx>
            <c:v>WTI Oil Price ($/BBL)</c:v>
          </c:tx>
          <c:spPr>
            <a:ln w="25400">
              <a:solidFill>
                <a:srgbClr val="00B050"/>
              </a:solidFill>
            </a:ln>
          </c:spPr>
          <c:marker>
            <c:symbol val="diamond"/>
            <c:size val="6"/>
            <c:spPr>
              <a:solidFill>
                <a:srgbClr val="00B050"/>
              </a:solidFill>
              <a:ln>
                <a:solidFill>
                  <a:srgbClr val="00B050"/>
                </a:solidFill>
              </a:ln>
            </c:spPr>
          </c:marker>
          <c:xVal>
            <c:numRef>
              <c:f>'Price Tracking_example'!$A$2:$A$61</c:f>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f>'Price Tracking_example'!$B$2:$B$61</c:f>
              <c:numCache>
                <c:formatCode>General</c:formatCode>
                <c:ptCount val="60"/>
                <c:pt idx="0">
                  <c:v>47.22</c:v>
                </c:pt>
                <c:pt idx="1">
                  <c:v>50.58</c:v>
                </c:pt>
                <c:pt idx="2">
                  <c:v>47.82</c:v>
                </c:pt>
                <c:pt idx="3">
                  <c:v>54.45</c:v>
                </c:pt>
                <c:pt idx="4">
                  <c:v>59.27</c:v>
                </c:pt>
                <c:pt idx="5">
                  <c:v>59.82</c:v>
                </c:pt>
                <c:pt idx="6">
                  <c:v>50.9</c:v>
                </c:pt>
                <c:pt idx="7">
                  <c:v>42.87</c:v>
                </c:pt>
                <c:pt idx="8">
                  <c:v>45.48</c:v>
                </c:pt>
                <c:pt idx="9">
                  <c:v>46.22</c:v>
                </c:pt>
                <c:pt idx="10">
                  <c:v>42.44</c:v>
                </c:pt>
                <c:pt idx="11">
                  <c:v>37.19</c:v>
                </c:pt>
                <c:pt idx="12">
                  <c:v>31.68</c:v>
                </c:pt>
                <c:pt idx="13">
                  <c:v>30.32</c:v>
                </c:pt>
                <c:pt idx="14">
                  <c:v>37.549999999999997</c:v>
                </c:pt>
                <c:pt idx="15">
                  <c:v>40.75</c:v>
                </c:pt>
                <c:pt idx="16">
                  <c:v>46.71</c:v>
                </c:pt>
                <c:pt idx="17">
                  <c:v>48.76</c:v>
                </c:pt>
                <c:pt idx="18">
                  <c:v>44.65</c:v>
                </c:pt>
                <c:pt idx="19">
                  <c:v>44.72</c:v>
                </c:pt>
                <c:pt idx="20">
                  <c:v>45.18</c:v>
                </c:pt>
                <c:pt idx="21">
                  <c:v>49.78</c:v>
                </c:pt>
                <c:pt idx="22">
                  <c:v>45.66</c:v>
                </c:pt>
                <c:pt idx="23">
                  <c:v>51.97</c:v>
                </c:pt>
                <c:pt idx="24">
                  <c:v>52.5</c:v>
                </c:pt>
                <c:pt idx="25">
                  <c:v>53.47</c:v>
                </c:pt>
                <c:pt idx="26">
                  <c:v>49.33</c:v>
                </c:pt>
                <c:pt idx="27">
                  <c:v>51.06</c:v>
                </c:pt>
                <c:pt idx="28">
                  <c:v>48.48</c:v>
                </c:pt>
                <c:pt idx="29">
                  <c:v>45.18</c:v>
                </c:pt>
                <c:pt idx="30">
                  <c:v>46.63</c:v>
                </c:pt>
                <c:pt idx="31">
                  <c:v>48.04</c:v>
                </c:pt>
                <c:pt idx="32">
                  <c:v>49.82</c:v>
                </c:pt>
                <c:pt idx="33">
                  <c:v>51.58</c:v>
                </c:pt>
                <c:pt idx="34">
                  <c:v>56.64</c:v>
                </c:pt>
                <c:pt idx="35">
                  <c:v>57.88</c:v>
                </c:pt>
                <c:pt idx="36">
                  <c:v>63.7</c:v>
                </c:pt>
                <c:pt idx="37">
                  <c:v>62.23</c:v>
                </c:pt>
                <c:pt idx="38">
                  <c:v>62.73</c:v>
                </c:pt>
                <c:pt idx="39">
                  <c:v>66.25</c:v>
                </c:pt>
                <c:pt idx="40">
                  <c:v>69.98</c:v>
                </c:pt>
                <c:pt idx="41">
                  <c:v>67.87</c:v>
                </c:pt>
                <c:pt idx="42">
                  <c:v>70.98</c:v>
                </c:pt>
                <c:pt idx="43">
                  <c:v>68.06</c:v>
                </c:pt>
                <c:pt idx="44">
                  <c:v>70.23</c:v>
                </c:pt>
                <c:pt idx="45">
                  <c:v>70.75</c:v>
                </c:pt>
                <c:pt idx="46">
                  <c:v>56.96</c:v>
                </c:pt>
                <c:pt idx="47">
                  <c:v>49.52</c:v>
                </c:pt>
                <c:pt idx="48">
                  <c:v>51.38</c:v>
                </c:pt>
                <c:pt idx="49">
                  <c:v>54.95</c:v>
                </c:pt>
                <c:pt idx="50">
                  <c:v>58.15</c:v>
                </c:pt>
                <c:pt idx="51">
                  <c:v>63.86</c:v>
                </c:pt>
                <c:pt idx="52">
                  <c:v>60.83</c:v>
                </c:pt>
                <c:pt idx="53">
                  <c:v>54.66</c:v>
                </c:pt>
                <c:pt idx="54">
                  <c:v>57.35</c:v>
                </c:pt>
                <c:pt idx="55">
                  <c:v>54.81</c:v>
                </c:pt>
                <c:pt idx="56">
                  <c:v>56.95</c:v>
                </c:pt>
                <c:pt idx="57">
                  <c:v>53.96</c:v>
                </c:pt>
                <c:pt idx="58">
                  <c:v>57.03</c:v>
                </c:pt>
                <c:pt idx="59">
                  <c:v>59.88</c:v>
                </c:pt>
              </c:numCache>
            </c:numRef>
          </c:yVal>
          <c:smooth val="1"/>
          <c:extLst>
            <c:ext xmlns:c16="http://schemas.microsoft.com/office/drawing/2014/chart" uri="{C3380CC4-5D6E-409C-BE32-E72D297353CC}">
              <c16:uniqueId val="{00000003-6810-4B41-B47C-2CB99E8E06BE}"/>
            </c:ext>
          </c:extLst>
        </c:ser>
        <c:ser>
          <c:idx val="3"/>
          <c:order val="4"/>
          <c:tx>
            <c:v>HH Gas Price ($/BOE)</c:v>
          </c:tx>
          <c:spPr>
            <a:ln w="25400">
              <a:solidFill>
                <a:schemeClr val="accent2"/>
              </a:solidFill>
            </a:ln>
          </c:spPr>
          <c:marker>
            <c:symbol val="diamond"/>
            <c:size val="6"/>
            <c:spPr>
              <a:solidFill>
                <a:schemeClr val="accent2"/>
              </a:solidFill>
              <a:ln>
                <a:solidFill>
                  <a:schemeClr val="accent2"/>
                </a:solidFill>
              </a:ln>
            </c:spPr>
          </c:marker>
          <c:xVal>
            <c:numRef>
              <c:f>'Price Tracking_example'!$A$2:$A$61</c:f>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f>'Price Tracking_example'!$E$2:$E$61</c:f>
              <c:numCache>
                <c:formatCode>"$"#,##0.00_);\("$"#,##0.00\)</c:formatCode>
                <c:ptCount val="60"/>
                <c:pt idx="0">
                  <c:v>17.341521600000004</c:v>
                </c:pt>
                <c:pt idx="1">
                  <c:v>16.645540799999999</c:v>
                </c:pt>
                <c:pt idx="2">
                  <c:v>16.4135472</c:v>
                </c:pt>
                <c:pt idx="3">
                  <c:v>15.137582399999999</c:v>
                </c:pt>
                <c:pt idx="4">
                  <c:v>16.529544000000001</c:v>
                </c:pt>
                <c:pt idx="5">
                  <c:v>16.123555199999998</c:v>
                </c:pt>
                <c:pt idx="6">
                  <c:v>16.471545600000002</c:v>
                </c:pt>
                <c:pt idx="7">
                  <c:v>16.065556800000003</c:v>
                </c:pt>
                <c:pt idx="8">
                  <c:v>15.427574400000001</c:v>
                </c:pt>
                <c:pt idx="9">
                  <c:v>13.571625600000001</c:v>
                </c:pt>
                <c:pt idx="10">
                  <c:v>12.121665600000002</c:v>
                </c:pt>
                <c:pt idx="11">
                  <c:v>11.1936912</c:v>
                </c:pt>
                <c:pt idx="12">
                  <c:v>13.2236352</c:v>
                </c:pt>
                <c:pt idx="13">
                  <c:v>11.5416816</c:v>
                </c:pt>
                <c:pt idx="14">
                  <c:v>10.033723200000001</c:v>
                </c:pt>
                <c:pt idx="15">
                  <c:v>11.135692800000001</c:v>
                </c:pt>
                <c:pt idx="16">
                  <c:v>11.135692800000001</c:v>
                </c:pt>
                <c:pt idx="17">
                  <c:v>15.021585600000002</c:v>
                </c:pt>
                <c:pt idx="18">
                  <c:v>16.355548800000001</c:v>
                </c:pt>
                <c:pt idx="19">
                  <c:v>16.355548800000001</c:v>
                </c:pt>
                <c:pt idx="20">
                  <c:v>17.341521600000004</c:v>
                </c:pt>
                <c:pt idx="21">
                  <c:v>17.283523200000001</c:v>
                </c:pt>
                <c:pt idx="22">
                  <c:v>14.789591999999999</c:v>
                </c:pt>
                <c:pt idx="23">
                  <c:v>20.821425600000001</c:v>
                </c:pt>
                <c:pt idx="24">
                  <c:v>19.139471999999998</c:v>
                </c:pt>
                <c:pt idx="25">
                  <c:v>16.529544000000001</c:v>
                </c:pt>
                <c:pt idx="26">
                  <c:v>16.703539200000002</c:v>
                </c:pt>
                <c:pt idx="27">
                  <c:v>17.979504000000002</c:v>
                </c:pt>
                <c:pt idx="28">
                  <c:v>18.269496</c:v>
                </c:pt>
                <c:pt idx="29">
                  <c:v>17.283523200000001</c:v>
                </c:pt>
                <c:pt idx="30">
                  <c:v>17.283523200000001</c:v>
                </c:pt>
                <c:pt idx="31">
                  <c:v>16.819535999999999</c:v>
                </c:pt>
                <c:pt idx="32">
                  <c:v>17.283523200000001</c:v>
                </c:pt>
                <c:pt idx="33">
                  <c:v>16.703539200000002</c:v>
                </c:pt>
                <c:pt idx="34">
                  <c:v>17.457518399999998</c:v>
                </c:pt>
                <c:pt idx="35">
                  <c:v>16.355548800000001</c:v>
                </c:pt>
                <c:pt idx="36">
                  <c:v>22.445380800000002</c:v>
                </c:pt>
                <c:pt idx="37">
                  <c:v>15.485572800000002</c:v>
                </c:pt>
                <c:pt idx="38">
                  <c:v>15.601569599999999</c:v>
                </c:pt>
                <c:pt idx="39">
                  <c:v>16.239552</c:v>
                </c:pt>
                <c:pt idx="40">
                  <c:v>16.239552</c:v>
                </c:pt>
                <c:pt idx="41">
                  <c:v>17.225524800000002</c:v>
                </c:pt>
                <c:pt idx="42">
                  <c:v>16.4135472</c:v>
                </c:pt>
                <c:pt idx="43">
                  <c:v>17.1675264</c:v>
                </c:pt>
                <c:pt idx="44">
                  <c:v>17.399520000000003</c:v>
                </c:pt>
                <c:pt idx="45">
                  <c:v>19.0234752</c:v>
                </c:pt>
                <c:pt idx="46">
                  <c:v>23.721345600000003</c:v>
                </c:pt>
                <c:pt idx="47">
                  <c:v>23.431353600000005</c:v>
                </c:pt>
                <c:pt idx="48">
                  <c:v>18.037502400000001</c:v>
                </c:pt>
                <c:pt idx="49">
                  <c:v>15.601569599999999</c:v>
                </c:pt>
                <c:pt idx="50">
                  <c:v>17.109528000000005</c:v>
                </c:pt>
                <c:pt idx="51">
                  <c:v>15.369576</c:v>
                </c:pt>
                <c:pt idx="52">
                  <c:v>15.311577600000001</c:v>
                </c:pt>
                <c:pt idx="53">
                  <c:v>13.919616</c:v>
                </c:pt>
                <c:pt idx="54">
                  <c:v>13.745620800000001</c:v>
                </c:pt>
                <c:pt idx="55">
                  <c:v>12.875644800000002</c:v>
                </c:pt>
                <c:pt idx="56">
                  <c:v>14.847590400000001</c:v>
                </c:pt>
                <c:pt idx="57">
                  <c:v>13.5136272</c:v>
                </c:pt>
                <c:pt idx="58">
                  <c:v>15.369576</c:v>
                </c:pt>
                <c:pt idx="59">
                  <c:v>12.875644800000002</c:v>
                </c:pt>
              </c:numCache>
            </c:numRef>
          </c:yVal>
          <c:smooth val="1"/>
          <c:extLst>
            <c:ext xmlns:c16="http://schemas.microsoft.com/office/drawing/2014/chart" uri="{C3380CC4-5D6E-409C-BE32-E72D297353CC}">
              <c16:uniqueId val="{00000004-6810-4B41-B47C-2CB99E8E06BE}"/>
            </c:ext>
          </c:extLst>
        </c:ser>
        <c:dLbls>
          <c:showLegendKey val="0"/>
          <c:showVal val="0"/>
          <c:showCatName val="0"/>
          <c:showSerName val="0"/>
          <c:showPercent val="0"/>
          <c:showBubbleSize val="0"/>
        </c:dLbls>
        <c:axId val="1665155839"/>
        <c:axId val="1"/>
        <c:extLst>
          <c:ext xmlns:c15="http://schemas.microsoft.com/office/drawing/2012/chart" uri="{02D57815-91ED-43cb-92C2-25804820EDAC}">
            <c15:filteredScatterSeries>
              <c15:ser>
                <c:idx val="1"/>
                <c:order val="0"/>
                <c:tx>
                  <c:v>Suspension Threshold Price</c:v>
                </c:tx>
                <c:spPr>
                  <a:ln w="25400" cap="rnd">
                    <a:solidFill>
                      <a:srgbClr val="000066"/>
                    </a:solidFill>
                    <a:round/>
                  </a:ln>
                  <a:effectLst/>
                </c:spPr>
                <c:marker>
                  <c:symbol val="none"/>
                </c:marker>
                <c:xVal>
                  <c:numRef>
                    <c:extLst>
                      <c:ext uri="{02D57815-91ED-43cb-92C2-25804820EDAC}">
                        <c15:formulaRef>
                          <c15:sqref>'Price Tracking_example'!$A$2:$A$61</c15:sqref>
                        </c15:formulaRef>
                      </c:ext>
                    </c:extLst>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extLst>
                      <c:ext uri="{02D57815-91ED-43cb-92C2-25804820EDAC}">
                        <c15:formulaRef>
                          <c15:sqref>'Price Tracking_example'!$I$2:$I$61</c15:sqref>
                        </c15:formulaRef>
                      </c:ext>
                    </c:extLst>
                    <c:numCache>
                      <c:formatCode>_("$"* #,##0.00_);_("$"* \(#,##0.00\);_("$"* "-"??_);_(@_)</c:formatCode>
                      <c:ptCount val="60"/>
                      <c:pt idx="0">
                        <c:v>52.501728133333344</c:v>
                      </c:pt>
                      <c:pt idx="1">
                        <c:v>52.501728133333344</c:v>
                      </c:pt>
                      <c:pt idx="2">
                        <c:v>52.501728133333344</c:v>
                      </c:pt>
                      <c:pt idx="3">
                        <c:v>52.501728133333344</c:v>
                      </c:pt>
                      <c:pt idx="4">
                        <c:v>52.501728133333344</c:v>
                      </c:pt>
                      <c:pt idx="5">
                        <c:v>52.501728133333344</c:v>
                      </c:pt>
                      <c:pt idx="6">
                        <c:v>52.501728133333344</c:v>
                      </c:pt>
                      <c:pt idx="7">
                        <c:v>52.501728133333344</c:v>
                      </c:pt>
                      <c:pt idx="8">
                        <c:v>52.501728133333344</c:v>
                      </c:pt>
                      <c:pt idx="9">
                        <c:v>52.501728133333344</c:v>
                      </c:pt>
                      <c:pt idx="10">
                        <c:v>52.501728133333344</c:v>
                      </c:pt>
                      <c:pt idx="11">
                        <c:v>52.501728133333344</c:v>
                      </c:pt>
                      <c:pt idx="12">
                        <c:v>52.501728133333344</c:v>
                      </c:pt>
                      <c:pt idx="13">
                        <c:v>52.501728133333344</c:v>
                      </c:pt>
                      <c:pt idx="14">
                        <c:v>52.501728133333344</c:v>
                      </c:pt>
                      <c:pt idx="15">
                        <c:v>52.501728133333344</c:v>
                      </c:pt>
                      <c:pt idx="16">
                        <c:v>52.501728133333344</c:v>
                      </c:pt>
                      <c:pt idx="17">
                        <c:v>52.501728133333344</c:v>
                      </c:pt>
                      <c:pt idx="18">
                        <c:v>52.501728133333344</c:v>
                      </c:pt>
                      <c:pt idx="19">
                        <c:v>52.501728133333344</c:v>
                      </c:pt>
                      <c:pt idx="20">
                        <c:v>52.501728133333344</c:v>
                      </c:pt>
                      <c:pt idx="21">
                        <c:v>52.501728133333344</c:v>
                      </c:pt>
                      <c:pt idx="22">
                        <c:v>52.501728133333344</c:v>
                      </c:pt>
                      <c:pt idx="23">
                        <c:v>52.501728133333344</c:v>
                      </c:pt>
                      <c:pt idx="24">
                        <c:v>52.501728133333344</c:v>
                      </c:pt>
                      <c:pt idx="25">
                        <c:v>52.501728133333344</c:v>
                      </c:pt>
                      <c:pt idx="26">
                        <c:v>52.501728133333344</c:v>
                      </c:pt>
                      <c:pt idx="27">
                        <c:v>52.501728133333344</c:v>
                      </c:pt>
                      <c:pt idx="28">
                        <c:v>52.501728133333344</c:v>
                      </c:pt>
                      <c:pt idx="29">
                        <c:v>52.501728133333344</c:v>
                      </c:pt>
                      <c:pt idx="30">
                        <c:v>52.501728133333344</c:v>
                      </c:pt>
                      <c:pt idx="31">
                        <c:v>52.501728133333344</c:v>
                      </c:pt>
                      <c:pt idx="32">
                        <c:v>52.501728133333344</c:v>
                      </c:pt>
                      <c:pt idx="33">
                        <c:v>52.501728133333344</c:v>
                      </c:pt>
                      <c:pt idx="34">
                        <c:v>52.501728133333344</c:v>
                      </c:pt>
                      <c:pt idx="35">
                        <c:v>52.501728133333344</c:v>
                      </c:pt>
                      <c:pt idx="36">
                        <c:v>52.501728133333344</c:v>
                      </c:pt>
                      <c:pt idx="37">
                        <c:v>52.501728133333344</c:v>
                      </c:pt>
                      <c:pt idx="38">
                        <c:v>52.501728133333344</c:v>
                      </c:pt>
                      <c:pt idx="39">
                        <c:v>52.501728133333344</c:v>
                      </c:pt>
                      <c:pt idx="40">
                        <c:v>52.501728133333344</c:v>
                      </c:pt>
                      <c:pt idx="41">
                        <c:v>52.501728133333344</c:v>
                      </c:pt>
                      <c:pt idx="42">
                        <c:v>52.501728133333344</c:v>
                      </c:pt>
                      <c:pt idx="43">
                        <c:v>52.501728133333344</c:v>
                      </c:pt>
                      <c:pt idx="44">
                        <c:v>52.501728133333344</c:v>
                      </c:pt>
                      <c:pt idx="45">
                        <c:v>52.501728133333344</c:v>
                      </c:pt>
                      <c:pt idx="46">
                        <c:v>52.501728133333344</c:v>
                      </c:pt>
                      <c:pt idx="47">
                        <c:v>52.501728133333344</c:v>
                      </c:pt>
                      <c:pt idx="48">
                        <c:v>52.501728133333344</c:v>
                      </c:pt>
                      <c:pt idx="49">
                        <c:v>52.501728133333344</c:v>
                      </c:pt>
                      <c:pt idx="50">
                        <c:v>52.501728133333344</c:v>
                      </c:pt>
                      <c:pt idx="51">
                        <c:v>52.501728133333344</c:v>
                      </c:pt>
                      <c:pt idx="52">
                        <c:v>52.501728133333344</c:v>
                      </c:pt>
                      <c:pt idx="53">
                        <c:v>52.501728133333344</c:v>
                      </c:pt>
                      <c:pt idx="54">
                        <c:v>52.501728133333344</c:v>
                      </c:pt>
                      <c:pt idx="55">
                        <c:v>52.501728133333344</c:v>
                      </c:pt>
                      <c:pt idx="56">
                        <c:v>52.501728133333344</c:v>
                      </c:pt>
                      <c:pt idx="57">
                        <c:v>52.501728133333344</c:v>
                      </c:pt>
                      <c:pt idx="58">
                        <c:v>52.501728133333344</c:v>
                      </c:pt>
                      <c:pt idx="59">
                        <c:v>52.501728133333344</c:v>
                      </c:pt>
                    </c:numCache>
                  </c:numRef>
                </c:yVal>
                <c:smooth val="1"/>
                <c:extLst>
                  <c:ext xmlns:c16="http://schemas.microsoft.com/office/drawing/2014/chart" uri="{C3380CC4-5D6E-409C-BE32-E72D297353CC}">
                    <c16:uniqueId val="{00000000-6810-4B41-B47C-2CB99E8E06BE}"/>
                  </c:ext>
                </c:extLst>
              </c15:ser>
            </c15:filteredScatterSeries>
            <c15:filteredScatterSeries>
              <c15:ser>
                <c:idx val="0"/>
                <c:order val="1"/>
                <c:tx>
                  <c:v>Base Reference Price</c:v>
                </c:tx>
                <c:spPr>
                  <a:ln w="28575" cap="rnd">
                    <a:solidFill>
                      <a:srgbClr val="7030A0"/>
                    </a:solidFill>
                    <a:prstDash val="solid"/>
                    <a:round/>
                  </a:ln>
                  <a:effectLst/>
                </c:spPr>
                <c:marker>
                  <c:symbol val="none"/>
                </c:marker>
                <c:xVal>
                  <c:numRef>
                    <c:extLst xmlns:c15="http://schemas.microsoft.com/office/drawing/2012/chart">
                      <c:ext xmlns:c15="http://schemas.microsoft.com/office/drawing/2012/chart" uri="{02D57815-91ED-43cb-92C2-25804820EDAC}">
                        <c15:formulaRef>
                          <c15:sqref>'Price Tracking_example'!$A$2:$A$61</c15:sqref>
                        </c15:formulaRef>
                      </c:ext>
                    </c:extLst>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extLst xmlns:c15="http://schemas.microsoft.com/office/drawing/2012/chart">
                      <c:ext xmlns:c15="http://schemas.microsoft.com/office/drawing/2012/chart" uri="{02D57815-91ED-43cb-92C2-25804820EDAC}">
                        <c15:formulaRef>
                          <c15:sqref>'Price Tracking_example'!$H$2:$H$61</c15:sqref>
                        </c15:formulaRef>
                      </c:ext>
                    </c:extLst>
                    <c:numCache>
                      <c:formatCode>_("$"* #,##0.00_);_("$"* \(#,##0.00\);_("$"* "-"??_);_(@_)</c:formatCode>
                      <c:ptCount val="60"/>
                      <c:pt idx="0">
                        <c:v>42.001382506666673</c:v>
                      </c:pt>
                      <c:pt idx="1">
                        <c:v>42.001382506666673</c:v>
                      </c:pt>
                      <c:pt idx="2">
                        <c:v>42.001382506666673</c:v>
                      </c:pt>
                      <c:pt idx="3">
                        <c:v>42.001382506666673</c:v>
                      </c:pt>
                      <c:pt idx="4">
                        <c:v>42.001382506666673</c:v>
                      </c:pt>
                      <c:pt idx="5">
                        <c:v>42.001382506666673</c:v>
                      </c:pt>
                      <c:pt idx="6">
                        <c:v>42.001382506666673</c:v>
                      </c:pt>
                      <c:pt idx="7">
                        <c:v>42.001382506666673</c:v>
                      </c:pt>
                      <c:pt idx="8">
                        <c:v>42.001382506666673</c:v>
                      </c:pt>
                      <c:pt idx="9">
                        <c:v>42.001382506666673</c:v>
                      </c:pt>
                      <c:pt idx="10">
                        <c:v>42.001382506666673</c:v>
                      </c:pt>
                      <c:pt idx="11">
                        <c:v>42.001382506666673</c:v>
                      </c:pt>
                      <c:pt idx="12">
                        <c:v>42.001382506666673</c:v>
                      </c:pt>
                      <c:pt idx="13">
                        <c:v>42.001382506666673</c:v>
                      </c:pt>
                      <c:pt idx="14">
                        <c:v>42.001382506666673</c:v>
                      </c:pt>
                      <c:pt idx="15">
                        <c:v>42.001382506666673</c:v>
                      </c:pt>
                      <c:pt idx="16">
                        <c:v>42.001382506666673</c:v>
                      </c:pt>
                      <c:pt idx="17">
                        <c:v>42.001382506666673</c:v>
                      </c:pt>
                      <c:pt idx="18">
                        <c:v>42.001382506666673</c:v>
                      </c:pt>
                      <c:pt idx="19">
                        <c:v>42.001382506666673</c:v>
                      </c:pt>
                      <c:pt idx="20">
                        <c:v>42.001382506666673</c:v>
                      </c:pt>
                      <c:pt idx="21">
                        <c:v>42.001382506666673</c:v>
                      </c:pt>
                      <c:pt idx="22">
                        <c:v>42.001382506666673</c:v>
                      </c:pt>
                      <c:pt idx="23">
                        <c:v>42.001382506666673</c:v>
                      </c:pt>
                      <c:pt idx="24">
                        <c:v>42.001382506666673</c:v>
                      </c:pt>
                      <c:pt idx="25">
                        <c:v>42.001382506666673</c:v>
                      </c:pt>
                      <c:pt idx="26">
                        <c:v>42.001382506666673</c:v>
                      </c:pt>
                      <c:pt idx="27">
                        <c:v>42.001382506666673</c:v>
                      </c:pt>
                      <c:pt idx="28">
                        <c:v>42.001382506666673</c:v>
                      </c:pt>
                      <c:pt idx="29">
                        <c:v>42.001382506666673</c:v>
                      </c:pt>
                      <c:pt idx="30">
                        <c:v>42.001382506666673</c:v>
                      </c:pt>
                      <c:pt idx="31">
                        <c:v>42.001382506666673</c:v>
                      </c:pt>
                      <c:pt idx="32">
                        <c:v>42.001382506666673</c:v>
                      </c:pt>
                      <c:pt idx="33">
                        <c:v>42.001382506666673</c:v>
                      </c:pt>
                      <c:pt idx="34">
                        <c:v>42.001382506666673</c:v>
                      </c:pt>
                      <c:pt idx="35">
                        <c:v>42.001382506666673</c:v>
                      </c:pt>
                      <c:pt idx="36">
                        <c:v>42.001382506666673</c:v>
                      </c:pt>
                      <c:pt idx="37">
                        <c:v>42.001382506666673</c:v>
                      </c:pt>
                      <c:pt idx="38">
                        <c:v>42.001382506666673</c:v>
                      </c:pt>
                      <c:pt idx="39">
                        <c:v>42.001382506666673</c:v>
                      </c:pt>
                      <c:pt idx="40">
                        <c:v>42.001382506666673</c:v>
                      </c:pt>
                      <c:pt idx="41">
                        <c:v>42.001382506666673</c:v>
                      </c:pt>
                      <c:pt idx="42">
                        <c:v>42.001382506666673</c:v>
                      </c:pt>
                      <c:pt idx="43">
                        <c:v>42.001382506666673</c:v>
                      </c:pt>
                      <c:pt idx="44">
                        <c:v>42.001382506666673</c:v>
                      </c:pt>
                      <c:pt idx="45">
                        <c:v>42.001382506666673</c:v>
                      </c:pt>
                      <c:pt idx="46">
                        <c:v>42.001382506666673</c:v>
                      </c:pt>
                      <c:pt idx="47">
                        <c:v>42.001382506666673</c:v>
                      </c:pt>
                      <c:pt idx="48">
                        <c:v>42.001382506666673</c:v>
                      </c:pt>
                      <c:pt idx="49">
                        <c:v>42.001382506666673</c:v>
                      </c:pt>
                      <c:pt idx="50">
                        <c:v>42.001382506666673</c:v>
                      </c:pt>
                      <c:pt idx="51">
                        <c:v>42.001382506666673</c:v>
                      </c:pt>
                      <c:pt idx="52">
                        <c:v>42.001382506666673</c:v>
                      </c:pt>
                      <c:pt idx="53">
                        <c:v>42.001382506666673</c:v>
                      </c:pt>
                      <c:pt idx="54">
                        <c:v>42.001382506666673</c:v>
                      </c:pt>
                      <c:pt idx="55">
                        <c:v>42.001382506666673</c:v>
                      </c:pt>
                      <c:pt idx="56">
                        <c:v>42.001382506666673</c:v>
                      </c:pt>
                      <c:pt idx="57">
                        <c:v>42.001382506666673</c:v>
                      </c:pt>
                      <c:pt idx="58">
                        <c:v>42.001382506666673</c:v>
                      </c:pt>
                      <c:pt idx="59">
                        <c:v>42.001382506666673</c:v>
                      </c:pt>
                    </c:numCache>
                  </c:numRef>
                </c:yVal>
                <c:smooth val="1"/>
                <c:extLst xmlns:c15="http://schemas.microsoft.com/office/drawing/2012/chart">
                  <c:ext xmlns:c16="http://schemas.microsoft.com/office/drawing/2014/chart" uri="{C3380CC4-5D6E-409C-BE32-E72D297353CC}">
                    <c16:uniqueId val="{00000001-6810-4B41-B47C-2CB99E8E06BE}"/>
                  </c:ext>
                </c:extLst>
              </c15:ser>
            </c15:filteredScatterSeries>
            <c15:filteredScatterSeries>
              <c15:ser>
                <c:idx val="4"/>
                <c:order val="2"/>
                <c:tx>
                  <c:v>Monthly Commodity Rolling Average Price - Weighted</c:v>
                </c:tx>
                <c:spPr>
                  <a:ln w="28575" cap="rnd">
                    <a:solidFill>
                      <a:schemeClr val="accent6"/>
                    </a:solidFill>
                    <a:round/>
                  </a:ln>
                  <a:effectLst/>
                </c:spPr>
                <c:marker>
                  <c:symbol val="circle"/>
                  <c:size val="7"/>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'Price Tracking_example'!$A$2:$A$61</c15:sqref>
                        </c15:formulaRef>
                      </c:ext>
                    </c:extLst>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extLst xmlns:c15="http://schemas.microsoft.com/office/drawing/2012/chart">
                      <c:ext xmlns:c15="http://schemas.microsoft.com/office/drawing/2012/chart" uri="{02D57815-91ED-43cb-92C2-25804820EDAC}">
                        <c15:formulaRef>
                          <c15:sqref>'Price Tracking_example'!$G$2:$G$61</c15:sqref>
                        </c15:formulaRef>
                      </c:ext>
                    </c:extLst>
                    <c:numCache>
                      <c:formatCode>General</c:formatCode>
                      <c:ptCount val="60"/>
                      <c:pt idx="11" formatCode="&quot;$&quot;#,##0.00_);\(&quot;$&quot;#,##0.00\)">
                        <c:v>42.001382506666673</c:v>
                      </c:pt>
                      <c:pt idx="12" formatCode="&quot;$&quot;#,##0.00_);\(&quot;$&quot;#,##0.00\)">
                        <c:v>40.896751066666667</c:v>
                      </c:pt>
                      <c:pt idx="13" formatCode="&quot;$&quot;#,##0.00_);\(&quot;$&quot;#,##0.00\)">
                        <c:v>39.461020080000004</c:v>
                      </c:pt>
                      <c:pt idx="14" formatCode="&quot;$&quot;#,##0.00_);\(&quot;$&quot;#,##0.00\)">
                        <c:v>38.670023013333328</c:v>
                      </c:pt>
                      <c:pt idx="15" formatCode="&quot;$&quot;#,##0.00_);\(&quot;$&quot;#,##0.00\)">
                        <c:v>37.68999152</c:v>
                      </c:pt>
                      <c:pt idx="16" formatCode="&quot;$&quot;#,##0.00_);\(&quot;$&quot;#,##0.00\)">
                        <c:v>36.762760666666665</c:v>
                      </c:pt>
                      <c:pt idx="17" formatCode="&quot;$&quot;#,##0.00_);\(&quot;$&quot;#,##0.00\)">
                        <c:v>36.007061173333334</c:v>
                      </c:pt>
                      <c:pt idx="18" formatCode="&quot;$&quot;#,##0.00_);\(&quot;$&quot;#,##0.00\)">
                        <c:v>35.588461226666659</c:v>
                      </c:pt>
                      <c:pt idx="19" formatCode="&quot;$&quot;#,##0.00_);\(&quot;$&quot;#,##0.00\)">
                        <c:v>35.716627759999994</c:v>
                      </c:pt>
                      <c:pt idx="20" formatCode="&quot;$&quot;#,##0.00_);\(&quot;$&quot;#,##0.00\)">
                        <c:v>35.728526879999997</c:v>
                      </c:pt>
                      <c:pt idx="21" formatCode="&quot;$&quot;#,##0.00_);\(&quot;$&quot;#,##0.00\)">
                        <c:v>36.027725173333337</c:v>
                      </c:pt>
                      <c:pt idx="22" formatCode="&quot;$&quot;#,##0.00_);\(&quot;$&quot;#,##0.00\)">
                        <c:v>36.28685728</c:v>
                      </c:pt>
                      <c:pt idx="23" formatCode="&quot;$&quot;#,##0.00_);\(&quot;$&quot;#,##0.00\)">
                        <c:v>37.432652853333337</c:v>
                      </c:pt>
                      <c:pt idx="24" formatCode="&quot;$&quot;#,##0.00_);\(&quot;$&quot;#,##0.00\)">
                        <c:v>38.919250133333335</c:v>
                      </c:pt>
                      <c:pt idx="25" formatCode="&quot;$&quot;#,##0.00_);\(&quot;$&quot;#,##0.00\)">
                        <c:v>40.54571450666667</c:v>
                      </c:pt>
                      <c:pt idx="26" formatCode="&quot;$&quot;#,##0.00_);\(&quot;$&quot;#,##0.00\)">
                        <c:v>41.442211440000001</c:v>
                      </c:pt>
                      <c:pt idx="27" formatCode="&quot;$&quot;#,##0.00_);\(&quot;$&quot;#,##0.00\)">
                        <c:v>42.243608293333331</c:v>
                      </c:pt>
                      <c:pt idx="28" formatCode="&quot;$&quot;#,##0.00_);\(&quot;$&quot;#,##0.00\)">
                        <c:v>42.480505013333335</c:v>
                      </c:pt>
                      <c:pt idx="29" formatCode="&quot;$&quot;#,##0.00_);\(&quot;$&quot;#,##0.00\)">
                        <c:v>42.279537306666668</c:v>
                      </c:pt>
                      <c:pt idx="30" formatCode="&quot;$&quot;#,##0.00_);\(&quot;$&quot;#,##0.00\)">
                        <c:v>42.427003546666668</c:v>
                      </c:pt>
                      <c:pt idx="31" formatCode="&quot;$&quot;#,##0.00_);\(&quot;$&quot;#,##0.00\)">
                        <c:v>42.65607</c:v>
                      </c:pt>
                      <c:pt idx="32" formatCode="&quot;$&quot;#,##0.00_);\(&quot;$&quot;#,##0.00\)">
                        <c:v>42.964436693333333</c:v>
                      </c:pt>
                      <c:pt idx="33" formatCode="&quot;$&quot;#,##0.00_);\(&quot;$&quot;#,##0.00\)">
                        <c:v>43.074770293333337</c:v>
                      </c:pt>
                      <c:pt idx="34" formatCode="&quot;$&quot;#,##0.00_);\(&quot;$&quot;#,##0.00\)">
                        <c:v>43.851235733333333</c:v>
                      </c:pt>
                      <c:pt idx="35" formatCode="&quot;$&quot;#,##0.00_);\(&quot;$&quot;#,##0.00\)">
                        <c:v>44.170804453333339</c:v>
                      </c:pt>
                      <c:pt idx="36" formatCode="&quot;$&quot;#,##0.00_);\(&quot;$&quot;#,##0.00\)">
                        <c:v>44.972569600000007</c:v>
                      </c:pt>
                      <c:pt idx="37" formatCode="&quot;$&quot;#,##0.00_);\(&quot;$&quot;#,##0.00\)">
                        <c:v>45.539170079999998</c:v>
                      </c:pt>
                      <c:pt idx="38" formatCode="&quot;$&quot;#,##0.00_);\(&quot;$&quot;#,##0.00\)">
                        <c:v>46.414137253333337</c:v>
                      </c:pt>
                      <c:pt idx="39" formatCode="&quot;$&quot;#,##0.00_);\(&quot;$&quot;#,##0.00\)">
                        <c:v>47.397804720000011</c:v>
                      </c:pt>
                      <c:pt idx="40" formatCode="&quot;$&quot;#,##0.00_);\(&quot;$&quot;#,##0.00\)">
                        <c:v>48.797305653333346</c:v>
                      </c:pt>
                      <c:pt idx="41" formatCode="&quot;$&quot;#,##0.00_);\(&quot;$&quot;#,##0.00\)">
                        <c:v>50.309005680000013</c:v>
                      </c:pt>
                      <c:pt idx="42" formatCode="&quot;$&quot;#,##0.00_);\(&quot;$&quot;#,##0.00\)">
                        <c:v>51.917839413333333</c:v>
                      </c:pt>
                      <c:pt idx="43" formatCode="&quot;$&quot;#,##0.00_);\(&quot;$&quot;#,##0.00\)">
                        <c:v>53.258305919999998</c:v>
                      </c:pt>
                      <c:pt idx="44" formatCode="&quot;$&quot;#,##0.00_);\(&quot;$&quot;#,##0.00\)">
                        <c:v>54.620905866666675</c:v>
                      </c:pt>
                      <c:pt idx="45" formatCode="&quot;$&quot;#,##0.00_);\(&quot;$&quot;#,##0.00\)">
                        <c:v>55.937571466666675</c:v>
                      </c:pt>
                      <c:pt idx="46" formatCode="&quot;$&quot;#,##0.00_);\(&quot;$&quot;#,##0.00\)">
                        <c:v>56.063301920000008</c:v>
                      </c:pt>
                      <c:pt idx="47" formatCode="&quot;$&quot;#,##0.00_);\(&quot;$&quot;#,##0.00\)">
                        <c:v>55.623898666666669</c:v>
                      </c:pt>
                      <c:pt idx="48" formatCode="&quot;$&quot;#,##0.00_);\(&quot;$&quot;#,##0.00\)">
                        <c:v>54.729100693333343</c:v>
                      </c:pt>
                      <c:pt idx="49" formatCode="&quot;$&quot;#,##0.00_);\(&quot;$&quot;#,##0.00\)">
                        <c:v>54.245700640000003</c:v>
                      </c:pt>
                      <c:pt idx="50" formatCode="&quot;$&quot;#,##0.00_);\(&quot;$&quot;#,##0.00\)">
                        <c:v>53.965499946666675</c:v>
                      </c:pt>
                      <c:pt idx="51" formatCode="&quot;$&quot;#,##0.00_);\(&quot;$&quot;#,##0.00\)">
                        <c:v>53.791667013333331</c:v>
                      </c:pt>
                      <c:pt idx="52" formatCode="&quot;$&quot;#,##0.00_);\(&quot;$&quot;#,##0.00\)">
                        <c:v>53.166200773333337</c:v>
                      </c:pt>
                      <c:pt idx="53" formatCode="&quot;$&quot;#,##0.00_);\(&quot;$&quot;#,##0.00\)">
                        <c:v>52.230435626666662</c:v>
                      </c:pt>
                      <c:pt idx="54" formatCode="&quot;$&quot;#,##0.00_);\(&quot;$&quot;#,##0.00\)">
                        <c:v>51.277303519999997</c:v>
                      </c:pt>
                      <c:pt idx="55" formatCode="&quot;$&quot;#,##0.00_);\(&quot;$&quot;#,##0.00\)">
                        <c:v>50.322438826666676</c:v>
                      </c:pt>
                      <c:pt idx="56" formatCode="&quot;$&quot;#,##0.00_);\(&quot;$&quot;#,##0.00\)">
                        <c:v>49.394573333333341</c:v>
                      </c:pt>
                      <c:pt idx="57" formatCode="&quot;$&quot;#,##0.00_);\(&quot;$&quot;#,##0.00\)">
                        <c:v>48.1834092</c:v>
                      </c:pt>
                      <c:pt idx="58" formatCode="&quot;$&quot;#,##0.00_);\(&quot;$&quot;#,##0.00\)">
                        <c:v>48.048879706666675</c:v>
                      </c:pt>
                      <c:pt idx="59" formatCode="&quot;$&quot;#,##0.00_);\(&quot;$&quot;#,##0.00\)">
                        <c:v>48.563617893333337</c:v>
                      </c:pt>
                    </c:numCache>
                  </c:numRef>
                </c:yVal>
                <c:smooth val="1"/>
                <c:extLst xmlns:c15="http://schemas.microsoft.com/office/drawing/2012/chart">
                  <c:ext xmlns:c16="http://schemas.microsoft.com/office/drawing/2014/chart" uri="{C3380CC4-5D6E-409C-BE32-E72D297353CC}">
                    <c16:uniqueId val="{00000002-6810-4B41-B47C-2CB99E8E06BE}"/>
                  </c:ext>
                </c:extLst>
              </c15:ser>
            </c15:filteredScatterSeries>
            <c15:filteredScatterSeries>
              <c15:ser>
                <c:idx val="5"/>
                <c:order val="5"/>
                <c:tx>
                  <c:v>Weighted Spot Price</c:v>
                </c:tx>
                <c:spPr>
                  <a:ln>
                    <a:solidFill>
                      <a:schemeClr val="tx1"/>
                    </a:solidFill>
                  </a:ln>
                </c:spPr>
                <c:marker>
                  <c:symbol val="triangle"/>
                  <c:size val="7"/>
                  <c:spPr>
                    <a:solidFill>
                      <a:schemeClr val="tx1"/>
                    </a:solidFill>
                    <a:ln>
                      <a:solidFill>
                        <a:schemeClr val="tx1"/>
                      </a:solidFill>
                    </a:ln>
                  </c:spPr>
                </c:marker>
                <c:xVal>
                  <c:numRef>
                    <c:extLst xmlns:c15="http://schemas.microsoft.com/office/drawing/2012/chart">
                      <c:ext xmlns:c15="http://schemas.microsoft.com/office/drawing/2012/chart" uri="{02D57815-91ED-43cb-92C2-25804820EDAC}">
                        <c15:formulaRef>
                          <c15:sqref>'Price Tracking_example'!$A$2:$A$61</c15:sqref>
                        </c15:formulaRef>
                      </c:ext>
                    </c:extLst>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extLst xmlns:c15="http://schemas.microsoft.com/office/drawing/2012/chart">
                      <c:ext xmlns:c15="http://schemas.microsoft.com/office/drawing/2012/chart" uri="{02D57815-91ED-43cb-92C2-25804820EDAC}">
                        <c15:formulaRef>
                          <c15:sqref>'Price Tracking_example'!$F$2:$F$61</c15:sqref>
                        </c15:formulaRef>
                      </c:ext>
                    </c:extLst>
                    <c:numCache>
                      <c:formatCode>"$"#,##0.00_);\("$"#,##0.00\)</c:formatCode>
                      <c:ptCount val="60"/>
                      <c:pt idx="0">
                        <c:v>41.244304320000005</c:v>
                      </c:pt>
                      <c:pt idx="1">
                        <c:v>43.793108159999996</c:v>
                      </c:pt>
                      <c:pt idx="2">
                        <c:v>41.538709439999998</c:v>
                      </c:pt>
                      <c:pt idx="3">
                        <c:v>46.587516480000005</c:v>
                      </c:pt>
                      <c:pt idx="4">
                        <c:v>50.721908800000001</c:v>
                      </c:pt>
                      <c:pt idx="5">
                        <c:v>51.080711040000004</c:v>
                      </c:pt>
                      <c:pt idx="6">
                        <c:v>44.01430912</c:v>
                      </c:pt>
                      <c:pt idx="7">
                        <c:v>37.509111359999999</c:v>
                      </c:pt>
                      <c:pt idx="8">
                        <c:v>39.469514879999998</c:v>
                      </c:pt>
                      <c:pt idx="9">
                        <c:v>39.690325119999997</c:v>
                      </c:pt>
                      <c:pt idx="10">
                        <c:v>36.376333119999998</c:v>
                      </c:pt>
                      <c:pt idx="11">
                        <c:v>31.990738239999999</c:v>
                      </c:pt>
                      <c:pt idx="12">
                        <c:v>27.988727040000001</c:v>
                      </c:pt>
                      <c:pt idx="13">
                        <c:v>26.564336319999999</c:v>
                      </c:pt>
                      <c:pt idx="14">
                        <c:v>32.04674464</c:v>
                      </c:pt>
                      <c:pt idx="15">
                        <c:v>34.827138560000002</c:v>
                      </c:pt>
                      <c:pt idx="16">
                        <c:v>39.595138560000002</c:v>
                      </c:pt>
                      <c:pt idx="17">
                        <c:v>42.012317120000006</c:v>
                      </c:pt>
                      <c:pt idx="18">
                        <c:v>38.991109760000001</c:v>
                      </c:pt>
                      <c:pt idx="19">
                        <c:v>39.047109760000005</c:v>
                      </c:pt>
                      <c:pt idx="20">
                        <c:v>39.61230432</c:v>
                      </c:pt>
                      <c:pt idx="21">
                        <c:v>43.280704640000003</c:v>
                      </c:pt>
                      <c:pt idx="22">
                        <c:v>39.485918399999996</c:v>
                      </c:pt>
                      <c:pt idx="23">
                        <c:v>45.740285120000003</c:v>
                      </c:pt>
                      <c:pt idx="24">
                        <c:v>45.827894399999998</c:v>
                      </c:pt>
                      <c:pt idx="25">
                        <c:v>46.081908800000001</c:v>
                      </c:pt>
                      <c:pt idx="26">
                        <c:v>42.804707839999999</c:v>
                      </c:pt>
                      <c:pt idx="27">
                        <c:v>44.443900800000009</c:v>
                      </c:pt>
                      <c:pt idx="28">
                        <c:v>42.437899199999997</c:v>
                      </c:pt>
                      <c:pt idx="29">
                        <c:v>39.600704639999996</c:v>
                      </c:pt>
                      <c:pt idx="30">
                        <c:v>40.76070464</c:v>
                      </c:pt>
                      <c:pt idx="31">
                        <c:v>41.795907200000002</c:v>
                      </c:pt>
                      <c:pt idx="32">
                        <c:v>43.31270464</c:v>
                      </c:pt>
                      <c:pt idx="33">
                        <c:v>44.604707840000003</c:v>
                      </c:pt>
                      <c:pt idx="34">
                        <c:v>48.803503680000006</c:v>
                      </c:pt>
                      <c:pt idx="35">
                        <c:v>49.575109760000004</c:v>
                      </c:pt>
                      <c:pt idx="36">
                        <c:v>55.449076160000011</c:v>
                      </c:pt>
                      <c:pt idx="37">
                        <c:v>52.88111456</c:v>
                      </c:pt>
                      <c:pt idx="38">
                        <c:v>53.304313919999998</c:v>
                      </c:pt>
                      <c:pt idx="39">
                        <c:v>56.247910400000002</c:v>
                      </c:pt>
                      <c:pt idx="40">
                        <c:v>59.231910400000011</c:v>
                      </c:pt>
                      <c:pt idx="41">
                        <c:v>57.741104960000008</c:v>
                      </c:pt>
                      <c:pt idx="42">
                        <c:v>60.066709440000004</c:v>
                      </c:pt>
                      <c:pt idx="43">
                        <c:v>57.881505280000006</c:v>
                      </c:pt>
                      <c:pt idx="44">
                        <c:v>59.663904000000002</c:v>
                      </c:pt>
                      <c:pt idx="45">
                        <c:v>60.40469504</c:v>
                      </c:pt>
                      <c:pt idx="46">
                        <c:v>50.312269120000003</c:v>
                      </c:pt>
                      <c:pt idx="47">
                        <c:v>44.30227072000001</c:v>
                      </c:pt>
                      <c:pt idx="48">
                        <c:v>44.711500480000005</c:v>
                      </c:pt>
                      <c:pt idx="49">
                        <c:v>47.080313920000009</c:v>
                      </c:pt>
                      <c:pt idx="50">
                        <c:v>49.941905600000005</c:v>
                      </c:pt>
                      <c:pt idx="51">
                        <c:v>54.161915200000003</c:v>
                      </c:pt>
                      <c:pt idx="52">
                        <c:v>51.72631552</c:v>
                      </c:pt>
                      <c:pt idx="53">
                        <c:v>46.511923199999998</c:v>
                      </c:pt>
                      <c:pt idx="54">
                        <c:v>48.629124160000003</c:v>
                      </c:pt>
                      <c:pt idx="55">
                        <c:v>46.423128960000007</c:v>
                      </c:pt>
                      <c:pt idx="56">
                        <c:v>48.529518080000003</c:v>
                      </c:pt>
                      <c:pt idx="57">
                        <c:v>45.870725440000008</c:v>
                      </c:pt>
                      <c:pt idx="58">
                        <c:v>48.697915200000004</c:v>
                      </c:pt>
                      <c:pt idx="59">
                        <c:v>50.479128960000004</c:v>
                      </c:pt>
                    </c:numCache>
                  </c:numRef>
                </c:yVal>
                <c:smooth val="1"/>
                <c:extLst xmlns:c15="http://schemas.microsoft.com/office/drawing/2012/chart">
                  <c:ext xmlns:c16="http://schemas.microsoft.com/office/drawing/2014/chart" uri="{C3380CC4-5D6E-409C-BE32-E72D297353CC}">
                    <c16:uniqueId val="{00000005-6810-4B41-B47C-2CB99E8E06BE}"/>
                  </c:ext>
                </c:extLst>
              </c15:ser>
            </c15:filteredScatterSeries>
          </c:ext>
        </c:extLst>
      </c:scatterChart>
      <c:valAx>
        <c:axId val="1665155839"/>
        <c:scaling>
          <c:orientation val="minMax"/>
          <c:max val="43830"/>
          <c:min val="42005"/>
        </c:scaling>
        <c:delete val="0"/>
        <c:axPos val="b"/>
        <c:majorGridlines>
          <c:spPr>
            <a:ln w="9525" cap="flat" cmpd="sng" algn="ctr">
              <a:solidFill>
                <a:schemeClr val="tx1">
                  <a:lumMod val="15000"/>
                  <a:lumOff val="85000"/>
                </a:schemeClr>
              </a:solidFill>
              <a:round/>
            </a:ln>
            <a:effectLst/>
          </c:spPr>
        </c:majorGridlines>
        <c:numFmt formatCode="mmm\ yyyy;@" sourceLinked="0"/>
        <c:majorTickMark val="none"/>
        <c:minorTickMark val="none"/>
        <c:tickLblPos val="nextTo"/>
        <c:spPr>
          <a:noFill/>
          <a:ln w="9525" cap="flat" cmpd="sng" algn="ctr">
            <a:solidFill>
              <a:schemeClr val="tx1">
                <a:lumMod val="25000"/>
                <a:lumOff val="75000"/>
              </a:schemeClr>
            </a:solidFill>
            <a:round/>
          </a:ln>
          <a:effectLst/>
        </c:spPr>
        <c:txPr>
          <a:bodyPr rot="-2700000" vert="horz"/>
          <a:lstStyle/>
          <a:p>
            <a:pPr>
              <a:defRPr sz="1100" b="0" i="0" u="none" strike="noStrike" baseline="0">
                <a:solidFill>
                  <a:srgbClr val="424242"/>
                </a:solidFill>
                <a:latin typeface="Calibri"/>
                <a:ea typeface="Calibri"/>
                <a:cs typeface="Calibri"/>
              </a:defRPr>
            </a:pPr>
            <a:endParaRPr lang="en-US"/>
          </a:p>
        </c:txPr>
        <c:crossAx val="1"/>
        <c:crosses val="autoZero"/>
        <c:crossBetween val="midCat"/>
        <c:majorUnit val="90"/>
      </c:val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100" b="0" i="0" u="none" strike="noStrike" baseline="0">
                <a:solidFill>
                  <a:srgbClr val="424242"/>
                </a:solidFill>
                <a:latin typeface="Calibri"/>
                <a:ea typeface="Calibri"/>
                <a:cs typeface="Calibri"/>
              </a:defRPr>
            </a:pPr>
            <a:endParaRPr lang="en-US"/>
          </a:p>
        </c:txPr>
        <c:crossAx val="1665155839"/>
        <c:crosses val="autoZero"/>
        <c:crossBetween val="midCat"/>
      </c:valAx>
      <c:spPr>
        <a:noFill/>
        <a:ln>
          <a:solidFill>
            <a:sysClr val="windowText" lastClr="000000"/>
          </a:solidFill>
        </a:ln>
        <a:effectLst/>
      </c:spPr>
    </c:plotArea>
    <c:legend>
      <c:legendPos val="b"/>
      <c:layout>
        <c:manualLayout>
          <c:xMode val="edge"/>
          <c:yMode val="edge"/>
          <c:x val="4.9999978385055252E-2"/>
          <c:y val="0.91522025495685422"/>
          <c:w val="0.89999997118007369"/>
          <c:h val="7.7633246713021895E-2"/>
        </c:manualLayout>
      </c:layout>
      <c:overlay val="0"/>
      <c:txPr>
        <a:bodyPr/>
        <a:lstStyle/>
        <a:p>
          <a:pPr>
            <a:defRPr sz="1050"/>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Actual NYMEX Commodity</a:t>
            </a:r>
            <a:r>
              <a:rPr lang="en-US" baseline="0" dirty="0" smtClean="0"/>
              <a:t> Prices &amp; Production Weighted Price</a:t>
            </a:r>
            <a:endParaRPr lang="en-US" dirty="0"/>
          </a:p>
        </c:rich>
      </c:tx>
      <c:overlay val="0"/>
    </c:title>
    <c:autoTitleDeleted val="0"/>
    <c:plotArea>
      <c:layout>
        <c:manualLayout>
          <c:layoutTarget val="inner"/>
          <c:xMode val="edge"/>
          <c:yMode val="edge"/>
          <c:x val="6.6410540665158002E-2"/>
          <c:y val="8.1424929136090757E-2"/>
          <c:w val="0.89460740819329099"/>
          <c:h val="0.72393550581622057"/>
        </c:manualLayout>
      </c:layout>
      <c:scatterChart>
        <c:scatterStyle val="smoothMarker"/>
        <c:varyColors val="0"/>
        <c:ser>
          <c:idx val="2"/>
          <c:order val="3"/>
          <c:tx>
            <c:v>NYMEX Oil Price ($/BBL)</c:v>
          </c:tx>
          <c:spPr>
            <a:ln w="25400">
              <a:solidFill>
                <a:srgbClr val="00B050"/>
              </a:solidFill>
              <a:prstDash val="sysDot"/>
            </a:ln>
          </c:spPr>
          <c:marker>
            <c:symbol val="diamond"/>
            <c:size val="4"/>
            <c:spPr>
              <a:solidFill>
                <a:srgbClr val="00B050"/>
              </a:solidFill>
              <a:ln>
                <a:solidFill>
                  <a:srgbClr val="00B050"/>
                </a:solidFill>
                <a:prstDash val="sysDash"/>
              </a:ln>
            </c:spPr>
          </c:marker>
          <c:xVal>
            <c:numRef>
              <c:f>'Beta Price Tracking_example'!$A$2:$A$61</c:f>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f>'Beta Price Tracking_example'!$B$2:$B$61</c:f>
              <c:numCache>
                <c:formatCode>General</c:formatCode>
                <c:ptCount val="60"/>
                <c:pt idx="0">
                  <c:v>47.22</c:v>
                </c:pt>
                <c:pt idx="1">
                  <c:v>50.58</c:v>
                </c:pt>
                <c:pt idx="2">
                  <c:v>47.82</c:v>
                </c:pt>
                <c:pt idx="3">
                  <c:v>54.45</c:v>
                </c:pt>
                <c:pt idx="4">
                  <c:v>59.27</c:v>
                </c:pt>
                <c:pt idx="5">
                  <c:v>59.82</c:v>
                </c:pt>
                <c:pt idx="6">
                  <c:v>50.9</c:v>
                </c:pt>
                <c:pt idx="7">
                  <c:v>42.87</c:v>
                </c:pt>
                <c:pt idx="8">
                  <c:v>45.48</c:v>
                </c:pt>
                <c:pt idx="9">
                  <c:v>46.22</c:v>
                </c:pt>
                <c:pt idx="10">
                  <c:v>42.44</c:v>
                </c:pt>
                <c:pt idx="11">
                  <c:v>37.19</c:v>
                </c:pt>
                <c:pt idx="12">
                  <c:v>31.68</c:v>
                </c:pt>
                <c:pt idx="13">
                  <c:v>30.32</c:v>
                </c:pt>
                <c:pt idx="14">
                  <c:v>37.549999999999997</c:v>
                </c:pt>
                <c:pt idx="15">
                  <c:v>40.75</c:v>
                </c:pt>
                <c:pt idx="16">
                  <c:v>46.71</c:v>
                </c:pt>
                <c:pt idx="17">
                  <c:v>48.76</c:v>
                </c:pt>
                <c:pt idx="18">
                  <c:v>44.65</c:v>
                </c:pt>
                <c:pt idx="19">
                  <c:v>44.72</c:v>
                </c:pt>
                <c:pt idx="20">
                  <c:v>45.18</c:v>
                </c:pt>
                <c:pt idx="21">
                  <c:v>49.78</c:v>
                </c:pt>
                <c:pt idx="22">
                  <c:v>45.66</c:v>
                </c:pt>
                <c:pt idx="23">
                  <c:v>51.97</c:v>
                </c:pt>
                <c:pt idx="24">
                  <c:v>52.5</c:v>
                </c:pt>
                <c:pt idx="25">
                  <c:v>53.47</c:v>
                </c:pt>
                <c:pt idx="26">
                  <c:v>49.33</c:v>
                </c:pt>
                <c:pt idx="27">
                  <c:v>51.06</c:v>
                </c:pt>
                <c:pt idx="28">
                  <c:v>48.48</c:v>
                </c:pt>
                <c:pt idx="29">
                  <c:v>45.18</c:v>
                </c:pt>
                <c:pt idx="30">
                  <c:v>46.63</c:v>
                </c:pt>
                <c:pt idx="31">
                  <c:v>48.04</c:v>
                </c:pt>
                <c:pt idx="32">
                  <c:v>49.82</c:v>
                </c:pt>
                <c:pt idx="33">
                  <c:v>51.58</c:v>
                </c:pt>
                <c:pt idx="34">
                  <c:v>56.64</c:v>
                </c:pt>
                <c:pt idx="35">
                  <c:v>57.88</c:v>
                </c:pt>
                <c:pt idx="36">
                  <c:v>63.7</c:v>
                </c:pt>
                <c:pt idx="37">
                  <c:v>62.23</c:v>
                </c:pt>
                <c:pt idx="38">
                  <c:v>62.73</c:v>
                </c:pt>
                <c:pt idx="39">
                  <c:v>66.25</c:v>
                </c:pt>
                <c:pt idx="40">
                  <c:v>69.98</c:v>
                </c:pt>
                <c:pt idx="41">
                  <c:v>67.87</c:v>
                </c:pt>
                <c:pt idx="42">
                  <c:v>70.98</c:v>
                </c:pt>
                <c:pt idx="43">
                  <c:v>68.06</c:v>
                </c:pt>
                <c:pt idx="44">
                  <c:v>70.23</c:v>
                </c:pt>
                <c:pt idx="45">
                  <c:v>70.75</c:v>
                </c:pt>
                <c:pt idx="46">
                  <c:v>56.96</c:v>
                </c:pt>
                <c:pt idx="47">
                  <c:v>49.52</c:v>
                </c:pt>
                <c:pt idx="48">
                  <c:v>51.38</c:v>
                </c:pt>
                <c:pt idx="49">
                  <c:v>54.95</c:v>
                </c:pt>
                <c:pt idx="50">
                  <c:v>58.15</c:v>
                </c:pt>
                <c:pt idx="51">
                  <c:v>63.86</c:v>
                </c:pt>
                <c:pt idx="52">
                  <c:v>60.83</c:v>
                </c:pt>
                <c:pt idx="53">
                  <c:v>54.66</c:v>
                </c:pt>
                <c:pt idx="54">
                  <c:v>57.35</c:v>
                </c:pt>
                <c:pt idx="55">
                  <c:v>54.81</c:v>
                </c:pt>
                <c:pt idx="56">
                  <c:v>56.95</c:v>
                </c:pt>
                <c:pt idx="57">
                  <c:v>53.96</c:v>
                </c:pt>
                <c:pt idx="58">
                  <c:v>57.03</c:v>
                </c:pt>
                <c:pt idx="59">
                  <c:v>59.88</c:v>
                </c:pt>
              </c:numCache>
            </c:numRef>
          </c:yVal>
          <c:smooth val="1"/>
          <c:extLst>
            <c:ext xmlns:c16="http://schemas.microsoft.com/office/drawing/2014/chart" uri="{C3380CC4-5D6E-409C-BE32-E72D297353CC}">
              <c16:uniqueId val="{00000000-2A40-44FE-AD8B-B16F86D65C60}"/>
            </c:ext>
          </c:extLst>
        </c:ser>
        <c:ser>
          <c:idx val="3"/>
          <c:order val="4"/>
          <c:tx>
            <c:v>NYMEX Gas Price ($/BOE)</c:v>
          </c:tx>
          <c:spPr>
            <a:ln w="25400">
              <a:solidFill>
                <a:schemeClr val="accent2"/>
              </a:solidFill>
              <a:prstDash val="sysDot"/>
            </a:ln>
          </c:spPr>
          <c:marker>
            <c:symbol val="diamond"/>
            <c:size val="4"/>
            <c:spPr>
              <a:solidFill>
                <a:schemeClr val="accent2"/>
              </a:solidFill>
              <a:ln>
                <a:solidFill>
                  <a:schemeClr val="accent2"/>
                </a:solidFill>
                <a:prstDash val="sysDash"/>
              </a:ln>
            </c:spPr>
          </c:marker>
          <c:xVal>
            <c:numRef>
              <c:f>'Beta Price Tracking_example'!$A$2:$A$61</c:f>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f>'Beta Price Tracking_example'!$E$2:$E$61</c:f>
              <c:numCache>
                <c:formatCode>"$"#,##0.00_);\("$"#,##0.00\)</c:formatCode>
                <c:ptCount val="60"/>
                <c:pt idx="0">
                  <c:v>17.341521600000004</c:v>
                </c:pt>
                <c:pt idx="1">
                  <c:v>16.645540799999999</c:v>
                </c:pt>
                <c:pt idx="2">
                  <c:v>16.4135472</c:v>
                </c:pt>
                <c:pt idx="3">
                  <c:v>15.137582399999999</c:v>
                </c:pt>
                <c:pt idx="4">
                  <c:v>16.529544000000001</c:v>
                </c:pt>
                <c:pt idx="5">
                  <c:v>16.123555199999998</c:v>
                </c:pt>
                <c:pt idx="6">
                  <c:v>16.471545600000002</c:v>
                </c:pt>
                <c:pt idx="7">
                  <c:v>16.065556800000003</c:v>
                </c:pt>
                <c:pt idx="8">
                  <c:v>15.427574400000001</c:v>
                </c:pt>
                <c:pt idx="9">
                  <c:v>13.571625600000001</c:v>
                </c:pt>
                <c:pt idx="10">
                  <c:v>12.121665600000002</c:v>
                </c:pt>
                <c:pt idx="11">
                  <c:v>11.1936912</c:v>
                </c:pt>
                <c:pt idx="12">
                  <c:v>13.2236352</c:v>
                </c:pt>
                <c:pt idx="13">
                  <c:v>11.5416816</c:v>
                </c:pt>
                <c:pt idx="14">
                  <c:v>10.033723200000001</c:v>
                </c:pt>
                <c:pt idx="15">
                  <c:v>11.135692800000001</c:v>
                </c:pt>
                <c:pt idx="16">
                  <c:v>11.135692800000001</c:v>
                </c:pt>
                <c:pt idx="17">
                  <c:v>15.021585600000002</c:v>
                </c:pt>
                <c:pt idx="18">
                  <c:v>16.355548800000001</c:v>
                </c:pt>
                <c:pt idx="19">
                  <c:v>16.355548800000001</c:v>
                </c:pt>
                <c:pt idx="20">
                  <c:v>17.341521600000004</c:v>
                </c:pt>
                <c:pt idx="21">
                  <c:v>17.283523200000001</c:v>
                </c:pt>
                <c:pt idx="22">
                  <c:v>14.789591999999999</c:v>
                </c:pt>
                <c:pt idx="23">
                  <c:v>20.821425600000001</c:v>
                </c:pt>
                <c:pt idx="24">
                  <c:v>19.139471999999998</c:v>
                </c:pt>
                <c:pt idx="25">
                  <c:v>16.529544000000001</c:v>
                </c:pt>
                <c:pt idx="26">
                  <c:v>16.703539200000002</c:v>
                </c:pt>
                <c:pt idx="27">
                  <c:v>17.979504000000002</c:v>
                </c:pt>
                <c:pt idx="28">
                  <c:v>18.269496</c:v>
                </c:pt>
                <c:pt idx="29">
                  <c:v>17.283523200000001</c:v>
                </c:pt>
                <c:pt idx="30">
                  <c:v>17.283523200000001</c:v>
                </c:pt>
                <c:pt idx="31">
                  <c:v>16.819535999999999</c:v>
                </c:pt>
                <c:pt idx="32">
                  <c:v>17.283523200000001</c:v>
                </c:pt>
                <c:pt idx="33">
                  <c:v>16.703539200000002</c:v>
                </c:pt>
                <c:pt idx="34">
                  <c:v>17.457518399999998</c:v>
                </c:pt>
                <c:pt idx="35">
                  <c:v>16.355548800000001</c:v>
                </c:pt>
                <c:pt idx="36">
                  <c:v>22.445380800000002</c:v>
                </c:pt>
                <c:pt idx="37">
                  <c:v>15.485572800000002</c:v>
                </c:pt>
                <c:pt idx="38">
                  <c:v>15.601569599999999</c:v>
                </c:pt>
                <c:pt idx="39">
                  <c:v>16.239552</c:v>
                </c:pt>
                <c:pt idx="40">
                  <c:v>16.239552</c:v>
                </c:pt>
                <c:pt idx="41">
                  <c:v>17.225524800000002</c:v>
                </c:pt>
                <c:pt idx="42">
                  <c:v>16.4135472</c:v>
                </c:pt>
                <c:pt idx="43">
                  <c:v>17.1675264</c:v>
                </c:pt>
                <c:pt idx="44">
                  <c:v>17.399520000000003</c:v>
                </c:pt>
                <c:pt idx="45">
                  <c:v>19.0234752</c:v>
                </c:pt>
                <c:pt idx="46">
                  <c:v>23.721345600000003</c:v>
                </c:pt>
                <c:pt idx="47">
                  <c:v>23.431353600000005</c:v>
                </c:pt>
                <c:pt idx="48">
                  <c:v>18.037502400000001</c:v>
                </c:pt>
                <c:pt idx="49">
                  <c:v>15.601569599999999</c:v>
                </c:pt>
                <c:pt idx="50">
                  <c:v>17.109528000000005</c:v>
                </c:pt>
                <c:pt idx="51">
                  <c:v>15.369576</c:v>
                </c:pt>
                <c:pt idx="52">
                  <c:v>15.311577600000001</c:v>
                </c:pt>
                <c:pt idx="53">
                  <c:v>13.919616</c:v>
                </c:pt>
                <c:pt idx="54">
                  <c:v>13.745620800000001</c:v>
                </c:pt>
                <c:pt idx="55">
                  <c:v>12.875644800000002</c:v>
                </c:pt>
                <c:pt idx="56">
                  <c:v>14.847590400000001</c:v>
                </c:pt>
                <c:pt idx="57">
                  <c:v>13.5136272</c:v>
                </c:pt>
                <c:pt idx="58">
                  <c:v>15.369576</c:v>
                </c:pt>
                <c:pt idx="59">
                  <c:v>12.875644800000002</c:v>
                </c:pt>
              </c:numCache>
            </c:numRef>
          </c:yVal>
          <c:smooth val="1"/>
          <c:extLst>
            <c:ext xmlns:c16="http://schemas.microsoft.com/office/drawing/2014/chart" uri="{C3380CC4-5D6E-409C-BE32-E72D297353CC}">
              <c16:uniqueId val="{00000001-2A40-44FE-AD8B-B16F86D65C60}"/>
            </c:ext>
          </c:extLst>
        </c:ser>
        <c:ser>
          <c:idx val="5"/>
          <c:order val="5"/>
          <c:tx>
            <c:v>Weighted Spot Price ($/BOE)</c:v>
          </c:tx>
          <c:spPr>
            <a:ln w="25400">
              <a:solidFill>
                <a:schemeClr val="tx1"/>
              </a:solidFill>
            </a:ln>
          </c:spPr>
          <c:marker>
            <c:symbol val="triangle"/>
            <c:size val="6"/>
            <c:spPr>
              <a:solidFill>
                <a:schemeClr val="tx1"/>
              </a:solidFill>
              <a:ln>
                <a:solidFill>
                  <a:schemeClr val="tx1"/>
                </a:solidFill>
              </a:ln>
            </c:spPr>
          </c:marker>
          <c:xVal>
            <c:numRef>
              <c:f>'Beta Price Tracking_example'!$A$2:$A$61</c:f>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extLst xmlns:c15="http://schemas.microsoft.com/office/drawing/2012/chart"/>
            </c:numRef>
          </c:xVal>
          <c:yVal>
            <c:numRef>
              <c:f>'Beta Price Tracking_example'!$F$2:$F$61</c:f>
              <c:numCache>
                <c:formatCode>"$"#,##0.00_);\("$"#,##0.00\)</c:formatCode>
                <c:ptCount val="60"/>
                <c:pt idx="0">
                  <c:v>41.244304320000005</c:v>
                </c:pt>
                <c:pt idx="1">
                  <c:v>43.793108159999996</c:v>
                </c:pt>
                <c:pt idx="2">
                  <c:v>41.538709439999998</c:v>
                </c:pt>
                <c:pt idx="3">
                  <c:v>46.587516480000005</c:v>
                </c:pt>
                <c:pt idx="4">
                  <c:v>50.721908800000001</c:v>
                </c:pt>
                <c:pt idx="5">
                  <c:v>51.080711040000004</c:v>
                </c:pt>
                <c:pt idx="6">
                  <c:v>44.01430912</c:v>
                </c:pt>
                <c:pt idx="7">
                  <c:v>37.509111359999999</c:v>
                </c:pt>
                <c:pt idx="8">
                  <c:v>39.469514879999998</c:v>
                </c:pt>
                <c:pt idx="9">
                  <c:v>39.690325119999997</c:v>
                </c:pt>
                <c:pt idx="10">
                  <c:v>36.376333119999998</c:v>
                </c:pt>
                <c:pt idx="11">
                  <c:v>31.990738239999999</c:v>
                </c:pt>
                <c:pt idx="12">
                  <c:v>27.988727040000001</c:v>
                </c:pt>
                <c:pt idx="13">
                  <c:v>26.564336319999999</c:v>
                </c:pt>
                <c:pt idx="14">
                  <c:v>32.04674464</c:v>
                </c:pt>
                <c:pt idx="15">
                  <c:v>34.827138560000002</c:v>
                </c:pt>
                <c:pt idx="16">
                  <c:v>39.595138560000002</c:v>
                </c:pt>
                <c:pt idx="17">
                  <c:v>42.012317120000006</c:v>
                </c:pt>
                <c:pt idx="18">
                  <c:v>38.991109760000001</c:v>
                </c:pt>
                <c:pt idx="19">
                  <c:v>39.047109760000005</c:v>
                </c:pt>
                <c:pt idx="20">
                  <c:v>39.61230432</c:v>
                </c:pt>
                <c:pt idx="21">
                  <c:v>43.280704640000003</c:v>
                </c:pt>
                <c:pt idx="22">
                  <c:v>39.485918399999996</c:v>
                </c:pt>
                <c:pt idx="23">
                  <c:v>45.740285120000003</c:v>
                </c:pt>
                <c:pt idx="24">
                  <c:v>45.827894399999998</c:v>
                </c:pt>
                <c:pt idx="25">
                  <c:v>46.081908800000001</c:v>
                </c:pt>
                <c:pt idx="26">
                  <c:v>42.804707839999999</c:v>
                </c:pt>
                <c:pt idx="27">
                  <c:v>44.443900800000009</c:v>
                </c:pt>
                <c:pt idx="28">
                  <c:v>42.437899199999997</c:v>
                </c:pt>
                <c:pt idx="29">
                  <c:v>39.600704639999996</c:v>
                </c:pt>
                <c:pt idx="30">
                  <c:v>40.76070464</c:v>
                </c:pt>
                <c:pt idx="31">
                  <c:v>41.795907200000002</c:v>
                </c:pt>
                <c:pt idx="32">
                  <c:v>43.31270464</c:v>
                </c:pt>
                <c:pt idx="33">
                  <c:v>44.604707840000003</c:v>
                </c:pt>
                <c:pt idx="34">
                  <c:v>48.803503680000006</c:v>
                </c:pt>
                <c:pt idx="35">
                  <c:v>49.575109760000004</c:v>
                </c:pt>
                <c:pt idx="36">
                  <c:v>55.449076160000011</c:v>
                </c:pt>
                <c:pt idx="37">
                  <c:v>52.88111456</c:v>
                </c:pt>
                <c:pt idx="38">
                  <c:v>53.304313919999998</c:v>
                </c:pt>
                <c:pt idx="39">
                  <c:v>56.247910400000002</c:v>
                </c:pt>
                <c:pt idx="40">
                  <c:v>59.231910400000011</c:v>
                </c:pt>
                <c:pt idx="41">
                  <c:v>57.741104960000008</c:v>
                </c:pt>
                <c:pt idx="42">
                  <c:v>60.066709440000004</c:v>
                </c:pt>
                <c:pt idx="43">
                  <c:v>57.881505280000006</c:v>
                </c:pt>
                <c:pt idx="44">
                  <c:v>59.663904000000002</c:v>
                </c:pt>
                <c:pt idx="45">
                  <c:v>60.40469504</c:v>
                </c:pt>
                <c:pt idx="46">
                  <c:v>50.312269120000003</c:v>
                </c:pt>
                <c:pt idx="47">
                  <c:v>44.30227072000001</c:v>
                </c:pt>
                <c:pt idx="48">
                  <c:v>44.711500480000005</c:v>
                </c:pt>
                <c:pt idx="49">
                  <c:v>47.080313920000009</c:v>
                </c:pt>
                <c:pt idx="50">
                  <c:v>49.941905600000005</c:v>
                </c:pt>
                <c:pt idx="51">
                  <c:v>54.161915200000003</c:v>
                </c:pt>
                <c:pt idx="52">
                  <c:v>51.72631552</c:v>
                </c:pt>
                <c:pt idx="53">
                  <c:v>46.511923199999998</c:v>
                </c:pt>
                <c:pt idx="54">
                  <c:v>48.629124160000003</c:v>
                </c:pt>
                <c:pt idx="55">
                  <c:v>46.423128960000007</c:v>
                </c:pt>
                <c:pt idx="56">
                  <c:v>48.529518080000003</c:v>
                </c:pt>
                <c:pt idx="57">
                  <c:v>45.870725440000008</c:v>
                </c:pt>
                <c:pt idx="58">
                  <c:v>48.697915200000004</c:v>
                </c:pt>
                <c:pt idx="59">
                  <c:v>50.479128960000004</c:v>
                </c:pt>
              </c:numCache>
              <c:extLst xmlns:c15="http://schemas.microsoft.com/office/drawing/2012/chart"/>
            </c:numRef>
          </c:yVal>
          <c:smooth val="1"/>
          <c:extLst>
            <c:ext xmlns:c16="http://schemas.microsoft.com/office/drawing/2014/chart" uri="{C3380CC4-5D6E-409C-BE32-E72D297353CC}">
              <c16:uniqueId val="{00000005-2A40-44FE-AD8B-B16F86D65C60}"/>
            </c:ext>
          </c:extLst>
        </c:ser>
        <c:dLbls>
          <c:showLegendKey val="0"/>
          <c:showVal val="0"/>
          <c:showCatName val="0"/>
          <c:showSerName val="0"/>
          <c:showPercent val="0"/>
          <c:showBubbleSize val="0"/>
        </c:dLbls>
        <c:axId val="1665155839"/>
        <c:axId val="1"/>
        <c:extLst>
          <c:ext xmlns:c15="http://schemas.microsoft.com/office/drawing/2012/chart" uri="{02D57815-91ED-43cb-92C2-25804820EDAC}">
            <c15:filteredScatterSeries>
              <c15:ser>
                <c:idx val="1"/>
                <c:order val="0"/>
                <c:tx>
                  <c:v>Suspension Threshold Price</c:v>
                </c:tx>
                <c:spPr>
                  <a:ln w="25400" cap="rnd">
                    <a:solidFill>
                      <a:srgbClr val="000066"/>
                    </a:solidFill>
                    <a:round/>
                  </a:ln>
                  <a:effectLst/>
                </c:spPr>
                <c:marker>
                  <c:symbol val="none"/>
                </c:marker>
                <c:xVal>
                  <c:numRef>
                    <c:extLst>
                      <c:ext uri="{02D57815-91ED-43cb-92C2-25804820EDAC}">
                        <c15:formulaRef>
                          <c15:sqref>'Beta Price Tracking_example'!$A$2:$A$61</c15:sqref>
                        </c15:formulaRef>
                      </c:ext>
                    </c:extLst>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extLst>
                      <c:ext uri="{02D57815-91ED-43cb-92C2-25804820EDAC}">
                        <c15:formulaRef>
                          <c15:sqref>'Beta Price Tracking_example'!$I$2:$I$61</c15:sqref>
                        </c15:formulaRef>
                      </c:ext>
                    </c:extLst>
                    <c:numCache>
                      <c:formatCode>_("$"* #,##0.00_);_("$"* \(#,##0.00\);_("$"* "-"??_);_(@_)</c:formatCode>
                      <c:ptCount val="60"/>
                      <c:pt idx="0">
                        <c:v>52.501728133333344</c:v>
                      </c:pt>
                      <c:pt idx="1">
                        <c:v>52.501728133333344</c:v>
                      </c:pt>
                      <c:pt idx="2">
                        <c:v>52.501728133333344</c:v>
                      </c:pt>
                      <c:pt idx="3">
                        <c:v>52.501728133333344</c:v>
                      </c:pt>
                      <c:pt idx="4">
                        <c:v>52.501728133333344</c:v>
                      </c:pt>
                      <c:pt idx="5">
                        <c:v>52.501728133333344</c:v>
                      </c:pt>
                      <c:pt idx="6">
                        <c:v>52.501728133333344</c:v>
                      </c:pt>
                      <c:pt idx="7">
                        <c:v>52.501728133333344</c:v>
                      </c:pt>
                      <c:pt idx="8">
                        <c:v>52.501728133333344</c:v>
                      </c:pt>
                      <c:pt idx="9">
                        <c:v>52.501728133333344</c:v>
                      </c:pt>
                      <c:pt idx="10">
                        <c:v>52.501728133333344</c:v>
                      </c:pt>
                      <c:pt idx="11">
                        <c:v>52.501728133333344</c:v>
                      </c:pt>
                      <c:pt idx="12">
                        <c:v>52.501728133333344</c:v>
                      </c:pt>
                      <c:pt idx="13">
                        <c:v>52.501728133333344</c:v>
                      </c:pt>
                      <c:pt idx="14">
                        <c:v>52.501728133333344</c:v>
                      </c:pt>
                      <c:pt idx="15">
                        <c:v>52.501728133333344</c:v>
                      </c:pt>
                      <c:pt idx="16">
                        <c:v>52.501728133333344</c:v>
                      </c:pt>
                      <c:pt idx="17">
                        <c:v>52.501728133333344</c:v>
                      </c:pt>
                      <c:pt idx="18">
                        <c:v>52.501728133333344</c:v>
                      </c:pt>
                      <c:pt idx="19">
                        <c:v>52.501728133333344</c:v>
                      </c:pt>
                      <c:pt idx="20">
                        <c:v>52.501728133333344</c:v>
                      </c:pt>
                      <c:pt idx="21">
                        <c:v>52.501728133333344</c:v>
                      </c:pt>
                      <c:pt idx="22">
                        <c:v>52.501728133333344</c:v>
                      </c:pt>
                      <c:pt idx="23">
                        <c:v>52.501728133333344</c:v>
                      </c:pt>
                      <c:pt idx="24">
                        <c:v>52.501728133333344</c:v>
                      </c:pt>
                      <c:pt idx="25">
                        <c:v>52.501728133333344</c:v>
                      </c:pt>
                      <c:pt idx="26">
                        <c:v>52.501728133333344</c:v>
                      </c:pt>
                      <c:pt idx="27">
                        <c:v>52.501728133333344</c:v>
                      </c:pt>
                      <c:pt idx="28">
                        <c:v>52.501728133333344</c:v>
                      </c:pt>
                      <c:pt idx="29">
                        <c:v>52.501728133333344</c:v>
                      </c:pt>
                      <c:pt idx="30">
                        <c:v>52.501728133333344</c:v>
                      </c:pt>
                      <c:pt idx="31">
                        <c:v>52.501728133333344</c:v>
                      </c:pt>
                      <c:pt idx="32">
                        <c:v>52.501728133333344</c:v>
                      </c:pt>
                      <c:pt idx="33">
                        <c:v>52.501728133333344</c:v>
                      </c:pt>
                      <c:pt idx="34">
                        <c:v>52.501728133333344</c:v>
                      </c:pt>
                      <c:pt idx="35">
                        <c:v>52.501728133333344</c:v>
                      </c:pt>
                      <c:pt idx="36">
                        <c:v>52.501728133333344</c:v>
                      </c:pt>
                      <c:pt idx="37">
                        <c:v>52.501728133333344</c:v>
                      </c:pt>
                      <c:pt idx="38">
                        <c:v>52.501728133333344</c:v>
                      </c:pt>
                      <c:pt idx="39">
                        <c:v>52.501728133333344</c:v>
                      </c:pt>
                      <c:pt idx="40">
                        <c:v>52.501728133333344</c:v>
                      </c:pt>
                      <c:pt idx="41">
                        <c:v>52.501728133333344</c:v>
                      </c:pt>
                      <c:pt idx="42">
                        <c:v>52.501728133333344</c:v>
                      </c:pt>
                      <c:pt idx="43">
                        <c:v>52.501728133333344</c:v>
                      </c:pt>
                      <c:pt idx="44">
                        <c:v>52.501728133333344</c:v>
                      </c:pt>
                      <c:pt idx="45">
                        <c:v>52.501728133333344</c:v>
                      </c:pt>
                      <c:pt idx="46">
                        <c:v>52.501728133333344</c:v>
                      </c:pt>
                      <c:pt idx="47">
                        <c:v>52.501728133333344</c:v>
                      </c:pt>
                      <c:pt idx="48">
                        <c:v>52.501728133333344</c:v>
                      </c:pt>
                      <c:pt idx="49">
                        <c:v>52.501728133333344</c:v>
                      </c:pt>
                      <c:pt idx="50">
                        <c:v>52.501728133333344</c:v>
                      </c:pt>
                      <c:pt idx="51">
                        <c:v>52.501728133333344</c:v>
                      </c:pt>
                      <c:pt idx="52">
                        <c:v>52.501728133333344</c:v>
                      </c:pt>
                      <c:pt idx="53">
                        <c:v>52.501728133333344</c:v>
                      </c:pt>
                      <c:pt idx="54">
                        <c:v>52.501728133333344</c:v>
                      </c:pt>
                      <c:pt idx="55">
                        <c:v>52.501728133333344</c:v>
                      </c:pt>
                      <c:pt idx="56">
                        <c:v>52.501728133333344</c:v>
                      </c:pt>
                      <c:pt idx="57">
                        <c:v>52.501728133333344</c:v>
                      </c:pt>
                      <c:pt idx="58">
                        <c:v>52.501728133333344</c:v>
                      </c:pt>
                      <c:pt idx="59">
                        <c:v>52.501728133333344</c:v>
                      </c:pt>
                    </c:numCache>
                  </c:numRef>
                </c:yVal>
                <c:smooth val="1"/>
                <c:extLst>
                  <c:ext xmlns:c16="http://schemas.microsoft.com/office/drawing/2014/chart" uri="{C3380CC4-5D6E-409C-BE32-E72D297353CC}">
                    <c16:uniqueId val="{00000002-2A40-44FE-AD8B-B16F86D65C60}"/>
                  </c:ext>
                </c:extLst>
              </c15:ser>
            </c15:filteredScatterSeries>
            <c15:filteredScatterSeries>
              <c15:ser>
                <c:idx val="0"/>
                <c:order val="1"/>
                <c:tx>
                  <c:v>Base Reference Price</c:v>
                </c:tx>
                <c:spPr>
                  <a:ln w="28575" cap="rnd">
                    <a:solidFill>
                      <a:srgbClr val="7030A0"/>
                    </a:solidFill>
                    <a:prstDash val="solid"/>
                    <a:round/>
                  </a:ln>
                  <a:effectLst/>
                </c:spPr>
                <c:marker>
                  <c:symbol val="none"/>
                </c:marker>
                <c:xVal>
                  <c:numRef>
                    <c:extLst xmlns:c15="http://schemas.microsoft.com/office/drawing/2012/chart">
                      <c:ext xmlns:c15="http://schemas.microsoft.com/office/drawing/2012/chart" uri="{02D57815-91ED-43cb-92C2-25804820EDAC}">
                        <c15:formulaRef>
                          <c15:sqref>'Beta Price Tracking_example'!$A$2:$A$61</c15:sqref>
                        </c15:formulaRef>
                      </c:ext>
                    </c:extLst>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extLst xmlns:c15="http://schemas.microsoft.com/office/drawing/2012/chart">
                      <c:ext xmlns:c15="http://schemas.microsoft.com/office/drawing/2012/chart" uri="{02D57815-91ED-43cb-92C2-25804820EDAC}">
                        <c15:formulaRef>
                          <c15:sqref>'Beta Price Tracking_example'!$H$2:$H$61</c15:sqref>
                        </c15:formulaRef>
                      </c:ext>
                    </c:extLst>
                    <c:numCache>
                      <c:formatCode>_("$"* #,##0.00_);_("$"* \(#,##0.00\);_("$"* "-"??_);_(@_)</c:formatCode>
                      <c:ptCount val="60"/>
                      <c:pt idx="0">
                        <c:v>42.001382506666673</c:v>
                      </c:pt>
                      <c:pt idx="1">
                        <c:v>42.001382506666673</c:v>
                      </c:pt>
                      <c:pt idx="2">
                        <c:v>42.001382506666673</c:v>
                      </c:pt>
                      <c:pt idx="3">
                        <c:v>42.001382506666673</c:v>
                      </c:pt>
                      <c:pt idx="4">
                        <c:v>42.001382506666673</c:v>
                      </c:pt>
                      <c:pt idx="5">
                        <c:v>42.001382506666673</c:v>
                      </c:pt>
                      <c:pt idx="6">
                        <c:v>42.001382506666673</c:v>
                      </c:pt>
                      <c:pt idx="7">
                        <c:v>42.001382506666673</c:v>
                      </c:pt>
                      <c:pt idx="8">
                        <c:v>42.001382506666673</c:v>
                      </c:pt>
                      <c:pt idx="9">
                        <c:v>42.001382506666673</c:v>
                      </c:pt>
                      <c:pt idx="10">
                        <c:v>42.001382506666673</c:v>
                      </c:pt>
                      <c:pt idx="11">
                        <c:v>42.001382506666673</c:v>
                      </c:pt>
                      <c:pt idx="12">
                        <c:v>42.001382506666673</c:v>
                      </c:pt>
                      <c:pt idx="13">
                        <c:v>42.001382506666673</c:v>
                      </c:pt>
                      <c:pt idx="14">
                        <c:v>42.001382506666673</c:v>
                      </c:pt>
                      <c:pt idx="15">
                        <c:v>42.001382506666673</c:v>
                      </c:pt>
                      <c:pt idx="16">
                        <c:v>42.001382506666673</c:v>
                      </c:pt>
                      <c:pt idx="17">
                        <c:v>42.001382506666673</c:v>
                      </c:pt>
                      <c:pt idx="18">
                        <c:v>42.001382506666673</c:v>
                      </c:pt>
                      <c:pt idx="19">
                        <c:v>42.001382506666673</c:v>
                      </c:pt>
                      <c:pt idx="20">
                        <c:v>42.001382506666673</c:v>
                      </c:pt>
                      <c:pt idx="21">
                        <c:v>42.001382506666673</c:v>
                      </c:pt>
                      <c:pt idx="22">
                        <c:v>42.001382506666673</c:v>
                      </c:pt>
                      <c:pt idx="23">
                        <c:v>42.001382506666673</c:v>
                      </c:pt>
                      <c:pt idx="24">
                        <c:v>42.001382506666673</c:v>
                      </c:pt>
                      <c:pt idx="25">
                        <c:v>42.001382506666673</c:v>
                      </c:pt>
                      <c:pt idx="26">
                        <c:v>42.001382506666673</c:v>
                      </c:pt>
                      <c:pt idx="27">
                        <c:v>42.001382506666673</c:v>
                      </c:pt>
                      <c:pt idx="28">
                        <c:v>42.001382506666673</c:v>
                      </c:pt>
                      <c:pt idx="29">
                        <c:v>42.001382506666673</c:v>
                      </c:pt>
                      <c:pt idx="30">
                        <c:v>42.001382506666673</c:v>
                      </c:pt>
                      <c:pt idx="31">
                        <c:v>42.001382506666673</c:v>
                      </c:pt>
                      <c:pt idx="32">
                        <c:v>42.001382506666673</c:v>
                      </c:pt>
                      <c:pt idx="33">
                        <c:v>42.001382506666673</c:v>
                      </c:pt>
                      <c:pt idx="34">
                        <c:v>42.001382506666673</c:v>
                      </c:pt>
                      <c:pt idx="35">
                        <c:v>42.001382506666673</c:v>
                      </c:pt>
                      <c:pt idx="36">
                        <c:v>42.001382506666673</c:v>
                      </c:pt>
                      <c:pt idx="37">
                        <c:v>42.001382506666673</c:v>
                      </c:pt>
                      <c:pt idx="38">
                        <c:v>42.001382506666673</c:v>
                      </c:pt>
                      <c:pt idx="39">
                        <c:v>42.001382506666673</c:v>
                      </c:pt>
                      <c:pt idx="40">
                        <c:v>42.001382506666673</c:v>
                      </c:pt>
                      <c:pt idx="41">
                        <c:v>42.001382506666673</c:v>
                      </c:pt>
                      <c:pt idx="42">
                        <c:v>42.001382506666673</c:v>
                      </c:pt>
                      <c:pt idx="43">
                        <c:v>42.001382506666673</c:v>
                      </c:pt>
                      <c:pt idx="44">
                        <c:v>42.001382506666673</c:v>
                      </c:pt>
                      <c:pt idx="45">
                        <c:v>42.001382506666673</c:v>
                      </c:pt>
                      <c:pt idx="46">
                        <c:v>42.001382506666673</c:v>
                      </c:pt>
                      <c:pt idx="47">
                        <c:v>42.001382506666673</c:v>
                      </c:pt>
                      <c:pt idx="48">
                        <c:v>42.001382506666673</c:v>
                      </c:pt>
                      <c:pt idx="49">
                        <c:v>42.001382506666673</c:v>
                      </c:pt>
                      <c:pt idx="50">
                        <c:v>42.001382506666673</c:v>
                      </c:pt>
                      <c:pt idx="51">
                        <c:v>42.001382506666673</c:v>
                      </c:pt>
                      <c:pt idx="52">
                        <c:v>42.001382506666673</c:v>
                      </c:pt>
                      <c:pt idx="53">
                        <c:v>42.001382506666673</c:v>
                      </c:pt>
                      <c:pt idx="54">
                        <c:v>42.001382506666673</c:v>
                      </c:pt>
                      <c:pt idx="55">
                        <c:v>42.001382506666673</c:v>
                      </c:pt>
                      <c:pt idx="56">
                        <c:v>42.001382506666673</c:v>
                      </c:pt>
                      <c:pt idx="57">
                        <c:v>42.001382506666673</c:v>
                      </c:pt>
                      <c:pt idx="58">
                        <c:v>42.001382506666673</c:v>
                      </c:pt>
                      <c:pt idx="59">
                        <c:v>42.001382506666673</c:v>
                      </c:pt>
                    </c:numCache>
                  </c:numRef>
                </c:yVal>
                <c:smooth val="1"/>
                <c:extLst xmlns:c15="http://schemas.microsoft.com/office/drawing/2012/chart">
                  <c:ext xmlns:c16="http://schemas.microsoft.com/office/drawing/2014/chart" uri="{C3380CC4-5D6E-409C-BE32-E72D297353CC}">
                    <c16:uniqueId val="{00000003-2A40-44FE-AD8B-B16F86D65C60}"/>
                  </c:ext>
                </c:extLst>
              </c15:ser>
            </c15:filteredScatterSeries>
            <c15:filteredScatterSeries>
              <c15:ser>
                <c:idx val="4"/>
                <c:order val="2"/>
                <c:tx>
                  <c:v>Monthly Commodity Rolling Average Price - Weighted</c:v>
                </c:tx>
                <c:spPr>
                  <a:ln w="28575" cap="rnd">
                    <a:solidFill>
                      <a:schemeClr val="accent6"/>
                    </a:solidFill>
                    <a:round/>
                  </a:ln>
                  <a:effectLst/>
                </c:spPr>
                <c:marker>
                  <c:symbol val="circle"/>
                  <c:size val="7"/>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'Beta Price Tracking_example'!$A$2:$A$61</c15:sqref>
                        </c15:formulaRef>
                      </c:ext>
                    </c:extLst>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extLst xmlns:c15="http://schemas.microsoft.com/office/drawing/2012/chart">
                      <c:ext xmlns:c15="http://schemas.microsoft.com/office/drawing/2012/chart" uri="{02D57815-91ED-43cb-92C2-25804820EDAC}">
                        <c15:formulaRef>
                          <c15:sqref>'Beta Price Tracking_example'!$G$2:$G$61</c15:sqref>
                        </c15:formulaRef>
                      </c:ext>
                    </c:extLst>
                    <c:numCache>
                      <c:formatCode>General</c:formatCode>
                      <c:ptCount val="60"/>
                      <c:pt idx="11" formatCode="&quot;$&quot;#,##0.00_);\(&quot;$&quot;#,##0.00\)">
                        <c:v>42.001382506666673</c:v>
                      </c:pt>
                      <c:pt idx="12" formatCode="&quot;$&quot;#,##0.00_);\(&quot;$&quot;#,##0.00\)">
                        <c:v>40.896751066666667</c:v>
                      </c:pt>
                      <c:pt idx="13" formatCode="&quot;$&quot;#,##0.00_);\(&quot;$&quot;#,##0.00\)">
                        <c:v>39.461020080000004</c:v>
                      </c:pt>
                      <c:pt idx="14" formatCode="&quot;$&quot;#,##0.00_);\(&quot;$&quot;#,##0.00\)">
                        <c:v>38.670023013333328</c:v>
                      </c:pt>
                      <c:pt idx="15" formatCode="&quot;$&quot;#,##0.00_);\(&quot;$&quot;#,##0.00\)">
                        <c:v>37.68999152</c:v>
                      </c:pt>
                      <c:pt idx="16" formatCode="&quot;$&quot;#,##0.00_);\(&quot;$&quot;#,##0.00\)">
                        <c:v>36.762760666666665</c:v>
                      </c:pt>
                      <c:pt idx="17" formatCode="&quot;$&quot;#,##0.00_);\(&quot;$&quot;#,##0.00\)">
                        <c:v>36.007061173333334</c:v>
                      </c:pt>
                      <c:pt idx="18" formatCode="&quot;$&quot;#,##0.00_);\(&quot;$&quot;#,##0.00\)">
                        <c:v>35.588461226666659</c:v>
                      </c:pt>
                      <c:pt idx="19" formatCode="&quot;$&quot;#,##0.00_);\(&quot;$&quot;#,##0.00\)">
                        <c:v>35.716627759999994</c:v>
                      </c:pt>
                      <c:pt idx="20" formatCode="&quot;$&quot;#,##0.00_);\(&quot;$&quot;#,##0.00\)">
                        <c:v>35.728526879999997</c:v>
                      </c:pt>
                      <c:pt idx="21" formatCode="&quot;$&quot;#,##0.00_);\(&quot;$&quot;#,##0.00\)">
                        <c:v>36.027725173333337</c:v>
                      </c:pt>
                      <c:pt idx="22" formatCode="&quot;$&quot;#,##0.00_);\(&quot;$&quot;#,##0.00\)">
                        <c:v>36.28685728</c:v>
                      </c:pt>
                      <c:pt idx="23" formatCode="&quot;$&quot;#,##0.00_);\(&quot;$&quot;#,##0.00\)">
                        <c:v>37.432652853333337</c:v>
                      </c:pt>
                      <c:pt idx="24" formatCode="&quot;$&quot;#,##0.00_);\(&quot;$&quot;#,##0.00\)">
                        <c:v>38.919250133333335</c:v>
                      </c:pt>
                      <c:pt idx="25" formatCode="&quot;$&quot;#,##0.00_);\(&quot;$&quot;#,##0.00\)">
                        <c:v>40.54571450666667</c:v>
                      </c:pt>
                      <c:pt idx="26" formatCode="&quot;$&quot;#,##0.00_);\(&quot;$&quot;#,##0.00\)">
                        <c:v>41.442211440000001</c:v>
                      </c:pt>
                      <c:pt idx="27" formatCode="&quot;$&quot;#,##0.00_);\(&quot;$&quot;#,##0.00\)">
                        <c:v>42.243608293333331</c:v>
                      </c:pt>
                      <c:pt idx="28" formatCode="&quot;$&quot;#,##0.00_);\(&quot;$&quot;#,##0.00\)">
                        <c:v>42.480505013333335</c:v>
                      </c:pt>
                      <c:pt idx="29" formatCode="&quot;$&quot;#,##0.00_);\(&quot;$&quot;#,##0.00\)">
                        <c:v>42.279537306666668</c:v>
                      </c:pt>
                      <c:pt idx="30" formatCode="&quot;$&quot;#,##0.00_);\(&quot;$&quot;#,##0.00\)">
                        <c:v>42.427003546666668</c:v>
                      </c:pt>
                      <c:pt idx="31" formatCode="&quot;$&quot;#,##0.00_);\(&quot;$&quot;#,##0.00\)">
                        <c:v>42.65607</c:v>
                      </c:pt>
                      <c:pt idx="32" formatCode="&quot;$&quot;#,##0.00_);\(&quot;$&quot;#,##0.00\)">
                        <c:v>42.964436693333333</c:v>
                      </c:pt>
                      <c:pt idx="33" formatCode="&quot;$&quot;#,##0.00_);\(&quot;$&quot;#,##0.00\)">
                        <c:v>43.074770293333337</c:v>
                      </c:pt>
                      <c:pt idx="34" formatCode="&quot;$&quot;#,##0.00_);\(&quot;$&quot;#,##0.00\)">
                        <c:v>43.851235733333333</c:v>
                      </c:pt>
                      <c:pt idx="35" formatCode="&quot;$&quot;#,##0.00_);\(&quot;$&quot;#,##0.00\)">
                        <c:v>44.170804453333339</c:v>
                      </c:pt>
                      <c:pt idx="36" formatCode="&quot;$&quot;#,##0.00_);\(&quot;$&quot;#,##0.00\)">
                        <c:v>44.972569600000007</c:v>
                      </c:pt>
                      <c:pt idx="37" formatCode="&quot;$&quot;#,##0.00_);\(&quot;$&quot;#,##0.00\)">
                        <c:v>45.539170079999998</c:v>
                      </c:pt>
                      <c:pt idx="38" formatCode="&quot;$&quot;#,##0.00_);\(&quot;$&quot;#,##0.00\)">
                        <c:v>46.414137253333337</c:v>
                      </c:pt>
                      <c:pt idx="39" formatCode="&quot;$&quot;#,##0.00_);\(&quot;$&quot;#,##0.00\)">
                        <c:v>47.397804720000011</c:v>
                      </c:pt>
                      <c:pt idx="40" formatCode="&quot;$&quot;#,##0.00_);\(&quot;$&quot;#,##0.00\)">
                        <c:v>48.797305653333346</c:v>
                      </c:pt>
                      <c:pt idx="41" formatCode="&quot;$&quot;#,##0.00_);\(&quot;$&quot;#,##0.00\)">
                        <c:v>50.309005680000013</c:v>
                      </c:pt>
                      <c:pt idx="42" formatCode="&quot;$&quot;#,##0.00_);\(&quot;$&quot;#,##0.00\)">
                        <c:v>51.917839413333333</c:v>
                      </c:pt>
                      <c:pt idx="43" formatCode="&quot;$&quot;#,##0.00_);\(&quot;$&quot;#,##0.00\)">
                        <c:v>53.258305919999998</c:v>
                      </c:pt>
                      <c:pt idx="44" formatCode="&quot;$&quot;#,##0.00_);\(&quot;$&quot;#,##0.00\)">
                        <c:v>54.620905866666675</c:v>
                      </c:pt>
                      <c:pt idx="45" formatCode="&quot;$&quot;#,##0.00_);\(&quot;$&quot;#,##0.00\)">
                        <c:v>55.937571466666675</c:v>
                      </c:pt>
                      <c:pt idx="46" formatCode="&quot;$&quot;#,##0.00_);\(&quot;$&quot;#,##0.00\)">
                        <c:v>56.063301920000008</c:v>
                      </c:pt>
                      <c:pt idx="47" formatCode="&quot;$&quot;#,##0.00_);\(&quot;$&quot;#,##0.00\)">
                        <c:v>55.623898666666669</c:v>
                      </c:pt>
                      <c:pt idx="48" formatCode="&quot;$&quot;#,##0.00_);\(&quot;$&quot;#,##0.00\)">
                        <c:v>54.729100693333343</c:v>
                      </c:pt>
                      <c:pt idx="49" formatCode="&quot;$&quot;#,##0.00_);\(&quot;$&quot;#,##0.00\)">
                        <c:v>54.245700640000003</c:v>
                      </c:pt>
                      <c:pt idx="50" formatCode="&quot;$&quot;#,##0.00_);\(&quot;$&quot;#,##0.00\)">
                        <c:v>53.965499946666675</c:v>
                      </c:pt>
                      <c:pt idx="51" formatCode="&quot;$&quot;#,##0.00_);\(&quot;$&quot;#,##0.00\)">
                        <c:v>53.791667013333331</c:v>
                      </c:pt>
                      <c:pt idx="52" formatCode="&quot;$&quot;#,##0.00_);\(&quot;$&quot;#,##0.00\)">
                        <c:v>53.166200773333337</c:v>
                      </c:pt>
                      <c:pt idx="53" formatCode="&quot;$&quot;#,##0.00_);\(&quot;$&quot;#,##0.00\)">
                        <c:v>52.230435626666662</c:v>
                      </c:pt>
                      <c:pt idx="54" formatCode="&quot;$&quot;#,##0.00_);\(&quot;$&quot;#,##0.00\)">
                        <c:v>51.277303519999997</c:v>
                      </c:pt>
                      <c:pt idx="55" formatCode="&quot;$&quot;#,##0.00_);\(&quot;$&quot;#,##0.00\)">
                        <c:v>50.322438826666676</c:v>
                      </c:pt>
                      <c:pt idx="56" formatCode="&quot;$&quot;#,##0.00_);\(&quot;$&quot;#,##0.00\)">
                        <c:v>49.394573333333341</c:v>
                      </c:pt>
                      <c:pt idx="57" formatCode="&quot;$&quot;#,##0.00_);\(&quot;$&quot;#,##0.00\)">
                        <c:v>48.1834092</c:v>
                      </c:pt>
                      <c:pt idx="58" formatCode="&quot;$&quot;#,##0.00_);\(&quot;$&quot;#,##0.00\)">
                        <c:v>48.048879706666675</c:v>
                      </c:pt>
                      <c:pt idx="59" formatCode="&quot;$&quot;#,##0.00_);\(&quot;$&quot;#,##0.00\)">
                        <c:v>48.563617893333337</c:v>
                      </c:pt>
                    </c:numCache>
                  </c:numRef>
                </c:yVal>
                <c:smooth val="1"/>
                <c:extLst xmlns:c15="http://schemas.microsoft.com/office/drawing/2012/chart">
                  <c:ext xmlns:c16="http://schemas.microsoft.com/office/drawing/2014/chart" uri="{C3380CC4-5D6E-409C-BE32-E72D297353CC}">
                    <c16:uniqueId val="{00000004-2A40-44FE-AD8B-B16F86D65C60}"/>
                  </c:ext>
                </c:extLst>
              </c15:ser>
            </c15:filteredScatterSeries>
          </c:ext>
        </c:extLst>
      </c:scatterChart>
      <c:valAx>
        <c:axId val="1665155839"/>
        <c:scaling>
          <c:orientation val="minMax"/>
          <c:max val="43830"/>
          <c:min val="42005"/>
        </c:scaling>
        <c:delete val="0"/>
        <c:axPos val="b"/>
        <c:majorGridlines>
          <c:spPr>
            <a:ln w="9525" cap="flat" cmpd="sng" algn="ctr">
              <a:solidFill>
                <a:schemeClr val="tx1">
                  <a:lumMod val="15000"/>
                  <a:lumOff val="85000"/>
                </a:schemeClr>
              </a:solidFill>
              <a:round/>
            </a:ln>
            <a:effectLst/>
          </c:spPr>
        </c:majorGridlines>
        <c:numFmt formatCode="mmm\ yyyy;@" sourceLinked="0"/>
        <c:majorTickMark val="none"/>
        <c:minorTickMark val="none"/>
        <c:tickLblPos val="nextTo"/>
        <c:spPr>
          <a:noFill/>
          <a:ln w="9525" cap="flat" cmpd="sng" algn="ctr">
            <a:solidFill>
              <a:schemeClr val="tx1">
                <a:lumMod val="25000"/>
                <a:lumOff val="75000"/>
              </a:schemeClr>
            </a:solidFill>
            <a:round/>
          </a:ln>
          <a:effectLst/>
        </c:spPr>
        <c:txPr>
          <a:bodyPr rot="-2700000" vert="horz"/>
          <a:lstStyle/>
          <a:p>
            <a:pPr>
              <a:defRPr sz="1100" b="0" i="0" u="none" strike="noStrike" baseline="0">
                <a:solidFill>
                  <a:srgbClr val="424242"/>
                </a:solidFill>
                <a:latin typeface="Calibri"/>
                <a:ea typeface="Calibri"/>
                <a:cs typeface="Calibri"/>
              </a:defRPr>
            </a:pPr>
            <a:endParaRPr lang="en-US"/>
          </a:p>
        </c:txPr>
        <c:crossAx val="1"/>
        <c:crosses val="autoZero"/>
        <c:crossBetween val="midCat"/>
        <c:majorUnit val="90"/>
      </c:valAx>
      <c:valAx>
        <c:axId val="1"/>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100" b="0" i="0" u="none" strike="noStrike" baseline="0">
                <a:solidFill>
                  <a:srgbClr val="424242"/>
                </a:solidFill>
                <a:latin typeface="Calibri"/>
                <a:ea typeface="Calibri"/>
                <a:cs typeface="Calibri"/>
              </a:defRPr>
            </a:pPr>
            <a:endParaRPr lang="en-US"/>
          </a:p>
        </c:txPr>
        <c:crossAx val="1665155839"/>
        <c:crosses val="autoZero"/>
        <c:crossBetween val="midCat"/>
      </c:valAx>
      <c:spPr>
        <a:noFill/>
        <a:ln>
          <a:solidFill>
            <a:sysClr val="windowText" lastClr="000000"/>
          </a:solidFill>
        </a:ln>
        <a:effectLst/>
      </c:spPr>
    </c:plotArea>
    <c:legend>
      <c:legendPos val="b"/>
      <c:layout>
        <c:manualLayout>
          <c:xMode val="edge"/>
          <c:yMode val="edge"/>
          <c:x val="4.9999978385055252E-2"/>
          <c:y val="0.91522025495685422"/>
          <c:w val="0.89999997118007369"/>
          <c:h val="7.7633246713021895E-2"/>
        </c:manualLayout>
      </c:layout>
      <c:overlay val="0"/>
      <c:txPr>
        <a:bodyPr/>
        <a:lstStyle/>
        <a:p>
          <a:pPr>
            <a:defRPr sz="1050"/>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Weighted Production Price with 12-Month Rolling </a:t>
            </a:r>
            <a:r>
              <a:rPr lang="en-US" baseline="0" dirty="0" smtClean="0"/>
              <a:t>Average</a:t>
            </a:r>
            <a:endParaRPr lang="en-US" dirty="0"/>
          </a:p>
        </c:rich>
      </c:tx>
      <c:overlay val="0"/>
    </c:title>
    <c:autoTitleDeleted val="0"/>
    <c:plotArea>
      <c:layout>
        <c:manualLayout>
          <c:layoutTarget val="inner"/>
          <c:xMode val="edge"/>
          <c:yMode val="edge"/>
          <c:x val="6.6410540665158002E-2"/>
          <c:y val="8.1424929136090757E-2"/>
          <c:w val="0.89460740819329099"/>
          <c:h val="0.72393550581622057"/>
        </c:manualLayout>
      </c:layout>
      <c:scatterChart>
        <c:scatterStyle val="smoothMarker"/>
        <c:varyColors val="0"/>
        <c:ser>
          <c:idx val="5"/>
          <c:order val="4"/>
          <c:tx>
            <c:v>Weighted Spot Price ($/BOE)</c:v>
          </c:tx>
          <c:spPr>
            <a:ln w="25400">
              <a:solidFill>
                <a:schemeClr val="tx1"/>
              </a:solidFill>
            </a:ln>
          </c:spPr>
          <c:marker>
            <c:symbol val="triangle"/>
            <c:size val="6"/>
            <c:spPr>
              <a:solidFill>
                <a:schemeClr val="tx1"/>
              </a:solidFill>
              <a:ln>
                <a:solidFill>
                  <a:schemeClr val="tx1"/>
                </a:solidFill>
              </a:ln>
            </c:spPr>
          </c:marker>
          <c:xVal>
            <c:numRef>
              <c:f>'Beta Price Tracking_example'!$A$2:$A$61</c:f>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extLst xmlns:c15="http://schemas.microsoft.com/office/drawing/2012/chart"/>
            </c:numRef>
          </c:xVal>
          <c:yVal>
            <c:numRef>
              <c:f>'Beta Price Tracking_example'!$F$2:$F$61</c:f>
              <c:numCache>
                <c:formatCode>"$"#,##0.00_);\("$"#,##0.00\)</c:formatCode>
                <c:ptCount val="60"/>
                <c:pt idx="0">
                  <c:v>41.244304320000005</c:v>
                </c:pt>
                <c:pt idx="1">
                  <c:v>43.793108159999996</c:v>
                </c:pt>
                <c:pt idx="2">
                  <c:v>41.538709439999998</c:v>
                </c:pt>
                <c:pt idx="3">
                  <c:v>46.587516480000005</c:v>
                </c:pt>
                <c:pt idx="4">
                  <c:v>50.721908800000001</c:v>
                </c:pt>
                <c:pt idx="5">
                  <c:v>51.080711040000004</c:v>
                </c:pt>
                <c:pt idx="6">
                  <c:v>44.01430912</c:v>
                </c:pt>
                <c:pt idx="7">
                  <c:v>37.509111359999999</c:v>
                </c:pt>
                <c:pt idx="8">
                  <c:v>39.469514879999998</c:v>
                </c:pt>
                <c:pt idx="9">
                  <c:v>39.690325119999997</c:v>
                </c:pt>
                <c:pt idx="10">
                  <c:v>36.376333119999998</c:v>
                </c:pt>
                <c:pt idx="11">
                  <c:v>31.990738239999999</c:v>
                </c:pt>
                <c:pt idx="12">
                  <c:v>27.988727040000001</c:v>
                </c:pt>
                <c:pt idx="13">
                  <c:v>26.564336319999999</c:v>
                </c:pt>
                <c:pt idx="14">
                  <c:v>32.04674464</c:v>
                </c:pt>
                <c:pt idx="15">
                  <c:v>34.827138560000002</c:v>
                </c:pt>
                <c:pt idx="16">
                  <c:v>39.595138560000002</c:v>
                </c:pt>
                <c:pt idx="17">
                  <c:v>42.012317120000006</c:v>
                </c:pt>
                <c:pt idx="18">
                  <c:v>38.991109760000001</c:v>
                </c:pt>
                <c:pt idx="19">
                  <c:v>39.047109760000005</c:v>
                </c:pt>
                <c:pt idx="20">
                  <c:v>39.61230432</c:v>
                </c:pt>
                <c:pt idx="21">
                  <c:v>43.280704640000003</c:v>
                </c:pt>
                <c:pt idx="22">
                  <c:v>39.485918399999996</c:v>
                </c:pt>
                <c:pt idx="23">
                  <c:v>45.740285120000003</c:v>
                </c:pt>
                <c:pt idx="24">
                  <c:v>45.827894399999998</c:v>
                </c:pt>
                <c:pt idx="25">
                  <c:v>46.081908800000001</c:v>
                </c:pt>
                <c:pt idx="26">
                  <c:v>42.804707839999999</c:v>
                </c:pt>
                <c:pt idx="27">
                  <c:v>44.443900800000009</c:v>
                </c:pt>
                <c:pt idx="28">
                  <c:v>42.437899199999997</c:v>
                </c:pt>
                <c:pt idx="29">
                  <c:v>39.600704639999996</c:v>
                </c:pt>
                <c:pt idx="30">
                  <c:v>40.76070464</c:v>
                </c:pt>
                <c:pt idx="31">
                  <c:v>41.795907200000002</c:v>
                </c:pt>
                <c:pt idx="32">
                  <c:v>43.31270464</c:v>
                </c:pt>
                <c:pt idx="33">
                  <c:v>44.604707840000003</c:v>
                </c:pt>
                <c:pt idx="34">
                  <c:v>48.803503680000006</c:v>
                </c:pt>
                <c:pt idx="35">
                  <c:v>49.575109760000004</c:v>
                </c:pt>
                <c:pt idx="36">
                  <c:v>55.449076160000011</c:v>
                </c:pt>
                <c:pt idx="37">
                  <c:v>52.88111456</c:v>
                </c:pt>
                <c:pt idx="38">
                  <c:v>53.304313919999998</c:v>
                </c:pt>
                <c:pt idx="39">
                  <c:v>56.247910400000002</c:v>
                </c:pt>
                <c:pt idx="40">
                  <c:v>59.231910400000011</c:v>
                </c:pt>
                <c:pt idx="41">
                  <c:v>57.741104960000008</c:v>
                </c:pt>
                <c:pt idx="42">
                  <c:v>60.066709440000004</c:v>
                </c:pt>
                <c:pt idx="43">
                  <c:v>57.881505280000006</c:v>
                </c:pt>
                <c:pt idx="44">
                  <c:v>59.663904000000002</c:v>
                </c:pt>
                <c:pt idx="45">
                  <c:v>60.40469504</c:v>
                </c:pt>
                <c:pt idx="46">
                  <c:v>50.312269120000003</c:v>
                </c:pt>
                <c:pt idx="47">
                  <c:v>44.30227072000001</c:v>
                </c:pt>
                <c:pt idx="48">
                  <c:v>44.711500480000005</c:v>
                </c:pt>
                <c:pt idx="49">
                  <c:v>47.080313920000009</c:v>
                </c:pt>
                <c:pt idx="50">
                  <c:v>49.941905600000005</c:v>
                </c:pt>
                <c:pt idx="51">
                  <c:v>54.161915200000003</c:v>
                </c:pt>
                <c:pt idx="52">
                  <c:v>51.72631552</c:v>
                </c:pt>
                <c:pt idx="53">
                  <c:v>46.511923199999998</c:v>
                </c:pt>
                <c:pt idx="54">
                  <c:v>48.629124160000003</c:v>
                </c:pt>
                <c:pt idx="55">
                  <c:v>46.423128960000007</c:v>
                </c:pt>
                <c:pt idx="56">
                  <c:v>48.529518080000003</c:v>
                </c:pt>
                <c:pt idx="57">
                  <c:v>45.870725440000008</c:v>
                </c:pt>
                <c:pt idx="58">
                  <c:v>48.697915200000004</c:v>
                </c:pt>
                <c:pt idx="59">
                  <c:v>50.479128960000004</c:v>
                </c:pt>
              </c:numCache>
              <c:extLst xmlns:c15="http://schemas.microsoft.com/office/drawing/2012/chart"/>
            </c:numRef>
          </c:yVal>
          <c:smooth val="1"/>
          <c:extLst>
            <c:ext xmlns:c16="http://schemas.microsoft.com/office/drawing/2014/chart" uri="{C3380CC4-5D6E-409C-BE32-E72D297353CC}">
              <c16:uniqueId val="{00000002-BE80-4B51-891F-FE714830E282}"/>
            </c:ext>
          </c:extLst>
        </c:ser>
        <c:ser>
          <c:idx val="4"/>
          <c:order val="5"/>
          <c:tx>
            <c:v>Weighted Rolling Average Price ($/BOE)</c:v>
          </c:tx>
          <c:spPr>
            <a:ln w="25400" cap="rnd">
              <a:solidFill>
                <a:schemeClr val="accent6"/>
              </a:solidFill>
              <a:round/>
            </a:ln>
            <a:effectLst/>
          </c:spPr>
          <c:marker>
            <c:symbol val="circle"/>
            <c:size val="5"/>
            <c:spPr>
              <a:solidFill>
                <a:schemeClr val="accent6"/>
              </a:solidFill>
              <a:ln w="9525">
                <a:solidFill>
                  <a:schemeClr val="accent6"/>
                </a:solidFill>
              </a:ln>
              <a:effectLst/>
            </c:spPr>
          </c:marker>
          <c:xVal>
            <c:numRef>
              <c:f>'Beta Price Tracking_example'!$A$2:$A$61</c:f>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extLst xmlns:c15="http://schemas.microsoft.com/office/drawing/2012/chart"/>
            </c:numRef>
          </c:xVal>
          <c:yVal>
            <c:numRef>
              <c:f>'Beta Price Tracking_example'!$G$2:$G$61</c:f>
              <c:numCache>
                <c:formatCode>General</c:formatCode>
                <c:ptCount val="60"/>
                <c:pt idx="11" formatCode="&quot;$&quot;#,##0.00_);\(&quot;$&quot;#,##0.00\)">
                  <c:v>42.001382506666673</c:v>
                </c:pt>
                <c:pt idx="12" formatCode="&quot;$&quot;#,##0.00_);\(&quot;$&quot;#,##0.00\)">
                  <c:v>40.896751066666667</c:v>
                </c:pt>
                <c:pt idx="13" formatCode="&quot;$&quot;#,##0.00_);\(&quot;$&quot;#,##0.00\)">
                  <c:v>39.461020080000004</c:v>
                </c:pt>
                <c:pt idx="14" formatCode="&quot;$&quot;#,##0.00_);\(&quot;$&quot;#,##0.00\)">
                  <c:v>38.670023013333328</c:v>
                </c:pt>
                <c:pt idx="15" formatCode="&quot;$&quot;#,##0.00_);\(&quot;$&quot;#,##0.00\)">
                  <c:v>37.68999152</c:v>
                </c:pt>
                <c:pt idx="16" formatCode="&quot;$&quot;#,##0.00_);\(&quot;$&quot;#,##0.00\)">
                  <c:v>36.762760666666665</c:v>
                </c:pt>
                <c:pt idx="17" formatCode="&quot;$&quot;#,##0.00_);\(&quot;$&quot;#,##0.00\)">
                  <c:v>36.007061173333334</c:v>
                </c:pt>
                <c:pt idx="18" formatCode="&quot;$&quot;#,##0.00_);\(&quot;$&quot;#,##0.00\)">
                  <c:v>35.588461226666659</c:v>
                </c:pt>
                <c:pt idx="19" formatCode="&quot;$&quot;#,##0.00_);\(&quot;$&quot;#,##0.00\)">
                  <c:v>35.716627759999994</c:v>
                </c:pt>
                <c:pt idx="20" formatCode="&quot;$&quot;#,##0.00_);\(&quot;$&quot;#,##0.00\)">
                  <c:v>35.728526879999997</c:v>
                </c:pt>
                <c:pt idx="21" formatCode="&quot;$&quot;#,##0.00_);\(&quot;$&quot;#,##0.00\)">
                  <c:v>36.027725173333337</c:v>
                </c:pt>
                <c:pt idx="22" formatCode="&quot;$&quot;#,##0.00_);\(&quot;$&quot;#,##0.00\)">
                  <c:v>36.28685728</c:v>
                </c:pt>
                <c:pt idx="23" formatCode="&quot;$&quot;#,##0.00_);\(&quot;$&quot;#,##0.00\)">
                  <c:v>37.432652853333337</c:v>
                </c:pt>
                <c:pt idx="24" formatCode="&quot;$&quot;#,##0.00_);\(&quot;$&quot;#,##0.00\)">
                  <c:v>38.919250133333335</c:v>
                </c:pt>
                <c:pt idx="25" formatCode="&quot;$&quot;#,##0.00_);\(&quot;$&quot;#,##0.00\)">
                  <c:v>40.54571450666667</c:v>
                </c:pt>
                <c:pt idx="26" formatCode="&quot;$&quot;#,##0.00_);\(&quot;$&quot;#,##0.00\)">
                  <c:v>41.442211440000001</c:v>
                </c:pt>
                <c:pt idx="27" formatCode="&quot;$&quot;#,##0.00_);\(&quot;$&quot;#,##0.00\)">
                  <c:v>42.243608293333331</c:v>
                </c:pt>
                <c:pt idx="28" formatCode="&quot;$&quot;#,##0.00_);\(&quot;$&quot;#,##0.00\)">
                  <c:v>42.480505013333335</c:v>
                </c:pt>
                <c:pt idx="29" formatCode="&quot;$&quot;#,##0.00_);\(&quot;$&quot;#,##0.00\)">
                  <c:v>42.279537306666668</c:v>
                </c:pt>
                <c:pt idx="30" formatCode="&quot;$&quot;#,##0.00_);\(&quot;$&quot;#,##0.00\)">
                  <c:v>42.427003546666668</c:v>
                </c:pt>
                <c:pt idx="31" formatCode="&quot;$&quot;#,##0.00_);\(&quot;$&quot;#,##0.00\)">
                  <c:v>42.65607</c:v>
                </c:pt>
                <c:pt idx="32" formatCode="&quot;$&quot;#,##0.00_);\(&quot;$&quot;#,##0.00\)">
                  <c:v>42.964436693333333</c:v>
                </c:pt>
                <c:pt idx="33" formatCode="&quot;$&quot;#,##0.00_);\(&quot;$&quot;#,##0.00\)">
                  <c:v>43.074770293333337</c:v>
                </c:pt>
                <c:pt idx="34" formatCode="&quot;$&quot;#,##0.00_);\(&quot;$&quot;#,##0.00\)">
                  <c:v>43.851235733333333</c:v>
                </c:pt>
                <c:pt idx="35" formatCode="&quot;$&quot;#,##0.00_);\(&quot;$&quot;#,##0.00\)">
                  <c:v>44.170804453333339</c:v>
                </c:pt>
                <c:pt idx="36" formatCode="&quot;$&quot;#,##0.00_);\(&quot;$&quot;#,##0.00\)">
                  <c:v>44.972569600000007</c:v>
                </c:pt>
                <c:pt idx="37" formatCode="&quot;$&quot;#,##0.00_);\(&quot;$&quot;#,##0.00\)">
                  <c:v>45.539170079999998</c:v>
                </c:pt>
                <c:pt idx="38" formatCode="&quot;$&quot;#,##0.00_);\(&quot;$&quot;#,##0.00\)">
                  <c:v>46.414137253333337</c:v>
                </c:pt>
                <c:pt idx="39" formatCode="&quot;$&quot;#,##0.00_);\(&quot;$&quot;#,##0.00\)">
                  <c:v>47.397804720000011</c:v>
                </c:pt>
                <c:pt idx="40" formatCode="&quot;$&quot;#,##0.00_);\(&quot;$&quot;#,##0.00\)">
                  <c:v>48.797305653333346</c:v>
                </c:pt>
                <c:pt idx="41" formatCode="&quot;$&quot;#,##0.00_);\(&quot;$&quot;#,##0.00\)">
                  <c:v>50.309005680000013</c:v>
                </c:pt>
                <c:pt idx="42" formatCode="&quot;$&quot;#,##0.00_);\(&quot;$&quot;#,##0.00\)">
                  <c:v>51.917839413333333</c:v>
                </c:pt>
                <c:pt idx="43" formatCode="&quot;$&quot;#,##0.00_);\(&quot;$&quot;#,##0.00\)">
                  <c:v>53.258305919999998</c:v>
                </c:pt>
                <c:pt idx="44" formatCode="&quot;$&quot;#,##0.00_);\(&quot;$&quot;#,##0.00\)">
                  <c:v>54.620905866666675</c:v>
                </c:pt>
                <c:pt idx="45" formatCode="&quot;$&quot;#,##0.00_);\(&quot;$&quot;#,##0.00\)">
                  <c:v>55.937571466666675</c:v>
                </c:pt>
                <c:pt idx="46" formatCode="&quot;$&quot;#,##0.00_);\(&quot;$&quot;#,##0.00\)">
                  <c:v>56.063301920000008</c:v>
                </c:pt>
                <c:pt idx="47" formatCode="&quot;$&quot;#,##0.00_);\(&quot;$&quot;#,##0.00\)">
                  <c:v>55.623898666666669</c:v>
                </c:pt>
                <c:pt idx="48" formatCode="&quot;$&quot;#,##0.00_);\(&quot;$&quot;#,##0.00\)">
                  <c:v>54.729100693333343</c:v>
                </c:pt>
                <c:pt idx="49" formatCode="&quot;$&quot;#,##0.00_);\(&quot;$&quot;#,##0.00\)">
                  <c:v>54.245700640000003</c:v>
                </c:pt>
                <c:pt idx="50" formatCode="&quot;$&quot;#,##0.00_);\(&quot;$&quot;#,##0.00\)">
                  <c:v>53.965499946666675</c:v>
                </c:pt>
                <c:pt idx="51" formatCode="&quot;$&quot;#,##0.00_);\(&quot;$&quot;#,##0.00\)">
                  <c:v>53.791667013333331</c:v>
                </c:pt>
                <c:pt idx="52" formatCode="&quot;$&quot;#,##0.00_);\(&quot;$&quot;#,##0.00\)">
                  <c:v>53.166200773333337</c:v>
                </c:pt>
                <c:pt idx="53" formatCode="&quot;$&quot;#,##0.00_);\(&quot;$&quot;#,##0.00\)">
                  <c:v>52.230435626666662</c:v>
                </c:pt>
                <c:pt idx="54" formatCode="&quot;$&quot;#,##0.00_);\(&quot;$&quot;#,##0.00\)">
                  <c:v>51.277303519999997</c:v>
                </c:pt>
                <c:pt idx="55" formatCode="&quot;$&quot;#,##0.00_);\(&quot;$&quot;#,##0.00\)">
                  <c:v>50.322438826666676</c:v>
                </c:pt>
                <c:pt idx="56" formatCode="&quot;$&quot;#,##0.00_);\(&quot;$&quot;#,##0.00\)">
                  <c:v>49.394573333333341</c:v>
                </c:pt>
                <c:pt idx="57" formatCode="&quot;$&quot;#,##0.00_);\(&quot;$&quot;#,##0.00\)">
                  <c:v>48.1834092</c:v>
                </c:pt>
                <c:pt idx="58" formatCode="&quot;$&quot;#,##0.00_);\(&quot;$&quot;#,##0.00\)">
                  <c:v>48.048879706666675</c:v>
                </c:pt>
                <c:pt idx="59" formatCode="&quot;$&quot;#,##0.00_);\(&quot;$&quot;#,##0.00\)">
                  <c:v>48.563617893333337</c:v>
                </c:pt>
              </c:numCache>
              <c:extLst xmlns:c15="http://schemas.microsoft.com/office/drawing/2012/chart"/>
            </c:numRef>
          </c:yVal>
          <c:smooth val="1"/>
          <c:extLst xmlns:c15="http://schemas.microsoft.com/office/drawing/2012/chart">
            <c:ext xmlns:c16="http://schemas.microsoft.com/office/drawing/2014/chart" uri="{C3380CC4-5D6E-409C-BE32-E72D297353CC}">
              <c16:uniqueId val="{00000005-BE80-4B51-891F-FE714830E282}"/>
            </c:ext>
          </c:extLst>
        </c:ser>
        <c:dLbls>
          <c:showLegendKey val="0"/>
          <c:showVal val="0"/>
          <c:showCatName val="0"/>
          <c:showSerName val="0"/>
          <c:showPercent val="0"/>
          <c:showBubbleSize val="0"/>
        </c:dLbls>
        <c:axId val="1665155839"/>
        <c:axId val="1"/>
        <c:extLst>
          <c:ext xmlns:c15="http://schemas.microsoft.com/office/drawing/2012/chart" uri="{02D57815-91ED-43cb-92C2-25804820EDAC}">
            <c15:filteredScatterSeries>
              <c15:ser>
                <c:idx val="1"/>
                <c:order val="0"/>
                <c:tx>
                  <c:v>Suspension Threshold Price</c:v>
                </c:tx>
                <c:spPr>
                  <a:ln w="25400" cap="rnd">
                    <a:solidFill>
                      <a:srgbClr val="000066"/>
                    </a:solidFill>
                    <a:round/>
                  </a:ln>
                  <a:effectLst/>
                </c:spPr>
                <c:marker>
                  <c:symbol val="none"/>
                </c:marker>
                <c:xVal>
                  <c:numRef>
                    <c:extLst>
                      <c:ext uri="{02D57815-91ED-43cb-92C2-25804820EDAC}">
                        <c15:formulaRef>
                          <c15:sqref>'Beta Price Tracking_example'!$A$2:$A$61</c15:sqref>
                        </c15:formulaRef>
                      </c:ext>
                    </c:extLst>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extLst>
                      <c:ext uri="{02D57815-91ED-43cb-92C2-25804820EDAC}">
                        <c15:formulaRef>
                          <c15:sqref>'Beta Price Tracking_example'!$I$2:$I$61</c15:sqref>
                        </c15:formulaRef>
                      </c:ext>
                    </c:extLst>
                    <c:numCache>
                      <c:formatCode>_("$"* #,##0.00_);_("$"* \(#,##0.00\);_("$"* "-"??_);_(@_)</c:formatCode>
                      <c:ptCount val="60"/>
                      <c:pt idx="0">
                        <c:v>52.501728133333344</c:v>
                      </c:pt>
                      <c:pt idx="1">
                        <c:v>52.501728133333344</c:v>
                      </c:pt>
                      <c:pt idx="2">
                        <c:v>52.501728133333344</c:v>
                      </c:pt>
                      <c:pt idx="3">
                        <c:v>52.501728133333344</c:v>
                      </c:pt>
                      <c:pt idx="4">
                        <c:v>52.501728133333344</c:v>
                      </c:pt>
                      <c:pt idx="5">
                        <c:v>52.501728133333344</c:v>
                      </c:pt>
                      <c:pt idx="6">
                        <c:v>52.501728133333344</c:v>
                      </c:pt>
                      <c:pt idx="7">
                        <c:v>52.501728133333344</c:v>
                      </c:pt>
                      <c:pt idx="8">
                        <c:v>52.501728133333344</c:v>
                      </c:pt>
                      <c:pt idx="9">
                        <c:v>52.501728133333344</c:v>
                      </c:pt>
                      <c:pt idx="10">
                        <c:v>52.501728133333344</c:v>
                      </c:pt>
                      <c:pt idx="11">
                        <c:v>52.501728133333344</c:v>
                      </c:pt>
                      <c:pt idx="12">
                        <c:v>52.501728133333344</c:v>
                      </c:pt>
                      <c:pt idx="13">
                        <c:v>52.501728133333344</c:v>
                      </c:pt>
                      <c:pt idx="14">
                        <c:v>52.501728133333344</c:v>
                      </c:pt>
                      <c:pt idx="15">
                        <c:v>52.501728133333344</c:v>
                      </c:pt>
                      <c:pt idx="16">
                        <c:v>52.501728133333344</c:v>
                      </c:pt>
                      <c:pt idx="17">
                        <c:v>52.501728133333344</c:v>
                      </c:pt>
                      <c:pt idx="18">
                        <c:v>52.501728133333344</c:v>
                      </c:pt>
                      <c:pt idx="19">
                        <c:v>52.501728133333344</c:v>
                      </c:pt>
                      <c:pt idx="20">
                        <c:v>52.501728133333344</c:v>
                      </c:pt>
                      <c:pt idx="21">
                        <c:v>52.501728133333344</c:v>
                      </c:pt>
                      <c:pt idx="22">
                        <c:v>52.501728133333344</c:v>
                      </c:pt>
                      <c:pt idx="23">
                        <c:v>52.501728133333344</c:v>
                      </c:pt>
                      <c:pt idx="24">
                        <c:v>52.501728133333344</c:v>
                      </c:pt>
                      <c:pt idx="25">
                        <c:v>52.501728133333344</c:v>
                      </c:pt>
                      <c:pt idx="26">
                        <c:v>52.501728133333344</c:v>
                      </c:pt>
                      <c:pt idx="27">
                        <c:v>52.501728133333344</c:v>
                      </c:pt>
                      <c:pt idx="28">
                        <c:v>52.501728133333344</c:v>
                      </c:pt>
                      <c:pt idx="29">
                        <c:v>52.501728133333344</c:v>
                      </c:pt>
                      <c:pt idx="30">
                        <c:v>52.501728133333344</c:v>
                      </c:pt>
                      <c:pt idx="31">
                        <c:v>52.501728133333344</c:v>
                      </c:pt>
                      <c:pt idx="32">
                        <c:v>52.501728133333344</c:v>
                      </c:pt>
                      <c:pt idx="33">
                        <c:v>52.501728133333344</c:v>
                      </c:pt>
                      <c:pt idx="34">
                        <c:v>52.501728133333344</c:v>
                      </c:pt>
                      <c:pt idx="35">
                        <c:v>52.501728133333344</c:v>
                      </c:pt>
                      <c:pt idx="36">
                        <c:v>52.501728133333344</c:v>
                      </c:pt>
                      <c:pt idx="37">
                        <c:v>52.501728133333344</c:v>
                      </c:pt>
                      <c:pt idx="38">
                        <c:v>52.501728133333344</c:v>
                      </c:pt>
                      <c:pt idx="39">
                        <c:v>52.501728133333344</c:v>
                      </c:pt>
                      <c:pt idx="40">
                        <c:v>52.501728133333344</c:v>
                      </c:pt>
                      <c:pt idx="41">
                        <c:v>52.501728133333344</c:v>
                      </c:pt>
                      <c:pt idx="42">
                        <c:v>52.501728133333344</c:v>
                      </c:pt>
                      <c:pt idx="43">
                        <c:v>52.501728133333344</c:v>
                      </c:pt>
                      <c:pt idx="44">
                        <c:v>52.501728133333344</c:v>
                      </c:pt>
                      <c:pt idx="45">
                        <c:v>52.501728133333344</c:v>
                      </c:pt>
                      <c:pt idx="46">
                        <c:v>52.501728133333344</c:v>
                      </c:pt>
                      <c:pt idx="47">
                        <c:v>52.501728133333344</c:v>
                      </c:pt>
                      <c:pt idx="48">
                        <c:v>52.501728133333344</c:v>
                      </c:pt>
                      <c:pt idx="49">
                        <c:v>52.501728133333344</c:v>
                      </c:pt>
                      <c:pt idx="50">
                        <c:v>52.501728133333344</c:v>
                      </c:pt>
                      <c:pt idx="51">
                        <c:v>52.501728133333344</c:v>
                      </c:pt>
                      <c:pt idx="52">
                        <c:v>52.501728133333344</c:v>
                      </c:pt>
                      <c:pt idx="53">
                        <c:v>52.501728133333344</c:v>
                      </c:pt>
                      <c:pt idx="54">
                        <c:v>52.501728133333344</c:v>
                      </c:pt>
                      <c:pt idx="55">
                        <c:v>52.501728133333344</c:v>
                      </c:pt>
                      <c:pt idx="56">
                        <c:v>52.501728133333344</c:v>
                      </c:pt>
                      <c:pt idx="57">
                        <c:v>52.501728133333344</c:v>
                      </c:pt>
                      <c:pt idx="58">
                        <c:v>52.501728133333344</c:v>
                      </c:pt>
                      <c:pt idx="59">
                        <c:v>52.501728133333344</c:v>
                      </c:pt>
                    </c:numCache>
                  </c:numRef>
                </c:yVal>
                <c:smooth val="1"/>
                <c:extLst>
                  <c:ext xmlns:c16="http://schemas.microsoft.com/office/drawing/2014/chart" uri="{C3380CC4-5D6E-409C-BE32-E72D297353CC}">
                    <c16:uniqueId val="{00000003-BE80-4B51-891F-FE714830E282}"/>
                  </c:ext>
                </c:extLst>
              </c15:ser>
            </c15:filteredScatterSeries>
            <c15:filteredScatterSeries>
              <c15:ser>
                <c:idx val="0"/>
                <c:order val="1"/>
                <c:tx>
                  <c:v>Base Reference Price</c:v>
                </c:tx>
                <c:spPr>
                  <a:ln w="28575" cap="rnd">
                    <a:solidFill>
                      <a:srgbClr val="7030A0"/>
                    </a:solidFill>
                    <a:prstDash val="solid"/>
                    <a:round/>
                  </a:ln>
                  <a:effectLst/>
                </c:spPr>
                <c:marker>
                  <c:symbol val="none"/>
                </c:marker>
                <c:xVal>
                  <c:numRef>
                    <c:extLst xmlns:c15="http://schemas.microsoft.com/office/drawing/2012/chart">
                      <c:ext xmlns:c15="http://schemas.microsoft.com/office/drawing/2012/chart" uri="{02D57815-91ED-43cb-92C2-25804820EDAC}">
                        <c15:formulaRef>
                          <c15:sqref>'Beta Price Tracking_example'!$A$2:$A$61</c15:sqref>
                        </c15:formulaRef>
                      </c:ext>
                    </c:extLst>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extLst xmlns:c15="http://schemas.microsoft.com/office/drawing/2012/chart">
                      <c:ext xmlns:c15="http://schemas.microsoft.com/office/drawing/2012/chart" uri="{02D57815-91ED-43cb-92C2-25804820EDAC}">
                        <c15:formulaRef>
                          <c15:sqref>'Beta Price Tracking_example'!$H$2:$H$61</c15:sqref>
                        </c15:formulaRef>
                      </c:ext>
                    </c:extLst>
                    <c:numCache>
                      <c:formatCode>_("$"* #,##0.00_);_("$"* \(#,##0.00\);_("$"* "-"??_);_(@_)</c:formatCode>
                      <c:ptCount val="60"/>
                      <c:pt idx="0">
                        <c:v>42.001382506666673</c:v>
                      </c:pt>
                      <c:pt idx="1">
                        <c:v>42.001382506666673</c:v>
                      </c:pt>
                      <c:pt idx="2">
                        <c:v>42.001382506666673</c:v>
                      </c:pt>
                      <c:pt idx="3">
                        <c:v>42.001382506666673</c:v>
                      </c:pt>
                      <c:pt idx="4">
                        <c:v>42.001382506666673</c:v>
                      </c:pt>
                      <c:pt idx="5">
                        <c:v>42.001382506666673</c:v>
                      </c:pt>
                      <c:pt idx="6">
                        <c:v>42.001382506666673</c:v>
                      </c:pt>
                      <c:pt idx="7">
                        <c:v>42.001382506666673</c:v>
                      </c:pt>
                      <c:pt idx="8">
                        <c:v>42.001382506666673</c:v>
                      </c:pt>
                      <c:pt idx="9">
                        <c:v>42.001382506666673</c:v>
                      </c:pt>
                      <c:pt idx="10">
                        <c:v>42.001382506666673</c:v>
                      </c:pt>
                      <c:pt idx="11">
                        <c:v>42.001382506666673</c:v>
                      </c:pt>
                      <c:pt idx="12">
                        <c:v>42.001382506666673</c:v>
                      </c:pt>
                      <c:pt idx="13">
                        <c:v>42.001382506666673</c:v>
                      </c:pt>
                      <c:pt idx="14">
                        <c:v>42.001382506666673</c:v>
                      </c:pt>
                      <c:pt idx="15">
                        <c:v>42.001382506666673</c:v>
                      </c:pt>
                      <c:pt idx="16">
                        <c:v>42.001382506666673</c:v>
                      </c:pt>
                      <c:pt idx="17">
                        <c:v>42.001382506666673</c:v>
                      </c:pt>
                      <c:pt idx="18">
                        <c:v>42.001382506666673</c:v>
                      </c:pt>
                      <c:pt idx="19">
                        <c:v>42.001382506666673</c:v>
                      </c:pt>
                      <c:pt idx="20">
                        <c:v>42.001382506666673</c:v>
                      </c:pt>
                      <c:pt idx="21">
                        <c:v>42.001382506666673</c:v>
                      </c:pt>
                      <c:pt idx="22">
                        <c:v>42.001382506666673</c:v>
                      </c:pt>
                      <c:pt idx="23">
                        <c:v>42.001382506666673</c:v>
                      </c:pt>
                      <c:pt idx="24">
                        <c:v>42.001382506666673</c:v>
                      </c:pt>
                      <c:pt idx="25">
                        <c:v>42.001382506666673</c:v>
                      </c:pt>
                      <c:pt idx="26">
                        <c:v>42.001382506666673</c:v>
                      </c:pt>
                      <c:pt idx="27">
                        <c:v>42.001382506666673</c:v>
                      </c:pt>
                      <c:pt idx="28">
                        <c:v>42.001382506666673</c:v>
                      </c:pt>
                      <c:pt idx="29">
                        <c:v>42.001382506666673</c:v>
                      </c:pt>
                      <c:pt idx="30">
                        <c:v>42.001382506666673</c:v>
                      </c:pt>
                      <c:pt idx="31">
                        <c:v>42.001382506666673</c:v>
                      </c:pt>
                      <c:pt idx="32">
                        <c:v>42.001382506666673</c:v>
                      </c:pt>
                      <c:pt idx="33">
                        <c:v>42.001382506666673</c:v>
                      </c:pt>
                      <c:pt idx="34">
                        <c:v>42.001382506666673</c:v>
                      </c:pt>
                      <c:pt idx="35">
                        <c:v>42.001382506666673</c:v>
                      </c:pt>
                      <c:pt idx="36">
                        <c:v>42.001382506666673</c:v>
                      </c:pt>
                      <c:pt idx="37">
                        <c:v>42.001382506666673</c:v>
                      </c:pt>
                      <c:pt idx="38">
                        <c:v>42.001382506666673</c:v>
                      </c:pt>
                      <c:pt idx="39">
                        <c:v>42.001382506666673</c:v>
                      </c:pt>
                      <c:pt idx="40">
                        <c:v>42.001382506666673</c:v>
                      </c:pt>
                      <c:pt idx="41">
                        <c:v>42.001382506666673</c:v>
                      </c:pt>
                      <c:pt idx="42">
                        <c:v>42.001382506666673</c:v>
                      </c:pt>
                      <c:pt idx="43">
                        <c:v>42.001382506666673</c:v>
                      </c:pt>
                      <c:pt idx="44">
                        <c:v>42.001382506666673</c:v>
                      </c:pt>
                      <c:pt idx="45">
                        <c:v>42.001382506666673</c:v>
                      </c:pt>
                      <c:pt idx="46">
                        <c:v>42.001382506666673</c:v>
                      </c:pt>
                      <c:pt idx="47">
                        <c:v>42.001382506666673</c:v>
                      </c:pt>
                      <c:pt idx="48">
                        <c:v>42.001382506666673</c:v>
                      </c:pt>
                      <c:pt idx="49">
                        <c:v>42.001382506666673</c:v>
                      </c:pt>
                      <c:pt idx="50">
                        <c:v>42.001382506666673</c:v>
                      </c:pt>
                      <c:pt idx="51">
                        <c:v>42.001382506666673</c:v>
                      </c:pt>
                      <c:pt idx="52">
                        <c:v>42.001382506666673</c:v>
                      </c:pt>
                      <c:pt idx="53">
                        <c:v>42.001382506666673</c:v>
                      </c:pt>
                      <c:pt idx="54">
                        <c:v>42.001382506666673</c:v>
                      </c:pt>
                      <c:pt idx="55">
                        <c:v>42.001382506666673</c:v>
                      </c:pt>
                      <c:pt idx="56">
                        <c:v>42.001382506666673</c:v>
                      </c:pt>
                      <c:pt idx="57">
                        <c:v>42.001382506666673</c:v>
                      </c:pt>
                      <c:pt idx="58">
                        <c:v>42.001382506666673</c:v>
                      </c:pt>
                      <c:pt idx="59">
                        <c:v>42.001382506666673</c:v>
                      </c:pt>
                    </c:numCache>
                  </c:numRef>
                </c:yVal>
                <c:smooth val="1"/>
                <c:extLst xmlns:c15="http://schemas.microsoft.com/office/drawing/2012/chart">
                  <c:ext xmlns:c16="http://schemas.microsoft.com/office/drawing/2014/chart" uri="{C3380CC4-5D6E-409C-BE32-E72D297353CC}">
                    <c16:uniqueId val="{00000004-BE80-4B51-891F-FE714830E282}"/>
                  </c:ext>
                </c:extLst>
              </c15:ser>
            </c15:filteredScatterSeries>
            <c15:filteredScatterSeries>
              <c15:ser>
                <c:idx val="2"/>
                <c:order val="2"/>
                <c:tx>
                  <c:v>NYMEX Oil Price ($/BBL)</c:v>
                </c:tx>
                <c:spPr>
                  <a:ln>
                    <a:solidFill>
                      <a:srgbClr val="00B050"/>
                    </a:solidFill>
                  </a:ln>
                </c:spPr>
                <c:marker>
                  <c:symbol val="diamond"/>
                  <c:size val="6"/>
                  <c:spPr>
                    <a:solidFill>
                      <a:srgbClr val="00B050"/>
                    </a:solidFill>
                    <a:ln>
                      <a:solidFill>
                        <a:srgbClr val="00B050"/>
                      </a:solidFill>
                    </a:ln>
                  </c:spPr>
                </c:marker>
                <c:xVal>
                  <c:numRef>
                    <c:extLst xmlns:c15="http://schemas.microsoft.com/office/drawing/2012/chart">
                      <c:ext xmlns:c15="http://schemas.microsoft.com/office/drawing/2012/chart" uri="{02D57815-91ED-43cb-92C2-25804820EDAC}">
                        <c15:formulaRef>
                          <c15:sqref>'Beta Price Tracking_example'!$A$2:$A$61</c15:sqref>
                        </c15:formulaRef>
                      </c:ext>
                    </c:extLst>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extLst xmlns:c15="http://schemas.microsoft.com/office/drawing/2012/chart">
                      <c:ext xmlns:c15="http://schemas.microsoft.com/office/drawing/2012/chart" uri="{02D57815-91ED-43cb-92C2-25804820EDAC}">
                        <c15:formulaRef>
                          <c15:sqref>'Beta Price Tracking_example'!$B$2:$B$61</c15:sqref>
                        </c15:formulaRef>
                      </c:ext>
                    </c:extLst>
                    <c:numCache>
                      <c:formatCode>General</c:formatCode>
                      <c:ptCount val="60"/>
                      <c:pt idx="0">
                        <c:v>47.22</c:v>
                      </c:pt>
                      <c:pt idx="1">
                        <c:v>50.58</c:v>
                      </c:pt>
                      <c:pt idx="2">
                        <c:v>47.82</c:v>
                      </c:pt>
                      <c:pt idx="3">
                        <c:v>54.45</c:v>
                      </c:pt>
                      <c:pt idx="4">
                        <c:v>59.27</c:v>
                      </c:pt>
                      <c:pt idx="5">
                        <c:v>59.82</c:v>
                      </c:pt>
                      <c:pt idx="6">
                        <c:v>50.9</c:v>
                      </c:pt>
                      <c:pt idx="7">
                        <c:v>42.87</c:v>
                      </c:pt>
                      <c:pt idx="8">
                        <c:v>45.48</c:v>
                      </c:pt>
                      <c:pt idx="9">
                        <c:v>46.22</c:v>
                      </c:pt>
                      <c:pt idx="10">
                        <c:v>42.44</c:v>
                      </c:pt>
                      <c:pt idx="11">
                        <c:v>37.19</c:v>
                      </c:pt>
                      <c:pt idx="12">
                        <c:v>31.68</c:v>
                      </c:pt>
                      <c:pt idx="13">
                        <c:v>30.32</c:v>
                      </c:pt>
                      <c:pt idx="14">
                        <c:v>37.549999999999997</c:v>
                      </c:pt>
                      <c:pt idx="15">
                        <c:v>40.75</c:v>
                      </c:pt>
                      <c:pt idx="16">
                        <c:v>46.71</c:v>
                      </c:pt>
                      <c:pt idx="17">
                        <c:v>48.76</c:v>
                      </c:pt>
                      <c:pt idx="18">
                        <c:v>44.65</c:v>
                      </c:pt>
                      <c:pt idx="19">
                        <c:v>44.72</c:v>
                      </c:pt>
                      <c:pt idx="20">
                        <c:v>45.18</c:v>
                      </c:pt>
                      <c:pt idx="21">
                        <c:v>49.78</c:v>
                      </c:pt>
                      <c:pt idx="22">
                        <c:v>45.66</c:v>
                      </c:pt>
                      <c:pt idx="23">
                        <c:v>51.97</c:v>
                      </c:pt>
                      <c:pt idx="24">
                        <c:v>52.5</c:v>
                      </c:pt>
                      <c:pt idx="25">
                        <c:v>53.47</c:v>
                      </c:pt>
                      <c:pt idx="26">
                        <c:v>49.33</c:v>
                      </c:pt>
                      <c:pt idx="27">
                        <c:v>51.06</c:v>
                      </c:pt>
                      <c:pt idx="28">
                        <c:v>48.48</c:v>
                      </c:pt>
                      <c:pt idx="29">
                        <c:v>45.18</c:v>
                      </c:pt>
                      <c:pt idx="30">
                        <c:v>46.63</c:v>
                      </c:pt>
                      <c:pt idx="31">
                        <c:v>48.04</c:v>
                      </c:pt>
                      <c:pt idx="32">
                        <c:v>49.82</c:v>
                      </c:pt>
                      <c:pt idx="33">
                        <c:v>51.58</c:v>
                      </c:pt>
                      <c:pt idx="34">
                        <c:v>56.64</c:v>
                      </c:pt>
                      <c:pt idx="35">
                        <c:v>57.88</c:v>
                      </c:pt>
                      <c:pt idx="36">
                        <c:v>63.7</c:v>
                      </c:pt>
                      <c:pt idx="37">
                        <c:v>62.23</c:v>
                      </c:pt>
                      <c:pt idx="38">
                        <c:v>62.73</c:v>
                      </c:pt>
                      <c:pt idx="39">
                        <c:v>66.25</c:v>
                      </c:pt>
                      <c:pt idx="40">
                        <c:v>69.98</c:v>
                      </c:pt>
                      <c:pt idx="41">
                        <c:v>67.87</c:v>
                      </c:pt>
                      <c:pt idx="42">
                        <c:v>70.98</c:v>
                      </c:pt>
                      <c:pt idx="43">
                        <c:v>68.06</c:v>
                      </c:pt>
                      <c:pt idx="44">
                        <c:v>70.23</c:v>
                      </c:pt>
                      <c:pt idx="45">
                        <c:v>70.75</c:v>
                      </c:pt>
                      <c:pt idx="46">
                        <c:v>56.96</c:v>
                      </c:pt>
                      <c:pt idx="47">
                        <c:v>49.52</c:v>
                      </c:pt>
                      <c:pt idx="48">
                        <c:v>51.38</c:v>
                      </c:pt>
                      <c:pt idx="49">
                        <c:v>54.95</c:v>
                      </c:pt>
                      <c:pt idx="50">
                        <c:v>58.15</c:v>
                      </c:pt>
                      <c:pt idx="51">
                        <c:v>63.86</c:v>
                      </c:pt>
                      <c:pt idx="52">
                        <c:v>60.83</c:v>
                      </c:pt>
                      <c:pt idx="53">
                        <c:v>54.66</c:v>
                      </c:pt>
                      <c:pt idx="54">
                        <c:v>57.35</c:v>
                      </c:pt>
                      <c:pt idx="55">
                        <c:v>54.81</c:v>
                      </c:pt>
                      <c:pt idx="56">
                        <c:v>56.95</c:v>
                      </c:pt>
                      <c:pt idx="57">
                        <c:v>53.96</c:v>
                      </c:pt>
                      <c:pt idx="58">
                        <c:v>57.03</c:v>
                      </c:pt>
                      <c:pt idx="59">
                        <c:v>59.88</c:v>
                      </c:pt>
                    </c:numCache>
                  </c:numRef>
                </c:yVal>
                <c:smooth val="1"/>
                <c:extLst xmlns:c15="http://schemas.microsoft.com/office/drawing/2012/chart">
                  <c:ext xmlns:c16="http://schemas.microsoft.com/office/drawing/2014/chart" uri="{C3380CC4-5D6E-409C-BE32-E72D297353CC}">
                    <c16:uniqueId val="{00000000-BE80-4B51-891F-FE714830E282}"/>
                  </c:ext>
                </c:extLst>
              </c15:ser>
            </c15:filteredScatterSeries>
            <c15:filteredScatterSeries>
              <c15:ser>
                <c:idx val="3"/>
                <c:order val="3"/>
                <c:tx>
                  <c:v>NYMEX Gas Price ($/BOE)</c:v>
                </c:tx>
                <c:spPr>
                  <a:ln>
                    <a:solidFill>
                      <a:schemeClr val="accent2"/>
                    </a:solidFill>
                  </a:ln>
                </c:spPr>
                <c:marker>
                  <c:symbol val="diamond"/>
                  <c:size val="6"/>
                  <c:spPr>
                    <a:solidFill>
                      <a:schemeClr val="accent2"/>
                    </a:solidFill>
                    <a:ln>
                      <a:solidFill>
                        <a:schemeClr val="accent2"/>
                      </a:solidFill>
                    </a:ln>
                  </c:spPr>
                </c:marker>
                <c:xVal>
                  <c:numRef>
                    <c:extLst xmlns:c15="http://schemas.microsoft.com/office/drawing/2012/chart">
                      <c:ext xmlns:c15="http://schemas.microsoft.com/office/drawing/2012/chart" uri="{02D57815-91ED-43cb-92C2-25804820EDAC}">
                        <c15:formulaRef>
                          <c15:sqref>'Beta Price Tracking_example'!$A$2:$A$61</c15:sqref>
                        </c15:formulaRef>
                      </c:ext>
                    </c:extLst>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extLst xmlns:c15="http://schemas.microsoft.com/office/drawing/2012/chart">
                      <c:ext xmlns:c15="http://schemas.microsoft.com/office/drawing/2012/chart" uri="{02D57815-91ED-43cb-92C2-25804820EDAC}">
                        <c15:formulaRef>
                          <c15:sqref>'Beta Price Tracking_example'!$E$2:$E$61</c15:sqref>
                        </c15:formulaRef>
                      </c:ext>
                    </c:extLst>
                    <c:numCache>
                      <c:formatCode>"$"#,##0.00_);\("$"#,##0.00\)</c:formatCode>
                      <c:ptCount val="60"/>
                      <c:pt idx="0">
                        <c:v>17.341521600000004</c:v>
                      </c:pt>
                      <c:pt idx="1">
                        <c:v>16.645540799999999</c:v>
                      </c:pt>
                      <c:pt idx="2">
                        <c:v>16.4135472</c:v>
                      </c:pt>
                      <c:pt idx="3">
                        <c:v>15.137582399999999</c:v>
                      </c:pt>
                      <c:pt idx="4">
                        <c:v>16.529544000000001</c:v>
                      </c:pt>
                      <c:pt idx="5">
                        <c:v>16.123555199999998</c:v>
                      </c:pt>
                      <c:pt idx="6">
                        <c:v>16.471545600000002</c:v>
                      </c:pt>
                      <c:pt idx="7">
                        <c:v>16.065556800000003</c:v>
                      </c:pt>
                      <c:pt idx="8">
                        <c:v>15.427574400000001</c:v>
                      </c:pt>
                      <c:pt idx="9">
                        <c:v>13.571625600000001</c:v>
                      </c:pt>
                      <c:pt idx="10">
                        <c:v>12.121665600000002</c:v>
                      </c:pt>
                      <c:pt idx="11">
                        <c:v>11.1936912</c:v>
                      </c:pt>
                      <c:pt idx="12">
                        <c:v>13.2236352</c:v>
                      </c:pt>
                      <c:pt idx="13">
                        <c:v>11.5416816</c:v>
                      </c:pt>
                      <c:pt idx="14">
                        <c:v>10.033723200000001</c:v>
                      </c:pt>
                      <c:pt idx="15">
                        <c:v>11.135692800000001</c:v>
                      </c:pt>
                      <c:pt idx="16">
                        <c:v>11.135692800000001</c:v>
                      </c:pt>
                      <c:pt idx="17">
                        <c:v>15.021585600000002</c:v>
                      </c:pt>
                      <c:pt idx="18">
                        <c:v>16.355548800000001</c:v>
                      </c:pt>
                      <c:pt idx="19">
                        <c:v>16.355548800000001</c:v>
                      </c:pt>
                      <c:pt idx="20">
                        <c:v>17.341521600000004</c:v>
                      </c:pt>
                      <c:pt idx="21">
                        <c:v>17.283523200000001</c:v>
                      </c:pt>
                      <c:pt idx="22">
                        <c:v>14.789591999999999</c:v>
                      </c:pt>
                      <c:pt idx="23">
                        <c:v>20.821425600000001</c:v>
                      </c:pt>
                      <c:pt idx="24">
                        <c:v>19.139471999999998</c:v>
                      </c:pt>
                      <c:pt idx="25">
                        <c:v>16.529544000000001</c:v>
                      </c:pt>
                      <c:pt idx="26">
                        <c:v>16.703539200000002</c:v>
                      </c:pt>
                      <c:pt idx="27">
                        <c:v>17.979504000000002</c:v>
                      </c:pt>
                      <c:pt idx="28">
                        <c:v>18.269496</c:v>
                      </c:pt>
                      <c:pt idx="29">
                        <c:v>17.283523200000001</c:v>
                      </c:pt>
                      <c:pt idx="30">
                        <c:v>17.283523200000001</c:v>
                      </c:pt>
                      <c:pt idx="31">
                        <c:v>16.819535999999999</c:v>
                      </c:pt>
                      <c:pt idx="32">
                        <c:v>17.283523200000001</c:v>
                      </c:pt>
                      <c:pt idx="33">
                        <c:v>16.703539200000002</c:v>
                      </c:pt>
                      <c:pt idx="34">
                        <c:v>17.457518399999998</c:v>
                      </c:pt>
                      <c:pt idx="35">
                        <c:v>16.355548800000001</c:v>
                      </c:pt>
                      <c:pt idx="36">
                        <c:v>22.445380800000002</c:v>
                      </c:pt>
                      <c:pt idx="37">
                        <c:v>15.485572800000002</c:v>
                      </c:pt>
                      <c:pt idx="38">
                        <c:v>15.601569599999999</c:v>
                      </c:pt>
                      <c:pt idx="39">
                        <c:v>16.239552</c:v>
                      </c:pt>
                      <c:pt idx="40">
                        <c:v>16.239552</c:v>
                      </c:pt>
                      <c:pt idx="41">
                        <c:v>17.225524800000002</c:v>
                      </c:pt>
                      <c:pt idx="42">
                        <c:v>16.4135472</c:v>
                      </c:pt>
                      <c:pt idx="43">
                        <c:v>17.1675264</c:v>
                      </c:pt>
                      <c:pt idx="44">
                        <c:v>17.399520000000003</c:v>
                      </c:pt>
                      <c:pt idx="45">
                        <c:v>19.0234752</c:v>
                      </c:pt>
                      <c:pt idx="46">
                        <c:v>23.721345600000003</c:v>
                      </c:pt>
                      <c:pt idx="47">
                        <c:v>23.431353600000005</c:v>
                      </c:pt>
                      <c:pt idx="48">
                        <c:v>18.037502400000001</c:v>
                      </c:pt>
                      <c:pt idx="49">
                        <c:v>15.601569599999999</c:v>
                      </c:pt>
                      <c:pt idx="50">
                        <c:v>17.109528000000005</c:v>
                      </c:pt>
                      <c:pt idx="51">
                        <c:v>15.369576</c:v>
                      </c:pt>
                      <c:pt idx="52">
                        <c:v>15.311577600000001</c:v>
                      </c:pt>
                      <c:pt idx="53">
                        <c:v>13.919616</c:v>
                      </c:pt>
                      <c:pt idx="54">
                        <c:v>13.745620800000001</c:v>
                      </c:pt>
                      <c:pt idx="55">
                        <c:v>12.875644800000002</c:v>
                      </c:pt>
                      <c:pt idx="56">
                        <c:v>14.847590400000001</c:v>
                      </c:pt>
                      <c:pt idx="57">
                        <c:v>13.5136272</c:v>
                      </c:pt>
                      <c:pt idx="58">
                        <c:v>15.369576</c:v>
                      </c:pt>
                      <c:pt idx="59">
                        <c:v>12.875644800000002</c:v>
                      </c:pt>
                    </c:numCache>
                  </c:numRef>
                </c:yVal>
                <c:smooth val="1"/>
                <c:extLst xmlns:c15="http://schemas.microsoft.com/office/drawing/2012/chart">
                  <c:ext xmlns:c16="http://schemas.microsoft.com/office/drawing/2014/chart" uri="{C3380CC4-5D6E-409C-BE32-E72D297353CC}">
                    <c16:uniqueId val="{00000001-BE80-4B51-891F-FE714830E282}"/>
                  </c:ext>
                </c:extLst>
              </c15:ser>
            </c15:filteredScatterSeries>
          </c:ext>
        </c:extLst>
      </c:scatterChart>
      <c:valAx>
        <c:axId val="1665155839"/>
        <c:scaling>
          <c:orientation val="minMax"/>
          <c:max val="43830"/>
          <c:min val="42005"/>
        </c:scaling>
        <c:delete val="0"/>
        <c:axPos val="b"/>
        <c:majorGridlines>
          <c:spPr>
            <a:ln w="9525" cap="flat" cmpd="sng" algn="ctr">
              <a:solidFill>
                <a:schemeClr val="tx1">
                  <a:lumMod val="15000"/>
                  <a:lumOff val="85000"/>
                </a:schemeClr>
              </a:solidFill>
              <a:round/>
            </a:ln>
            <a:effectLst/>
          </c:spPr>
        </c:majorGridlines>
        <c:numFmt formatCode="mmm\ yyyy;@" sourceLinked="0"/>
        <c:majorTickMark val="none"/>
        <c:minorTickMark val="none"/>
        <c:tickLblPos val="nextTo"/>
        <c:spPr>
          <a:noFill/>
          <a:ln w="9525" cap="flat" cmpd="sng" algn="ctr">
            <a:solidFill>
              <a:schemeClr val="tx1">
                <a:lumMod val="25000"/>
                <a:lumOff val="75000"/>
              </a:schemeClr>
            </a:solidFill>
            <a:round/>
          </a:ln>
          <a:effectLst/>
        </c:spPr>
        <c:txPr>
          <a:bodyPr rot="-2700000" vert="horz"/>
          <a:lstStyle/>
          <a:p>
            <a:pPr>
              <a:defRPr sz="1100" b="0" i="0" u="none" strike="noStrike" baseline="0">
                <a:solidFill>
                  <a:srgbClr val="424242"/>
                </a:solidFill>
                <a:latin typeface="Calibri"/>
                <a:ea typeface="Calibri"/>
                <a:cs typeface="Calibri"/>
              </a:defRPr>
            </a:pPr>
            <a:endParaRPr lang="en-US"/>
          </a:p>
        </c:txPr>
        <c:crossAx val="1"/>
        <c:crosses val="autoZero"/>
        <c:crossBetween val="midCat"/>
        <c:majorUnit val="90"/>
      </c:valAx>
      <c:valAx>
        <c:axId val="1"/>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100" b="0" i="0" u="none" strike="noStrike" baseline="0">
                <a:solidFill>
                  <a:srgbClr val="424242"/>
                </a:solidFill>
                <a:latin typeface="Calibri"/>
                <a:ea typeface="Calibri"/>
                <a:cs typeface="Calibri"/>
              </a:defRPr>
            </a:pPr>
            <a:endParaRPr lang="en-US"/>
          </a:p>
        </c:txPr>
        <c:crossAx val="1665155839"/>
        <c:crosses val="autoZero"/>
        <c:crossBetween val="midCat"/>
      </c:valAx>
      <c:spPr>
        <a:noFill/>
        <a:ln>
          <a:solidFill>
            <a:sysClr val="windowText" lastClr="000000"/>
          </a:solidFill>
        </a:ln>
        <a:effectLst/>
      </c:spPr>
    </c:plotArea>
    <c:legend>
      <c:legendPos val="b"/>
      <c:layout>
        <c:manualLayout>
          <c:xMode val="edge"/>
          <c:yMode val="edge"/>
          <c:x val="4.9999978385055252E-2"/>
          <c:y val="0.91522025495685422"/>
          <c:w val="0.89999997118007369"/>
          <c:h val="7.7633246713021895E-2"/>
        </c:manualLayout>
      </c:layout>
      <c:overlay val="0"/>
      <c:txPr>
        <a:bodyPr/>
        <a:lstStyle/>
        <a:p>
          <a:pPr>
            <a:defRPr sz="1050"/>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Rolling</a:t>
            </a:r>
            <a:r>
              <a:rPr lang="en-US" baseline="0" dirty="0" smtClean="0"/>
              <a:t> 12-Month Average Price Comparison</a:t>
            </a:r>
            <a:endParaRPr lang="en-US" dirty="0"/>
          </a:p>
        </c:rich>
      </c:tx>
      <c:overlay val="0"/>
    </c:title>
    <c:autoTitleDeleted val="0"/>
    <c:plotArea>
      <c:layout>
        <c:manualLayout>
          <c:layoutTarget val="inner"/>
          <c:xMode val="edge"/>
          <c:yMode val="edge"/>
          <c:x val="6.6410540665158002E-2"/>
          <c:y val="8.1424929136090757E-2"/>
          <c:w val="0.89460740819329099"/>
          <c:h val="0.72393550581622057"/>
        </c:manualLayout>
      </c:layout>
      <c:scatterChart>
        <c:scatterStyle val="smoothMarker"/>
        <c:varyColors val="0"/>
        <c:ser>
          <c:idx val="4"/>
          <c:order val="0"/>
          <c:tx>
            <c:v>Weighted Rolling Average Price ($/BOE)</c:v>
          </c:tx>
          <c:spPr>
            <a:ln w="25400" cap="rnd">
              <a:solidFill>
                <a:schemeClr val="accent6"/>
              </a:solidFill>
              <a:round/>
            </a:ln>
            <a:effectLst/>
          </c:spPr>
          <c:marker>
            <c:symbol val="circle"/>
            <c:size val="5"/>
            <c:spPr>
              <a:solidFill>
                <a:schemeClr val="accent6"/>
              </a:solidFill>
              <a:ln w="9525">
                <a:solidFill>
                  <a:schemeClr val="accent6"/>
                </a:solidFill>
              </a:ln>
              <a:effectLst/>
            </c:spPr>
          </c:marker>
          <c:xVal>
            <c:numRef>
              <c:f>'Price Tracking_example'!$A$2:$A$61</c:f>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f>'Price Tracking_example'!$G$2:$G$61</c:f>
              <c:numCache>
                <c:formatCode>General</c:formatCode>
                <c:ptCount val="60"/>
                <c:pt idx="11" formatCode="&quot;$&quot;#,##0.00_);\(&quot;$&quot;#,##0.00\)">
                  <c:v>42.001382506666673</c:v>
                </c:pt>
                <c:pt idx="12" formatCode="&quot;$&quot;#,##0.00_);\(&quot;$&quot;#,##0.00\)">
                  <c:v>40.896751066666667</c:v>
                </c:pt>
                <c:pt idx="13" formatCode="&quot;$&quot;#,##0.00_);\(&quot;$&quot;#,##0.00\)">
                  <c:v>39.461020080000004</c:v>
                </c:pt>
                <c:pt idx="14" formatCode="&quot;$&quot;#,##0.00_);\(&quot;$&quot;#,##0.00\)">
                  <c:v>38.670023013333328</c:v>
                </c:pt>
                <c:pt idx="15" formatCode="&quot;$&quot;#,##0.00_);\(&quot;$&quot;#,##0.00\)">
                  <c:v>37.68999152</c:v>
                </c:pt>
                <c:pt idx="16" formatCode="&quot;$&quot;#,##0.00_);\(&quot;$&quot;#,##0.00\)">
                  <c:v>36.762760666666665</c:v>
                </c:pt>
                <c:pt idx="17" formatCode="&quot;$&quot;#,##0.00_);\(&quot;$&quot;#,##0.00\)">
                  <c:v>36.007061173333334</c:v>
                </c:pt>
                <c:pt idx="18" formatCode="&quot;$&quot;#,##0.00_);\(&quot;$&quot;#,##0.00\)">
                  <c:v>35.588461226666659</c:v>
                </c:pt>
                <c:pt idx="19" formatCode="&quot;$&quot;#,##0.00_);\(&quot;$&quot;#,##0.00\)">
                  <c:v>35.716627759999994</c:v>
                </c:pt>
                <c:pt idx="20" formatCode="&quot;$&quot;#,##0.00_);\(&quot;$&quot;#,##0.00\)">
                  <c:v>35.728526879999997</c:v>
                </c:pt>
                <c:pt idx="21" formatCode="&quot;$&quot;#,##0.00_);\(&quot;$&quot;#,##0.00\)">
                  <c:v>36.027725173333337</c:v>
                </c:pt>
                <c:pt idx="22" formatCode="&quot;$&quot;#,##0.00_);\(&quot;$&quot;#,##0.00\)">
                  <c:v>36.28685728</c:v>
                </c:pt>
                <c:pt idx="23" formatCode="&quot;$&quot;#,##0.00_);\(&quot;$&quot;#,##0.00\)">
                  <c:v>37.432652853333337</c:v>
                </c:pt>
                <c:pt idx="24" formatCode="&quot;$&quot;#,##0.00_);\(&quot;$&quot;#,##0.00\)">
                  <c:v>38.919250133333335</c:v>
                </c:pt>
                <c:pt idx="25" formatCode="&quot;$&quot;#,##0.00_);\(&quot;$&quot;#,##0.00\)">
                  <c:v>40.54571450666667</c:v>
                </c:pt>
                <c:pt idx="26" formatCode="&quot;$&quot;#,##0.00_);\(&quot;$&quot;#,##0.00\)">
                  <c:v>41.442211440000001</c:v>
                </c:pt>
                <c:pt idx="27" formatCode="&quot;$&quot;#,##0.00_);\(&quot;$&quot;#,##0.00\)">
                  <c:v>42.243608293333331</c:v>
                </c:pt>
                <c:pt idx="28" formatCode="&quot;$&quot;#,##0.00_);\(&quot;$&quot;#,##0.00\)">
                  <c:v>42.480505013333335</c:v>
                </c:pt>
                <c:pt idx="29" formatCode="&quot;$&quot;#,##0.00_);\(&quot;$&quot;#,##0.00\)">
                  <c:v>42.279537306666668</c:v>
                </c:pt>
                <c:pt idx="30" formatCode="&quot;$&quot;#,##0.00_);\(&quot;$&quot;#,##0.00\)">
                  <c:v>42.427003546666668</c:v>
                </c:pt>
                <c:pt idx="31" formatCode="&quot;$&quot;#,##0.00_);\(&quot;$&quot;#,##0.00\)">
                  <c:v>42.65607</c:v>
                </c:pt>
                <c:pt idx="32" formatCode="&quot;$&quot;#,##0.00_);\(&quot;$&quot;#,##0.00\)">
                  <c:v>42.964436693333333</c:v>
                </c:pt>
                <c:pt idx="33" formatCode="&quot;$&quot;#,##0.00_);\(&quot;$&quot;#,##0.00\)">
                  <c:v>43.074770293333337</c:v>
                </c:pt>
                <c:pt idx="34" formatCode="&quot;$&quot;#,##0.00_);\(&quot;$&quot;#,##0.00\)">
                  <c:v>43.851235733333333</c:v>
                </c:pt>
                <c:pt idx="35" formatCode="&quot;$&quot;#,##0.00_);\(&quot;$&quot;#,##0.00\)">
                  <c:v>44.170804453333339</c:v>
                </c:pt>
                <c:pt idx="36" formatCode="&quot;$&quot;#,##0.00_);\(&quot;$&quot;#,##0.00\)">
                  <c:v>44.972569600000007</c:v>
                </c:pt>
                <c:pt idx="37" formatCode="&quot;$&quot;#,##0.00_);\(&quot;$&quot;#,##0.00\)">
                  <c:v>45.539170079999998</c:v>
                </c:pt>
                <c:pt idx="38" formatCode="&quot;$&quot;#,##0.00_);\(&quot;$&quot;#,##0.00\)">
                  <c:v>46.414137253333337</c:v>
                </c:pt>
                <c:pt idx="39" formatCode="&quot;$&quot;#,##0.00_);\(&quot;$&quot;#,##0.00\)">
                  <c:v>47.397804720000011</c:v>
                </c:pt>
                <c:pt idx="40" formatCode="&quot;$&quot;#,##0.00_);\(&quot;$&quot;#,##0.00\)">
                  <c:v>48.797305653333346</c:v>
                </c:pt>
                <c:pt idx="41" formatCode="&quot;$&quot;#,##0.00_);\(&quot;$&quot;#,##0.00\)">
                  <c:v>50.309005680000013</c:v>
                </c:pt>
                <c:pt idx="42" formatCode="&quot;$&quot;#,##0.00_);\(&quot;$&quot;#,##0.00\)">
                  <c:v>51.917839413333333</c:v>
                </c:pt>
                <c:pt idx="43" formatCode="&quot;$&quot;#,##0.00_);\(&quot;$&quot;#,##0.00\)">
                  <c:v>53.258305919999998</c:v>
                </c:pt>
                <c:pt idx="44" formatCode="&quot;$&quot;#,##0.00_);\(&quot;$&quot;#,##0.00\)">
                  <c:v>54.620905866666675</c:v>
                </c:pt>
                <c:pt idx="45" formatCode="&quot;$&quot;#,##0.00_);\(&quot;$&quot;#,##0.00\)">
                  <c:v>55.937571466666675</c:v>
                </c:pt>
                <c:pt idx="46" formatCode="&quot;$&quot;#,##0.00_);\(&quot;$&quot;#,##0.00\)">
                  <c:v>56.063301920000008</c:v>
                </c:pt>
                <c:pt idx="47" formatCode="&quot;$&quot;#,##0.00_);\(&quot;$&quot;#,##0.00\)">
                  <c:v>55.623898666666669</c:v>
                </c:pt>
                <c:pt idx="48" formatCode="&quot;$&quot;#,##0.00_);\(&quot;$&quot;#,##0.00\)">
                  <c:v>54.729100693333343</c:v>
                </c:pt>
                <c:pt idx="49" formatCode="&quot;$&quot;#,##0.00_);\(&quot;$&quot;#,##0.00\)">
                  <c:v>54.245700640000003</c:v>
                </c:pt>
                <c:pt idx="50" formatCode="&quot;$&quot;#,##0.00_);\(&quot;$&quot;#,##0.00\)">
                  <c:v>53.965499946666675</c:v>
                </c:pt>
                <c:pt idx="51" formatCode="&quot;$&quot;#,##0.00_);\(&quot;$&quot;#,##0.00\)">
                  <c:v>53.791667013333331</c:v>
                </c:pt>
                <c:pt idx="52" formatCode="&quot;$&quot;#,##0.00_);\(&quot;$&quot;#,##0.00\)">
                  <c:v>53.166200773333337</c:v>
                </c:pt>
                <c:pt idx="53" formatCode="&quot;$&quot;#,##0.00_);\(&quot;$&quot;#,##0.00\)">
                  <c:v>52.230435626666662</c:v>
                </c:pt>
                <c:pt idx="54" formatCode="&quot;$&quot;#,##0.00_);\(&quot;$&quot;#,##0.00\)">
                  <c:v>51.277303519999997</c:v>
                </c:pt>
                <c:pt idx="55" formatCode="&quot;$&quot;#,##0.00_);\(&quot;$&quot;#,##0.00\)">
                  <c:v>50.322438826666676</c:v>
                </c:pt>
                <c:pt idx="56" formatCode="&quot;$&quot;#,##0.00_);\(&quot;$&quot;#,##0.00\)">
                  <c:v>49.394573333333341</c:v>
                </c:pt>
                <c:pt idx="57" formatCode="&quot;$&quot;#,##0.00_);\(&quot;$&quot;#,##0.00\)">
                  <c:v>48.1834092</c:v>
                </c:pt>
                <c:pt idx="58" formatCode="&quot;$&quot;#,##0.00_);\(&quot;$&quot;#,##0.00\)">
                  <c:v>48.048879706666675</c:v>
                </c:pt>
                <c:pt idx="59" formatCode="&quot;$&quot;#,##0.00_);\(&quot;$&quot;#,##0.00\)">
                  <c:v>48.563617893333337</c:v>
                </c:pt>
              </c:numCache>
            </c:numRef>
          </c:yVal>
          <c:smooth val="1"/>
          <c:extLst xmlns:c15="http://schemas.microsoft.com/office/drawing/2012/chart">
            <c:ext xmlns:c16="http://schemas.microsoft.com/office/drawing/2014/chart" uri="{C3380CC4-5D6E-409C-BE32-E72D297353CC}">
              <c16:uniqueId val="{00000001-DF2F-4A1D-BD8E-83F1DD672E3F}"/>
            </c:ext>
          </c:extLst>
        </c:ser>
        <c:ser>
          <c:idx val="0"/>
          <c:order val="1"/>
          <c:tx>
            <c:v>Base Reference Price (Weighted $/BOE)</c:v>
          </c:tx>
          <c:spPr>
            <a:ln w="25400" cap="rnd">
              <a:solidFill>
                <a:srgbClr val="00B0F0"/>
              </a:solidFill>
              <a:prstDash val="solid"/>
              <a:round/>
            </a:ln>
            <a:effectLst/>
          </c:spPr>
          <c:marker>
            <c:symbol val="none"/>
          </c:marker>
          <c:xVal>
            <c:numRef>
              <c:f>'Price Tracking_example'!$A$2:$A$61</c:f>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f>'Price Tracking_example'!$H$2:$H$61</c:f>
              <c:numCache>
                <c:formatCode>_("$"* #,##0.00_);_("$"* \(#,##0.00\);_("$"* "-"??_);_(@_)</c:formatCode>
                <c:ptCount val="60"/>
                <c:pt idx="0">
                  <c:v>42.001382506666673</c:v>
                </c:pt>
                <c:pt idx="1">
                  <c:v>42.001382506666673</c:v>
                </c:pt>
                <c:pt idx="2">
                  <c:v>42.001382506666673</c:v>
                </c:pt>
                <c:pt idx="3">
                  <c:v>42.001382506666673</c:v>
                </c:pt>
                <c:pt idx="4">
                  <c:v>42.001382506666673</c:v>
                </c:pt>
                <c:pt idx="5">
                  <c:v>42.001382506666673</c:v>
                </c:pt>
                <c:pt idx="6">
                  <c:v>42.001382506666673</c:v>
                </c:pt>
                <c:pt idx="7">
                  <c:v>42.001382506666673</c:v>
                </c:pt>
                <c:pt idx="8">
                  <c:v>42.001382506666673</c:v>
                </c:pt>
                <c:pt idx="9">
                  <c:v>42.001382506666673</c:v>
                </c:pt>
                <c:pt idx="10">
                  <c:v>42.001382506666673</c:v>
                </c:pt>
                <c:pt idx="11">
                  <c:v>42.001382506666673</c:v>
                </c:pt>
                <c:pt idx="12">
                  <c:v>42.001382506666673</c:v>
                </c:pt>
                <c:pt idx="13">
                  <c:v>42.001382506666673</c:v>
                </c:pt>
                <c:pt idx="14">
                  <c:v>42.001382506666673</c:v>
                </c:pt>
                <c:pt idx="15">
                  <c:v>42.001382506666673</c:v>
                </c:pt>
                <c:pt idx="16">
                  <c:v>42.001382506666673</c:v>
                </c:pt>
                <c:pt idx="17">
                  <c:v>42.001382506666673</c:v>
                </c:pt>
                <c:pt idx="18">
                  <c:v>42.001382506666673</c:v>
                </c:pt>
                <c:pt idx="19">
                  <c:v>42.001382506666673</c:v>
                </c:pt>
                <c:pt idx="20">
                  <c:v>42.001382506666673</c:v>
                </c:pt>
                <c:pt idx="21">
                  <c:v>42.001382506666673</c:v>
                </c:pt>
                <c:pt idx="22">
                  <c:v>42.001382506666673</c:v>
                </c:pt>
                <c:pt idx="23">
                  <c:v>42.001382506666673</c:v>
                </c:pt>
                <c:pt idx="24">
                  <c:v>42.001382506666673</c:v>
                </c:pt>
                <c:pt idx="25">
                  <c:v>42.001382506666673</c:v>
                </c:pt>
                <c:pt idx="26">
                  <c:v>42.001382506666673</c:v>
                </c:pt>
                <c:pt idx="27">
                  <c:v>42.001382506666673</c:v>
                </c:pt>
                <c:pt idx="28">
                  <c:v>42.001382506666673</c:v>
                </c:pt>
                <c:pt idx="29">
                  <c:v>42.001382506666673</c:v>
                </c:pt>
                <c:pt idx="30">
                  <c:v>42.001382506666673</c:v>
                </c:pt>
                <c:pt idx="31">
                  <c:v>42.001382506666673</c:v>
                </c:pt>
                <c:pt idx="32">
                  <c:v>42.001382506666673</c:v>
                </c:pt>
                <c:pt idx="33">
                  <c:v>42.001382506666673</c:v>
                </c:pt>
                <c:pt idx="34">
                  <c:v>42.001382506666673</c:v>
                </c:pt>
                <c:pt idx="35">
                  <c:v>42.001382506666673</c:v>
                </c:pt>
                <c:pt idx="36">
                  <c:v>42.001382506666673</c:v>
                </c:pt>
                <c:pt idx="37">
                  <c:v>42.001382506666673</c:v>
                </c:pt>
                <c:pt idx="38">
                  <c:v>42.001382506666673</c:v>
                </c:pt>
                <c:pt idx="39">
                  <c:v>42.001382506666673</c:v>
                </c:pt>
                <c:pt idx="40">
                  <c:v>42.001382506666673</c:v>
                </c:pt>
                <c:pt idx="41">
                  <c:v>42.001382506666673</c:v>
                </c:pt>
                <c:pt idx="42">
                  <c:v>42.001382506666673</c:v>
                </c:pt>
                <c:pt idx="43">
                  <c:v>42.001382506666673</c:v>
                </c:pt>
                <c:pt idx="44">
                  <c:v>42.001382506666673</c:v>
                </c:pt>
                <c:pt idx="45">
                  <c:v>42.001382506666673</c:v>
                </c:pt>
                <c:pt idx="46">
                  <c:v>42.001382506666673</c:v>
                </c:pt>
                <c:pt idx="47">
                  <c:v>42.001382506666673</c:v>
                </c:pt>
                <c:pt idx="48">
                  <c:v>42.001382506666673</c:v>
                </c:pt>
                <c:pt idx="49">
                  <c:v>42.001382506666673</c:v>
                </c:pt>
                <c:pt idx="50">
                  <c:v>42.001382506666673</c:v>
                </c:pt>
                <c:pt idx="51">
                  <c:v>42.001382506666673</c:v>
                </c:pt>
                <c:pt idx="52">
                  <c:v>42.001382506666673</c:v>
                </c:pt>
                <c:pt idx="53">
                  <c:v>42.001382506666673</c:v>
                </c:pt>
                <c:pt idx="54">
                  <c:v>42.001382506666673</c:v>
                </c:pt>
                <c:pt idx="55">
                  <c:v>42.001382506666673</c:v>
                </c:pt>
                <c:pt idx="56">
                  <c:v>42.001382506666673</c:v>
                </c:pt>
                <c:pt idx="57">
                  <c:v>42.001382506666673</c:v>
                </c:pt>
                <c:pt idx="58">
                  <c:v>42.001382506666673</c:v>
                </c:pt>
                <c:pt idx="59">
                  <c:v>42.001382506666673</c:v>
                </c:pt>
              </c:numCache>
            </c:numRef>
          </c:yVal>
          <c:smooth val="1"/>
          <c:extLst xmlns:c15="http://schemas.microsoft.com/office/drawing/2012/chart">
            <c:ext xmlns:c16="http://schemas.microsoft.com/office/drawing/2014/chart" uri="{C3380CC4-5D6E-409C-BE32-E72D297353CC}">
              <c16:uniqueId val="{00000003-DF2F-4A1D-BD8E-83F1DD672E3F}"/>
            </c:ext>
          </c:extLst>
        </c:ser>
        <c:ser>
          <c:idx val="1"/>
          <c:order val="2"/>
          <c:tx>
            <c:v>Suspension Threshold Price (Weighted $/BOE)</c:v>
          </c:tx>
          <c:spPr>
            <a:ln w="25400" cap="rnd">
              <a:solidFill>
                <a:srgbClr val="7030A0"/>
              </a:solidFill>
              <a:round/>
            </a:ln>
            <a:effectLst/>
          </c:spPr>
          <c:marker>
            <c:symbol val="none"/>
          </c:marker>
          <c:xVal>
            <c:numRef>
              <c:f>'Price Tracking_example'!$A$2:$A$61</c:f>
              <c:numCache>
                <c:formatCode>mmm\-yy</c:formatCode>
                <c:ptCount val="6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numCache>
            </c:numRef>
          </c:xVal>
          <c:yVal>
            <c:numRef>
              <c:f>'Price Tracking_example'!$I$2:$I$61</c:f>
              <c:numCache>
                <c:formatCode>_("$"* #,##0.00_);_("$"* \(#,##0.00\);_("$"* "-"??_);_(@_)</c:formatCode>
                <c:ptCount val="60"/>
                <c:pt idx="0">
                  <c:v>52.501728133333344</c:v>
                </c:pt>
                <c:pt idx="1">
                  <c:v>52.501728133333344</c:v>
                </c:pt>
                <c:pt idx="2">
                  <c:v>52.501728133333344</c:v>
                </c:pt>
                <c:pt idx="3">
                  <c:v>52.501728133333344</c:v>
                </c:pt>
                <c:pt idx="4">
                  <c:v>52.501728133333344</c:v>
                </c:pt>
                <c:pt idx="5">
                  <c:v>52.501728133333344</c:v>
                </c:pt>
                <c:pt idx="6">
                  <c:v>52.501728133333344</c:v>
                </c:pt>
                <c:pt idx="7">
                  <c:v>52.501728133333344</c:v>
                </c:pt>
                <c:pt idx="8">
                  <c:v>52.501728133333344</c:v>
                </c:pt>
                <c:pt idx="9">
                  <c:v>52.501728133333344</c:v>
                </c:pt>
                <c:pt idx="10">
                  <c:v>52.501728133333344</c:v>
                </c:pt>
                <c:pt idx="11">
                  <c:v>52.501728133333344</c:v>
                </c:pt>
                <c:pt idx="12">
                  <c:v>52.501728133333344</c:v>
                </c:pt>
                <c:pt idx="13">
                  <c:v>52.501728133333344</c:v>
                </c:pt>
                <c:pt idx="14">
                  <c:v>52.501728133333344</c:v>
                </c:pt>
                <c:pt idx="15">
                  <c:v>52.501728133333344</c:v>
                </c:pt>
                <c:pt idx="16">
                  <c:v>52.501728133333344</c:v>
                </c:pt>
                <c:pt idx="17">
                  <c:v>52.501728133333344</c:v>
                </c:pt>
                <c:pt idx="18">
                  <c:v>52.501728133333344</c:v>
                </c:pt>
                <c:pt idx="19">
                  <c:v>52.501728133333344</c:v>
                </c:pt>
                <c:pt idx="20">
                  <c:v>52.501728133333344</c:v>
                </c:pt>
                <c:pt idx="21">
                  <c:v>52.501728133333344</c:v>
                </c:pt>
                <c:pt idx="22">
                  <c:v>52.501728133333344</c:v>
                </c:pt>
                <c:pt idx="23">
                  <c:v>52.501728133333344</c:v>
                </c:pt>
                <c:pt idx="24">
                  <c:v>52.501728133333344</c:v>
                </c:pt>
                <c:pt idx="25">
                  <c:v>52.501728133333344</c:v>
                </c:pt>
                <c:pt idx="26">
                  <c:v>52.501728133333344</c:v>
                </c:pt>
                <c:pt idx="27">
                  <c:v>52.501728133333344</c:v>
                </c:pt>
                <c:pt idx="28">
                  <c:v>52.501728133333344</c:v>
                </c:pt>
                <c:pt idx="29">
                  <c:v>52.501728133333344</c:v>
                </c:pt>
                <c:pt idx="30">
                  <c:v>52.501728133333344</c:v>
                </c:pt>
                <c:pt idx="31">
                  <c:v>52.501728133333344</c:v>
                </c:pt>
                <c:pt idx="32">
                  <c:v>52.501728133333344</c:v>
                </c:pt>
                <c:pt idx="33">
                  <c:v>52.501728133333344</c:v>
                </c:pt>
                <c:pt idx="34">
                  <c:v>52.501728133333344</c:v>
                </c:pt>
                <c:pt idx="35">
                  <c:v>52.501728133333344</c:v>
                </c:pt>
                <c:pt idx="36">
                  <c:v>52.501728133333344</c:v>
                </c:pt>
                <c:pt idx="37">
                  <c:v>52.501728133333344</c:v>
                </c:pt>
                <c:pt idx="38">
                  <c:v>52.501728133333344</c:v>
                </c:pt>
                <c:pt idx="39">
                  <c:v>52.501728133333344</c:v>
                </c:pt>
                <c:pt idx="40">
                  <c:v>52.501728133333344</c:v>
                </c:pt>
                <c:pt idx="41">
                  <c:v>52.501728133333344</c:v>
                </c:pt>
                <c:pt idx="42">
                  <c:v>52.501728133333344</c:v>
                </c:pt>
                <c:pt idx="43">
                  <c:v>52.501728133333344</c:v>
                </c:pt>
                <c:pt idx="44">
                  <c:v>52.501728133333344</c:v>
                </c:pt>
                <c:pt idx="45">
                  <c:v>52.501728133333344</c:v>
                </c:pt>
                <c:pt idx="46">
                  <c:v>52.501728133333344</c:v>
                </c:pt>
                <c:pt idx="47">
                  <c:v>52.501728133333344</c:v>
                </c:pt>
                <c:pt idx="48">
                  <c:v>52.501728133333344</c:v>
                </c:pt>
                <c:pt idx="49">
                  <c:v>52.501728133333344</c:v>
                </c:pt>
                <c:pt idx="50">
                  <c:v>52.501728133333344</c:v>
                </c:pt>
                <c:pt idx="51">
                  <c:v>52.501728133333344</c:v>
                </c:pt>
                <c:pt idx="52">
                  <c:v>52.501728133333344</c:v>
                </c:pt>
                <c:pt idx="53">
                  <c:v>52.501728133333344</c:v>
                </c:pt>
                <c:pt idx="54">
                  <c:v>52.501728133333344</c:v>
                </c:pt>
                <c:pt idx="55">
                  <c:v>52.501728133333344</c:v>
                </c:pt>
                <c:pt idx="56">
                  <c:v>52.501728133333344</c:v>
                </c:pt>
                <c:pt idx="57">
                  <c:v>52.501728133333344</c:v>
                </c:pt>
                <c:pt idx="58">
                  <c:v>52.501728133333344</c:v>
                </c:pt>
                <c:pt idx="59">
                  <c:v>52.501728133333344</c:v>
                </c:pt>
              </c:numCache>
            </c:numRef>
          </c:yVal>
          <c:smooth val="1"/>
          <c:extLst xmlns:c15="http://schemas.microsoft.com/office/drawing/2012/chart">
            <c:ext xmlns:c16="http://schemas.microsoft.com/office/drawing/2014/chart" uri="{C3380CC4-5D6E-409C-BE32-E72D297353CC}">
              <c16:uniqueId val="{00000002-DF2F-4A1D-BD8E-83F1DD672E3F}"/>
            </c:ext>
          </c:extLst>
        </c:ser>
        <c:dLbls>
          <c:showLegendKey val="0"/>
          <c:showVal val="0"/>
          <c:showCatName val="0"/>
          <c:showSerName val="0"/>
          <c:showPercent val="0"/>
          <c:showBubbleSize val="0"/>
        </c:dLbls>
        <c:axId val="1665155839"/>
        <c:axId val="1"/>
        <c:extLst>
          <c:ext xmlns:c15="http://schemas.microsoft.com/office/drawing/2012/chart" uri="{02D57815-91ED-43cb-92C2-25804820EDAC}">
            <c15:filteredScatterSeries>
              <c15:ser>
                <c:idx val="2"/>
                <c:order val="3"/>
                <c:tx>
                  <c:v>NYMEX Oil Price ($/BBL)</c:v>
                </c:tx>
                <c:spPr>
                  <a:ln>
                    <a:solidFill>
                      <a:srgbClr val="00B050"/>
                    </a:solidFill>
                  </a:ln>
                </c:spPr>
                <c:marker>
                  <c:symbol val="diamond"/>
                  <c:size val="6"/>
                  <c:spPr>
                    <a:solidFill>
                      <a:srgbClr val="00B050"/>
                    </a:solidFill>
                    <a:ln>
                      <a:solidFill>
                        <a:srgbClr val="00B050"/>
                      </a:solidFill>
                    </a:ln>
                  </c:spPr>
                </c:marker>
                <c:xVal>
                  <c:numRef>
                    <c:extLst>
                      <c:ext uri="{02D57815-91ED-43cb-92C2-25804820EDAC}">
                        <c15:formulaRef>
                          <c15:sqref>'[1]Beta Price Tracking_example'!$A$2:$A$61</c15:sqref>
                        </c15:formulaRef>
                      </c:ext>
                    </c:extLst>
                    <c:numCache>
                      <c:formatCode>General</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numCache>
                  </c:numRef>
                </c:xVal>
                <c:yVal>
                  <c:numRef>
                    <c:extLst>
                      <c:ext uri="{02D57815-91ED-43cb-92C2-25804820EDAC}">
                        <c15:formulaRef>
                          <c15:sqref>'[1]Beta Price Tracking_example'!$B$2:$B$61</c15:sqref>
                        </c15:formulaRef>
                      </c:ext>
                    </c:extLst>
                    <c:numCache>
                      <c:formatCode>General</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numCache>
                  </c:numRef>
                </c:yVal>
                <c:smooth val="1"/>
                <c:extLst>
                  <c:ext xmlns:c16="http://schemas.microsoft.com/office/drawing/2014/chart" uri="{C3380CC4-5D6E-409C-BE32-E72D297353CC}">
                    <c16:uniqueId val="{00000004-DF2F-4A1D-BD8E-83F1DD672E3F}"/>
                  </c:ext>
                </c:extLst>
              </c15:ser>
            </c15:filteredScatterSeries>
            <c15:filteredScatterSeries>
              <c15:ser>
                <c:idx val="3"/>
                <c:order val="4"/>
                <c:tx>
                  <c:v>NYMEX Gas Price ($/BOE)</c:v>
                </c:tx>
                <c:spPr>
                  <a:ln>
                    <a:solidFill>
                      <a:schemeClr val="accent2"/>
                    </a:solidFill>
                  </a:ln>
                </c:spPr>
                <c:marker>
                  <c:symbol val="diamond"/>
                  <c:size val="6"/>
                  <c:spPr>
                    <a:solidFill>
                      <a:schemeClr val="accent2"/>
                    </a:solidFill>
                    <a:ln>
                      <a:solidFill>
                        <a:schemeClr val="accent2"/>
                      </a:solidFill>
                    </a:ln>
                  </c:spPr>
                </c:marker>
                <c:xVal>
                  <c:numRef>
                    <c:extLst xmlns:c15="http://schemas.microsoft.com/office/drawing/2012/chart">
                      <c:ext xmlns:c15="http://schemas.microsoft.com/office/drawing/2012/chart" uri="{02D57815-91ED-43cb-92C2-25804820EDAC}">
                        <c15:formulaRef>
                          <c15:sqref>'[1]Beta Price Tracking_example'!$A$2:$A$61</c15:sqref>
                        </c15:formulaRef>
                      </c:ext>
                    </c:extLst>
                    <c:numCache>
                      <c:formatCode>General</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numCache>
                  </c:numRef>
                </c:xVal>
                <c:yVal>
                  <c:numRef>
                    <c:extLst xmlns:c15="http://schemas.microsoft.com/office/drawing/2012/chart">
                      <c:ext xmlns:c15="http://schemas.microsoft.com/office/drawing/2012/chart" uri="{02D57815-91ED-43cb-92C2-25804820EDAC}">
                        <c15:formulaRef>
                          <c15:sqref>'[1]Beta Price Tracking_example'!$E$2:$E$61</c15:sqref>
                        </c15:formulaRef>
                      </c:ext>
                    </c:extLst>
                    <c:numCache>
                      <c:formatCode>General</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numCache>
                  </c:numRef>
                </c:yVal>
                <c:smooth val="1"/>
                <c:extLst xmlns:c15="http://schemas.microsoft.com/office/drawing/2012/chart">
                  <c:ext xmlns:c16="http://schemas.microsoft.com/office/drawing/2014/chart" uri="{C3380CC4-5D6E-409C-BE32-E72D297353CC}">
                    <c16:uniqueId val="{00000005-DF2F-4A1D-BD8E-83F1DD672E3F}"/>
                  </c:ext>
                </c:extLst>
              </c15:ser>
            </c15:filteredScatterSeries>
            <c15:filteredScatterSeries>
              <c15:ser>
                <c:idx val="5"/>
                <c:order val="5"/>
                <c:tx>
                  <c:v>Weighted Spot Price ($/BOE)</c:v>
                </c:tx>
                <c:spPr>
                  <a:ln w="25400">
                    <a:solidFill>
                      <a:schemeClr val="tx1"/>
                    </a:solidFill>
                  </a:ln>
                </c:spPr>
                <c:marker>
                  <c:symbol val="triangle"/>
                  <c:size val="6"/>
                  <c:spPr>
                    <a:solidFill>
                      <a:schemeClr val="tx1"/>
                    </a:solidFill>
                    <a:ln>
                      <a:solidFill>
                        <a:schemeClr val="tx1"/>
                      </a:solidFill>
                    </a:ln>
                  </c:spPr>
                </c:marker>
                <c:xVal>
                  <c:numRef>
                    <c:extLst xmlns:c15="http://schemas.microsoft.com/office/drawing/2012/chart">
                      <c:ext xmlns:c15="http://schemas.microsoft.com/office/drawing/2012/chart" uri="{02D57815-91ED-43cb-92C2-25804820EDAC}">
                        <c15:formulaRef>
                          <c15:sqref>'[1]Beta Price Tracking_example'!$A$2:$A$61</c15:sqref>
                        </c15:formulaRef>
                      </c:ext>
                    </c:extLst>
                    <c:numCache>
                      <c:formatCode>General</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numCache>
                  </c:numRef>
                </c:xVal>
                <c:yVal>
                  <c:numRef>
                    <c:extLst xmlns:c15="http://schemas.microsoft.com/office/drawing/2012/chart">
                      <c:ext xmlns:c15="http://schemas.microsoft.com/office/drawing/2012/chart" uri="{02D57815-91ED-43cb-92C2-25804820EDAC}">
                        <c15:formulaRef>
                          <c15:sqref>'[1]Beta Price Tracking_example'!$F$2:$F$61</c15:sqref>
                        </c15:formulaRef>
                      </c:ext>
                    </c:extLst>
                    <c:numCache>
                      <c:formatCode>General</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numCache>
                  </c:numRef>
                </c:yVal>
                <c:smooth val="1"/>
                <c:extLst xmlns:c15="http://schemas.microsoft.com/office/drawing/2012/chart">
                  <c:ext xmlns:c16="http://schemas.microsoft.com/office/drawing/2014/chart" uri="{C3380CC4-5D6E-409C-BE32-E72D297353CC}">
                    <c16:uniqueId val="{00000000-DF2F-4A1D-BD8E-83F1DD672E3F}"/>
                  </c:ext>
                </c:extLst>
              </c15:ser>
            </c15:filteredScatterSeries>
          </c:ext>
        </c:extLst>
      </c:scatterChart>
      <c:valAx>
        <c:axId val="1665155839"/>
        <c:scaling>
          <c:orientation val="minMax"/>
          <c:max val="43830"/>
          <c:min val="42005"/>
        </c:scaling>
        <c:delete val="0"/>
        <c:axPos val="b"/>
        <c:majorGridlines>
          <c:spPr>
            <a:ln w="9525" cap="flat" cmpd="sng" algn="ctr">
              <a:solidFill>
                <a:schemeClr val="tx1">
                  <a:lumMod val="15000"/>
                  <a:lumOff val="85000"/>
                </a:schemeClr>
              </a:solidFill>
              <a:round/>
            </a:ln>
            <a:effectLst/>
          </c:spPr>
        </c:majorGridlines>
        <c:numFmt formatCode="mmm\ yyyy;@" sourceLinked="0"/>
        <c:majorTickMark val="none"/>
        <c:minorTickMark val="none"/>
        <c:tickLblPos val="nextTo"/>
        <c:spPr>
          <a:noFill/>
          <a:ln w="9525" cap="flat" cmpd="sng" algn="ctr">
            <a:solidFill>
              <a:schemeClr val="tx1">
                <a:lumMod val="25000"/>
                <a:lumOff val="75000"/>
              </a:schemeClr>
            </a:solidFill>
            <a:round/>
          </a:ln>
          <a:effectLst/>
        </c:spPr>
        <c:txPr>
          <a:bodyPr rot="-2700000" vert="horz"/>
          <a:lstStyle/>
          <a:p>
            <a:pPr>
              <a:defRPr sz="1100" b="0" i="0" u="none" strike="noStrike" baseline="0">
                <a:solidFill>
                  <a:srgbClr val="424242"/>
                </a:solidFill>
                <a:latin typeface="Calibri"/>
                <a:ea typeface="Calibri"/>
                <a:cs typeface="Calibri"/>
              </a:defRPr>
            </a:pPr>
            <a:endParaRPr lang="en-US"/>
          </a:p>
        </c:txPr>
        <c:crossAx val="1"/>
        <c:crosses val="autoZero"/>
        <c:crossBetween val="midCat"/>
        <c:majorUnit val="90"/>
      </c:valAx>
      <c:valAx>
        <c:axId val="1"/>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100" b="0" i="0" u="none" strike="noStrike" baseline="0">
                <a:solidFill>
                  <a:srgbClr val="424242"/>
                </a:solidFill>
                <a:latin typeface="Calibri"/>
                <a:ea typeface="Calibri"/>
                <a:cs typeface="Calibri"/>
              </a:defRPr>
            </a:pPr>
            <a:endParaRPr lang="en-US"/>
          </a:p>
        </c:txPr>
        <c:crossAx val="1665155839"/>
        <c:crosses val="autoZero"/>
        <c:crossBetween val="midCat"/>
      </c:valAx>
      <c:spPr>
        <a:noFill/>
        <a:ln>
          <a:solidFill>
            <a:sysClr val="windowText" lastClr="000000"/>
          </a:solidFill>
        </a:ln>
        <a:effectLst/>
      </c:spPr>
    </c:plotArea>
    <c:legend>
      <c:legendPos val="b"/>
      <c:layout>
        <c:manualLayout>
          <c:xMode val="edge"/>
          <c:yMode val="edge"/>
          <c:x val="0"/>
          <c:y val="0.91522025495685422"/>
          <c:w val="0.99841269841269842"/>
          <c:h val="7.7633246713021895E-2"/>
        </c:manualLayout>
      </c:layout>
      <c:overlay val="0"/>
      <c:txPr>
        <a:bodyPr/>
        <a:lstStyle/>
        <a:p>
          <a:pPr>
            <a:defRPr sz="1000"/>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005399696199552E-2"/>
          <c:y val="3.9080768685665096E-2"/>
          <c:w val="0.91196680515242279"/>
          <c:h val="0.74601986620333416"/>
        </c:manualLayout>
      </c:layout>
      <c:barChart>
        <c:barDir val="col"/>
        <c:grouping val="stacked"/>
        <c:varyColors val="0"/>
        <c:ser>
          <c:idx val="0"/>
          <c:order val="0"/>
          <c:tx>
            <c:v>Royalties Paid on Royalty Relief Volume</c:v>
          </c:tx>
          <c:spPr>
            <a:solidFill>
              <a:schemeClr val="accent1"/>
            </a:solidFill>
            <a:ln>
              <a:noFill/>
            </a:ln>
            <a:effectLst/>
          </c:spPr>
          <c:invertIfNegative val="0"/>
          <c:val>
            <c:numRef>
              <c:f>Sheet3!$J$9:$P$9</c:f>
              <c:numCache>
                <c:formatCode>General</c:formatCode>
                <c:ptCount val="7"/>
                <c:pt idx="0">
                  <c:v>416.74999999999994</c:v>
                </c:pt>
                <c:pt idx="1">
                  <c:v>833.49999999999989</c:v>
                </c:pt>
                <c:pt idx="2">
                  <c:v>833.49999999999989</c:v>
                </c:pt>
                <c:pt idx="3">
                  <c:v>833.49999999999989</c:v>
                </c:pt>
                <c:pt idx="4">
                  <c:v>833.49999999999989</c:v>
                </c:pt>
                <c:pt idx="5">
                  <c:v>833.49999999999989</c:v>
                </c:pt>
                <c:pt idx="6">
                  <c:v>833.49999999999989</c:v>
                </c:pt>
              </c:numCache>
            </c:numRef>
          </c:val>
          <c:extLst>
            <c:ext xmlns:c16="http://schemas.microsoft.com/office/drawing/2014/chart" uri="{C3380CC4-5D6E-409C-BE32-E72D297353CC}">
              <c16:uniqueId val="{00000000-AB86-4A2E-9050-8860D44A881E}"/>
            </c:ext>
          </c:extLst>
        </c:ser>
        <c:ser>
          <c:idx val="1"/>
          <c:order val="1"/>
          <c:tx>
            <c:v>Royalties Paid on 1-2X Royalty Relief Volume</c:v>
          </c:tx>
          <c:spPr>
            <a:solidFill>
              <a:schemeClr val="accent6"/>
            </a:solidFill>
            <a:ln>
              <a:noFill/>
            </a:ln>
            <a:effectLst/>
          </c:spPr>
          <c:invertIfNegative val="0"/>
          <c:val>
            <c:numRef>
              <c:f>Sheet3!$J$10:$P$10</c:f>
              <c:numCache>
                <c:formatCode>General</c:formatCode>
                <c:ptCount val="7"/>
                <c:pt idx="0">
                  <c:v>0</c:v>
                </c:pt>
                <c:pt idx="1">
                  <c:v>0</c:v>
                </c:pt>
                <c:pt idx="2">
                  <c:v>1250.25</c:v>
                </c:pt>
                <c:pt idx="3">
                  <c:v>2500.5</c:v>
                </c:pt>
                <c:pt idx="4">
                  <c:v>2500.5</c:v>
                </c:pt>
                <c:pt idx="5">
                  <c:v>2500.5</c:v>
                </c:pt>
                <c:pt idx="6">
                  <c:v>2500.5</c:v>
                </c:pt>
              </c:numCache>
            </c:numRef>
          </c:val>
          <c:extLst>
            <c:ext xmlns:c16="http://schemas.microsoft.com/office/drawing/2014/chart" uri="{C3380CC4-5D6E-409C-BE32-E72D297353CC}">
              <c16:uniqueId val="{00000001-AB86-4A2E-9050-8860D44A881E}"/>
            </c:ext>
          </c:extLst>
        </c:ser>
        <c:ser>
          <c:idx val="2"/>
          <c:order val="2"/>
          <c:tx>
            <c:v>Royalties Paid on 2X Royalty Relief Volume</c:v>
          </c:tx>
          <c:spPr>
            <a:solidFill>
              <a:schemeClr val="accent4"/>
            </a:solidFill>
            <a:ln>
              <a:noFill/>
            </a:ln>
            <a:effectLst/>
          </c:spPr>
          <c:invertIfNegative val="0"/>
          <c:val>
            <c:numRef>
              <c:f>Sheet3!$J$11:$P$11</c:f>
              <c:numCache>
                <c:formatCode>General</c:formatCode>
                <c:ptCount val="7"/>
                <c:pt idx="0">
                  <c:v>0</c:v>
                </c:pt>
                <c:pt idx="1">
                  <c:v>0</c:v>
                </c:pt>
                <c:pt idx="2">
                  <c:v>0</c:v>
                </c:pt>
                <c:pt idx="3">
                  <c:v>0</c:v>
                </c:pt>
                <c:pt idx="4">
                  <c:v>833.49999999999989</c:v>
                </c:pt>
                <c:pt idx="5">
                  <c:v>1666.9999999999998</c:v>
                </c:pt>
                <c:pt idx="6">
                  <c:v>2500.5</c:v>
                </c:pt>
              </c:numCache>
            </c:numRef>
          </c:val>
          <c:extLst>
            <c:ext xmlns:c16="http://schemas.microsoft.com/office/drawing/2014/chart" uri="{C3380CC4-5D6E-409C-BE32-E72D297353CC}">
              <c16:uniqueId val="{00000002-AB86-4A2E-9050-8860D44A881E}"/>
            </c:ext>
          </c:extLst>
        </c:ser>
        <c:dLbls>
          <c:showLegendKey val="0"/>
          <c:showVal val="0"/>
          <c:showCatName val="0"/>
          <c:showSerName val="0"/>
          <c:showPercent val="0"/>
          <c:showBubbleSize val="0"/>
        </c:dLbls>
        <c:gapWidth val="20"/>
        <c:overlap val="100"/>
        <c:axId val="1429049744"/>
        <c:axId val="1429052240"/>
      </c:barChart>
      <c:scatterChart>
        <c:scatterStyle val="smoothMarker"/>
        <c:varyColors val="0"/>
        <c:ser>
          <c:idx val="3"/>
          <c:order val="3"/>
          <c:tx>
            <c:v>Royatlies Paid If No Relief</c:v>
          </c:tx>
          <c:spPr>
            <a:ln w="19050" cap="rnd">
              <a:solidFill>
                <a:srgbClr val="C00000"/>
              </a:solidFill>
              <a:prstDash val="sysDash"/>
              <a:round/>
            </a:ln>
            <a:effectLst/>
          </c:spPr>
          <c:marker>
            <c:symbol val="circle"/>
            <c:size val="6"/>
            <c:spPr>
              <a:solidFill>
                <a:srgbClr val="C00000"/>
              </a:solidFill>
              <a:ln w="9525">
                <a:solidFill>
                  <a:srgbClr val="C00000"/>
                </a:solidFill>
              </a:ln>
              <a:effectLst/>
            </c:spPr>
          </c:marker>
          <c:yVal>
            <c:numRef>
              <c:f>Sheet3!$J$16:$P$16</c:f>
              <c:numCache>
                <c:formatCode>General</c:formatCode>
                <c:ptCount val="7"/>
                <c:pt idx="0">
                  <c:v>833.49999999999989</c:v>
                </c:pt>
                <c:pt idx="1">
                  <c:v>1666.9999999999998</c:v>
                </c:pt>
                <c:pt idx="2">
                  <c:v>2500.5</c:v>
                </c:pt>
                <c:pt idx="3">
                  <c:v>3333.9999999999995</c:v>
                </c:pt>
                <c:pt idx="4">
                  <c:v>4167.5</c:v>
                </c:pt>
                <c:pt idx="5">
                  <c:v>5001</c:v>
                </c:pt>
                <c:pt idx="6">
                  <c:v>5834.5</c:v>
                </c:pt>
              </c:numCache>
            </c:numRef>
          </c:yVal>
          <c:smooth val="1"/>
          <c:extLst>
            <c:ext xmlns:c16="http://schemas.microsoft.com/office/drawing/2014/chart" uri="{C3380CC4-5D6E-409C-BE32-E72D297353CC}">
              <c16:uniqueId val="{00000003-AB86-4A2E-9050-8860D44A881E}"/>
            </c:ext>
          </c:extLst>
        </c:ser>
        <c:dLbls>
          <c:showLegendKey val="0"/>
          <c:showVal val="0"/>
          <c:showCatName val="0"/>
          <c:showSerName val="0"/>
          <c:showPercent val="0"/>
          <c:showBubbleSize val="0"/>
        </c:dLbls>
        <c:axId val="1310617008"/>
        <c:axId val="1429068048"/>
      </c:scatterChart>
      <c:catAx>
        <c:axId val="1429049744"/>
        <c:scaling>
          <c:orientation val="minMax"/>
        </c:scaling>
        <c:delete val="1"/>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Produced Monthly Volume</a:t>
                </a:r>
              </a:p>
            </c:rich>
          </c:tx>
          <c:layout>
            <c:manualLayout>
              <c:xMode val="edge"/>
              <c:yMode val="edge"/>
              <c:x val="7.5546510678046158E-2"/>
              <c:y val="0.7902857185405338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crossAx val="1429052240"/>
        <c:crosses val="autoZero"/>
        <c:auto val="1"/>
        <c:lblAlgn val="ctr"/>
        <c:lblOffset val="100"/>
        <c:noMultiLvlLbl val="0"/>
      </c:catAx>
      <c:valAx>
        <c:axId val="1429052240"/>
        <c:scaling>
          <c:orientation val="minMax"/>
          <c:max val="7000"/>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Total</a:t>
                </a:r>
                <a:r>
                  <a:rPr lang="en-US" sz="1200" baseline="0" dirty="0"/>
                  <a:t> </a:t>
                </a:r>
                <a:r>
                  <a:rPr lang="en-US" sz="1200" dirty="0"/>
                  <a:t>Royalties Owed </a:t>
                </a:r>
              </a:p>
            </c:rich>
          </c:tx>
          <c:layout>
            <c:manualLayout>
              <c:xMode val="edge"/>
              <c:yMode val="edge"/>
              <c:x val="1.968411594017595E-2"/>
              <c:y val="0.5114318779390286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429049744"/>
        <c:crosses val="autoZero"/>
        <c:crossBetween val="between"/>
      </c:valAx>
      <c:valAx>
        <c:axId val="1429068048"/>
        <c:scaling>
          <c:orientation val="minMax"/>
          <c:max val="7000"/>
        </c:scaling>
        <c:delete val="1"/>
        <c:axPos val="r"/>
        <c:numFmt formatCode="General" sourceLinked="1"/>
        <c:majorTickMark val="out"/>
        <c:minorTickMark val="none"/>
        <c:tickLblPos val="nextTo"/>
        <c:crossAx val="1310617008"/>
        <c:crosses val="max"/>
        <c:crossBetween val="midCat"/>
      </c:valAx>
      <c:valAx>
        <c:axId val="1310617008"/>
        <c:scaling>
          <c:orientation val="minMax"/>
        </c:scaling>
        <c:delete val="1"/>
        <c:axPos val="b"/>
        <c:majorTickMark val="out"/>
        <c:minorTickMark val="none"/>
        <c:tickLblPos val="nextTo"/>
        <c:crossAx val="1429068048"/>
        <c:crosses val="autoZero"/>
        <c:crossBetween val="midCat"/>
      </c:valAx>
      <c:spPr>
        <a:noFill/>
        <a:ln>
          <a:noFill/>
        </a:ln>
        <a:effectLst/>
      </c:spPr>
    </c:plotArea>
    <c:legend>
      <c:legendPos val="b"/>
      <c:layout>
        <c:manualLayout>
          <c:xMode val="edge"/>
          <c:yMode val="edge"/>
          <c:x val="2.3394274145903594E-2"/>
          <c:y val="0.84885024624606464"/>
          <c:w val="0.962676104490512"/>
          <c:h val="0.131024070899732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2D2D8A"/>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100.png"/></Relationships>
</file>

<file path=ppt/diagrams/_rels/data4.xml.rels><?xml version="1.0" encoding="UTF-8" standalone="yes"?>
<Relationships xmlns="http://schemas.openxmlformats.org/package/2006/relationships"><Relationship Id="rId1" Type="http://schemas.openxmlformats.org/officeDocument/2006/relationships/image" Target="../media/image110.png"/></Relationships>
</file>

<file path=ppt/diagrams/_rels/data6.xml.rels><?xml version="1.0" encoding="UTF-8" standalone="yes"?>
<Relationships xmlns="http://schemas.openxmlformats.org/package/2006/relationships"><Relationship Id="rId1" Type="http://schemas.openxmlformats.org/officeDocument/2006/relationships/image" Target="../media/image26.png"/></Relationships>
</file>

<file path=ppt/diagrams/_rels/data8.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CABB4F-3BE1-4A9D-AEFF-D4E871A9827E}" type="doc">
      <dgm:prSet loTypeId="urn:microsoft.com/office/officeart/2005/8/layout/StepDownProcess" loCatId="process" qsTypeId="urn:microsoft.com/office/officeart/2005/8/quickstyle/3d1" qsCatId="3D" csTypeId="urn:microsoft.com/office/officeart/2005/8/colors/colorful5" csCatId="colorful" phldr="1"/>
      <dgm:spPr/>
      <dgm:t>
        <a:bodyPr/>
        <a:lstStyle/>
        <a:p>
          <a:endParaRPr lang="en-US"/>
        </a:p>
      </dgm:t>
    </dgm:pt>
    <dgm:pt modelId="{853E7A08-593E-4278-8741-04817320C0C2}">
      <dgm:prSet phldrT="[Text]"/>
      <dgm:spPr>
        <a:xfrm>
          <a:off x="23308" y="36098"/>
          <a:ext cx="2015522" cy="1410800"/>
        </a:xfrm>
        <a:prstGeom prst="roundRect">
          <a:avLst>
            <a:gd name="adj" fmla="val 16670"/>
          </a:avLst>
        </a:prstGeom>
        <a:gradFill rotWithShape="0">
          <a:gsLst>
            <a:gs pos="0">
              <a:srgbClr val="DAEDEF">
                <a:hueOff val="0"/>
                <a:satOff val="0"/>
                <a:lumOff val="0"/>
                <a:alphaOff val="0"/>
                <a:shade val="51000"/>
                <a:satMod val="130000"/>
              </a:srgbClr>
            </a:gs>
            <a:gs pos="80000">
              <a:srgbClr val="DAEDEF">
                <a:hueOff val="0"/>
                <a:satOff val="0"/>
                <a:lumOff val="0"/>
                <a:alphaOff val="0"/>
                <a:shade val="93000"/>
                <a:satMod val="130000"/>
              </a:srgbClr>
            </a:gs>
            <a:gs pos="100000">
              <a:srgbClr val="DAEDE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000000">
                  <a:lumMod val="65000"/>
                  <a:lumOff val="35000"/>
                </a:srgbClr>
              </a:solidFill>
              <a:latin typeface="Franklin Gothic Demi Cond" panose="020B0706030402020204" pitchFamily="34" charset="0"/>
              <a:ea typeface="+mn-ea"/>
              <a:cs typeface="+mn-cs"/>
            </a:rPr>
            <a:t>Qualification</a:t>
          </a:r>
        </a:p>
      </dgm:t>
    </dgm:pt>
    <dgm:pt modelId="{DD365F25-41D1-4FC2-B296-F4AD8B78ED05}" type="parTrans" cxnId="{99738142-34BA-4A28-ADF7-9E48F5254CF4}">
      <dgm:prSet/>
      <dgm:spPr/>
      <dgm:t>
        <a:bodyPr/>
        <a:lstStyle/>
        <a:p>
          <a:endParaRPr lang="en-US"/>
        </a:p>
      </dgm:t>
    </dgm:pt>
    <dgm:pt modelId="{DBC061AB-DE97-4261-BCFC-9C993ED82AC6}" type="sibTrans" cxnId="{99738142-34BA-4A28-ADF7-9E48F5254CF4}">
      <dgm:prSet/>
      <dgm:spPr/>
      <dgm:t>
        <a:bodyPr/>
        <a:lstStyle/>
        <a:p>
          <a:endParaRPr lang="en-US"/>
        </a:p>
      </dgm:t>
    </dgm:pt>
    <dgm:pt modelId="{426BC224-6E0E-4356-B4E9-4BE12072517F}">
      <dgm:prSet phldrT="[Text]"/>
      <dgm:spPr>
        <a:xfrm>
          <a:off x="2153534" y="1631657"/>
          <a:ext cx="2015522" cy="1410800"/>
        </a:xfrm>
        <a:prstGeom prst="roundRect">
          <a:avLst>
            <a:gd name="adj" fmla="val 16670"/>
          </a:avLst>
        </a:prstGeom>
        <a:gradFill rotWithShape="0">
          <a:gsLst>
            <a:gs pos="0">
              <a:srgbClr val="DAEDEF">
                <a:hueOff val="1085675"/>
                <a:satOff val="3732"/>
                <a:lumOff val="-17909"/>
                <a:alphaOff val="0"/>
                <a:shade val="51000"/>
                <a:satMod val="130000"/>
              </a:srgbClr>
            </a:gs>
            <a:gs pos="80000">
              <a:srgbClr val="DAEDEF">
                <a:hueOff val="1085675"/>
                <a:satOff val="3732"/>
                <a:lumOff val="-17909"/>
                <a:alphaOff val="0"/>
                <a:shade val="93000"/>
                <a:satMod val="130000"/>
              </a:srgbClr>
            </a:gs>
            <a:gs pos="100000">
              <a:srgbClr val="DAEDEF">
                <a:hueOff val="1085675"/>
                <a:satOff val="3732"/>
                <a:lumOff val="-1790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2D2D8A"/>
              </a:solidFill>
              <a:latin typeface="Franklin Gothic Demi Cond" panose="020B0706030402020204" pitchFamily="34" charset="0"/>
              <a:ea typeface="+mn-ea"/>
              <a:cs typeface="+mn-cs"/>
            </a:rPr>
            <a:t>Submit Application</a:t>
          </a:r>
        </a:p>
      </dgm:t>
    </dgm:pt>
    <dgm:pt modelId="{CA6D1488-A8A2-47C1-895B-A4ABCAD19999}" type="parTrans" cxnId="{1D8F6E5A-4685-4A29-904B-75BC7A2AD6C8}">
      <dgm:prSet/>
      <dgm:spPr/>
      <dgm:t>
        <a:bodyPr/>
        <a:lstStyle/>
        <a:p>
          <a:endParaRPr lang="en-US"/>
        </a:p>
      </dgm:t>
    </dgm:pt>
    <dgm:pt modelId="{7E077E3B-FB99-4526-9F96-D52204D56355}" type="sibTrans" cxnId="{1D8F6E5A-4685-4A29-904B-75BC7A2AD6C8}">
      <dgm:prSet/>
      <dgm:spPr/>
      <dgm:t>
        <a:bodyPr/>
        <a:lstStyle/>
        <a:p>
          <a:endParaRPr lang="en-US"/>
        </a:p>
      </dgm:t>
    </dgm:pt>
    <dgm:pt modelId="{3416F703-9778-444C-BDB4-3678F180022D}">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Administrative Information Report</a:t>
          </a:r>
        </a:p>
      </dgm:t>
    </dgm:pt>
    <dgm:pt modelId="{F14EE75E-6662-4554-9516-F19FB6CA929E}" type="parTrans" cxnId="{D36D23B2-435D-4725-96B7-386A04ACA4D9}">
      <dgm:prSet/>
      <dgm:spPr/>
      <dgm:t>
        <a:bodyPr/>
        <a:lstStyle/>
        <a:p>
          <a:endParaRPr lang="en-US"/>
        </a:p>
      </dgm:t>
    </dgm:pt>
    <dgm:pt modelId="{C7A3174E-9202-407B-84E3-994F63BDEE50}" type="sibTrans" cxnId="{D36D23B2-435D-4725-96B7-386A04ACA4D9}">
      <dgm:prSet/>
      <dgm:spPr/>
      <dgm:t>
        <a:bodyPr/>
        <a:lstStyle/>
        <a:p>
          <a:endParaRPr lang="en-US"/>
        </a:p>
      </dgm:t>
    </dgm:pt>
    <dgm:pt modelId="{4639D8B8-7031-4C90-AC50-53EE1568B1B0}">
      <dgm:prSet phldrT="[Text]"/>
      <dgm:spPr>
        <a:xfrm>
          <a:off x="4369824" y="3153741"/>
          <a:ext cx="2015522" cy="1410800"/>
        </a:xfrm>
        <a:prstGeom prst="roundRect">
          <a:avLst>
            <a:gd name="adj" fmla="val 16670"/>
          </a:avLst>
        </a:prstGeom>
        <a:gradFill rotWithShape="0">
          <a:gsLst>
            <a:gs pos="0">
              <a:srgbClr val="2E4F9B"/>
            </a:gs>
            <a:gs pos="80000">
              <a:srgbClr val="DAEDEF">
                <a:hueOff val="2171351"/>
                <a:satOff val="7464"/>
                <a:lumOff val="-35817"/>
                <a:alphaOff val="0"/>
                <a:shade val="93000"/>
                <a:satMod val="130000"/>
              </a:srgbClr>
            </a:gs>
            <a:gs pos="100000">
              <a:srgbClr val="DAEDEF">
                <a:hueOff val="2171351"/>
                <a:satOff val="7464"/>
                <a:lumOff val="-358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DAEDEF">
                  <a:lumMod val="90000"/>
                </a:srgbClr>
              </a:solidFill>
              <a:latin typeface="Franklin Gothic Demi Cond" panose="020B0706030402020204" pitchFamily="34" charset="0"/>
              <a:ea typeface="+mn-ea"/>
              <a:cs typeface="+mn-cs"/>
            </a:rPr>
            <a:t>BSEE Evaluation</a:t>
          </a:r>
        </a:p>
      </dgm:t>
    </dgm:pt>
    <dgm:pt modelId="{031FCD81-2BE2-4CCD-8913-858D4868F4D8}" type="parTrans" cxnId="{E56E4ABD-E174-4945-9B8E-91F8E6D4502C}">
      <dgm:prSet/>
      <dgm:spPr/>
      <dgm:t>
        <a:bodyPr/>
        <a:lstStyle/>
        <a:p>
          <a:endParaRPr lang="en-US"/>
        </a:p>
      </dgm:t>
    </dgm:pt>
    <dgm:pt modelId="{9D7CE02B-E0B8-4DA9-8893-ACC5E8C7AEFD}" type="sibTrans" cxnId="{E56E4ABD-E174-4945-9B8E-91F8E6D4502C}">
      <dgm:prSet/>
      <dgm:spPr/>
      <dgm:t>
        <a:bodyPr/>
        <a:lstStyle/>
        <a:p>
          <a:endParaRPr lang="en-US"/>
        </a:p>
      </dgm:t>
    </dgm:pt>
    <mc:AlternateContent xmlns:mc="http://schemas.openxmlformats.org/markup-compatibility/2006" xmlns:a14="http://schemas.microsoft.com/office/drawing/2010/main">
      <mc:Choice Requires="a14">
        <dgm:pt modelId="{E452FE48-56B3-4DDC-95E1-D1357E1C9480}">
          <dgm:prSet phldrT="[Text]" custT="1"/>
          <dgm:spPr>
            <a:xfrm>
              <a:off x="6472340" y="3318722"/>
              <a:ext cx="4474715"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Check for </a:t>
              </a:r>
              <a14:m>
                <m:oMath xmlns:m="http://schemas.openxmlformats.org/officeDocument/2006/math">
                  <m:r>
                    <a:rPr lang="en-US" sz="1600" i="1" dirty="0" smtClean="0">
                      <a:solidFill>
                        <a:srgbClr val="000000">
                          <a:hueOff val="0"/>
                          <a:satOff val="0"/>
                          <a:lumOff val="0"/>
                          <a:alphaOff val="0"/>
                        </a:srgbClr>
                      </a:solidFill>
                      <a:latin typeface="Cambria Math" panose="02040503050406030204" pitchFamily="18" charset="0"/>
                      <a:ea typeface="+mn-ea"/>
                      <a:cs typeface="+mn-cs"/>
                    </a:rPr>
                    <m:t>≥</m:t>
                  </m:r>
                </m:oMath>
              </a14:m>
              <a:r>
                <a:rPr lang="en-US" sz="1600" dirty="0">
                  <a:solidFill>
                    <a:srgbClr val="000000">
                      <a:hueOff val="0"/>
                      <a:satOff val="0"/>
                      <a:lumOff val="0"/>
                      <a:alphaOff val="0"/>
                    </a:srgbClr>
                  </a:solidFill>
                  <a:latin typeface="Franklin Gothic Medium" panose="020B0603020102020204" pitchFamily="34" charset="0"/>
                  <a:ea typeface="+mn-ea"/>
                  <a:cs typeface="+mn-cs"/>
                </a:rPr>
                <a:t> 0.75</a:t>
              </a:r>
            </a:p>
          </dgm:t>
        </dgm:pt>
      </mc:Choice>
      <mc:Fallback xmlns="">
        <dgm:pt modelId="{E452FE48-56B3-4DDC-95E1-D1357E1C9480}">
          <dgm:prSet phldrT="[Text]" custT="1"/>
          <dgm:spPr>
            <a:xfrm>
              <a:off x="6472340" y="3318722"/>
              <a:ext cx="4474715"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Check for </a:t>
              </a:r>
              <a:r>
                <a:rPr lang="en-US" sz="1600" i="0" dirty="0" smtClean="0">
                  <a:solidFill>
                    <a:srgbClr val="000000">
                      <a:hueOff val="0"/>
                      <a:satOff val="0"/>
                      <a:lumOff val="0"/>
                      <a:alphaOff val="0"/>
                    </a:srgbClr>
                  </a:solidFill>
                  <a:latin typeface="Cambria Math" panose="02040503050406030204" pitchFamily="18" charset="0"/>
                  <a:ea typeface="+mn-ea"/>
                  <a:cs typeface="+mn-cs"/>
                </a:rPr>
                <a:t>≥</a:t>
              </a:r>
              <a:r>
                <a:rPr lang="en-US" sz="1600" dirty="0">
                  <a:solidFill>
                    <a:srgbClr val="000000">
                      <a:hueOff val="0"/>
                      <a:satOff val="0"/>
                      <a:lumOff val="0"/>
                      <a:alphaOff val="0"/>
                    </a:srgbClr>
                  </a:solidFill>
                  <a:latin typeface="Franklin Gothic Medium" panose="020B0603020102020204" pitchFamily="34" charset="0"/>
                  <a:ea typeface="+mn-ea"/>
                  <a:cs typeface="+mn-cs"/>
                </a:rPr>
                <a:t> 0.75</a:t>
              </a:r>
            </a:p>
          </dgm:t>
        </dgm:pt>
      </mc:Fallback>
    </mc:AlternateContent>
    <dgm:pt modelId="{2FF0788D-99E7-488B-8591-56755D6C6B4A}" type="parTrans" cxnId="{DBEA25FC-5FA9-42FB-93ED-FFEA87D57F04}">
      <dgm:prSet/>
      <dgm:spPr/>
      <dgm:t>
        <a:bodyPr/>
        <a:lstStyle/>
        <a:p>
          <a:endParaRPr lang="en-US"/>
        </a:p>
      </dgm:t>
    </dgm:pt>
    <dgm:pt modelId="{41E74991-ADCF-475D-8119-CB4572FAB4B6}" type="sibTrans" cxnId="{DBEA25FC-5FA9-42FB-93ED-FFEA87D57F04}">
      <dgm:prSet/>
      <dgm:spPr/>
      <dgm:t>
        <a:bodyPr/>
        <a:lstStyle/>
        <a:p>
          <a:endParaRPr lang="en-US"/>
        </a:p>
      </dgm:t>
    </dgm:pt>
    <dgm:pt modelId="{489DF2BA-5BCD-4EAF-B70E-4837B9F7F387}">
      <dgm:prSet phldrT="[Text]" custT="1"/>
      <dgm:spPr>
        <a:xfrm>
          <a:off x="6472340" y="3318722"/>
          <a:ext cx="4474715"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Compare to records</a:t>
          </a:r>
        </a:p>
      </dgm:t>
    </dgm:pt>
    <dgm:pt modelId="{BEB3692A-D413-4391-901F-2AA162D96337}" type="parTrans" cxnId="{DBB338FA-BF29-4D96-BB07-014EF2EAC151}">
      <dgm:prSet/>
      <dgm:spPr/>
      <dgm:t>
        <a:bodyPr/>
        <a:lstStyle/>
        <a:p>
          <a:endParaRPr lang="en-US"/>
        </a:p>
      </dgm:t>
    </dgm:pt>
    <dgm:pt modelId="{E019C62F-44E4-4668-9D70-11A9D886402B}" type="sibTrans" cxnId="{DBB338FA-BF29-4D96-BB07-014EF2EAC151}">
      <dgm:prSet/>
      <dgm:spPr/>
      <dgm:t>
        <a:bodyPr/>
        <a:lstStyle/>
        <a:p>
          <a:endParaRPr lang="en-US"/>
        </a:p>
      </dgm:t>
    </dgm:pt>
    <dgm:pt modelId="{445EC41D-C2F6-4D24-B284-2F585A6A616C}">
      <dgm:prSet phldrT="[Text]"/>
      <dgm:spPr>
        <a:xfrm>
          <a:off x="6408425" y="4826580"/>
          <a:ext cx="2015522" cy="1410800"/>
        </a:xfrm>
        <a:prstGeom prst="roundRect">
          <a:avLst>
            <a:gd name="adj" fmla="val 16670"/>
          </a:avLst>
        </a:prstGeom>
        <a:gradFill rotWithShape="0">
          <a:gsLst>
            <a:gs pos="0">
              <a:srgbClr val="DAEDEF">
                <a:hueOff val="3257026"/>
                <a:satOff val="11196"/>
                <a:lumOff val="-53726"/>
                <a:alphaOff val="0"/>
                <a:shade val="51000"/>
                <a:satMod val="130000"/>
              </a:srgbClr>
            </a:gs>
            <a:gs pos="80000">
              <a:srgbClr val="DAEDEF">
                <a:hueOff val="3257026"/>
                <a:satOff val="11196"/>
                <a:lumOff val="-53726"/>
                <a:alphaOff val="0"/>
                <a:shade val="93000"/>
                <a:satMod val="130000"/>
              </a:srgbClr>
            </a:gs>
            <a:gs pos="100000">
              <a:srgbClr val="DAEDEF">
                <a:hueOff val="3257026"/>
                <a:satOff val="11196"/>
                <a:lumOff val="-53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FFFFFF">
                  <a:lumMod val="85000"/>
                </a:srgbClr>
              </a:solidFill>
              <a:latin typeface="Franklin Gothic Demi Cond" panose="020B0706030402020204" pitchFamily="34" charset="0"/>
              <a:ea typeface="+mn-ea"/>
              <a:cs typeface="+mn-cs"/>
            </a:rPr>
            <a:t>EOL Relief Granted</a:t>
          </a:r>
        </a:p>
      </dgm:t>
    </dgm:pt>
    <dgm:pt modelId="{6F002E0D-CEB4-41DB-B949-E4BBBDC9ED7F}" type="parTrans" cxnId="{4CCB78E6-FA4F-4762-B7B5-A2B768E9EBD7}">
      <dgm:prSet/>
      <dgm:spPr/>
      <dgm:t>
        <a:bodyPr/>
        <a:lstStyle/>
        <a:p>
          <a:endParaRPr lang="en-US"/>
        </a:p>
      </dgm:t>
    </dgm:pt>
    <dgm:pt modelId="{2DE18EEC-972B-48B0-A9A6-B8A991D7A090}" type="sibTrans" cxnId="{4CCB78E6-FA4F-4762-B7B5-A2B768E9EBD7}">
      <dgm:prSet/>
      <dgm:spPr/>
      <dgm:t>
        <a:bodyPr/>
        <a:lstStyle/>
        <a:p>
          <a:endParaRPr lang="en-US"/>
        </a:p>
      </dgm:t>
    </dgm:pt>
    <dgm:pt modelId="{5D6A6FFA-E314-4006-A477-1AE33DDEB71B}">
      <dgm:prSet phldrT="[Text]" custT="1"/>
      <dgm:spPr>
        <a:xfrm>
          <a:off x="8412428" y="5002504"/>
          <a:ext cx="324501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½ Royalty Rate</a:t>
          </a:r>
        </a:p>
      </dgm:t>
    </dgm:pt>
    <dgm:pt modelId="{B66E1DBA-B65C-4EEE-BA8E-7919FFEBC8FD}" type="parTrans" cxnId="{5465498D-E272-47B3-9AD2-BAB886BBD5E6}">
      <dgm:prSet/>
      <dgm:spPr/>
      <dgm:t>
        <a:bodyPr/>
        <a:lstStyle/>
        <a:p>
          <a:endParaRPr lang="en-US"/>
        </a:p>
      </dgm:t>
    </dgm:pt>
    <dgm:pt modelId="{FC2C50E4-BDC2-4110-9756-6FBBC958062B}" type="sibTrans" cxnId="{5465498D-E272-47B3-9AD2-BAB886BBD5E6}">
      <dgm:prSet/>
      <dgm:spPr/>
      <dgm:t>
        <a:bodyPr/>
        <a:lstStyle/>
        <a:p>
          <a:endParaRPr lang="en-US"/>
        </a:p>
      </dgm:t>
    </dgm:pt>
    <dgm:pt modelId="{3FA76BA0-6CDA-4124-92A7-B7AD1EF532EB}">
      <dgm:prSet phldrT="[Text]" custT="1"/>
      <dgm:spPr>
        <a:xfrm>
          <a:off x="8412428" y="5002504"/>
          <a:ext cx="324501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Production &amp; Price Thresholds</a:t>
          </a:r>
        </a:p>
      </dgm:t>
    </dgm:pt>
    <dgm:pt modelId="{08D9A279-7446-43DB-8271-5604C810AC75}" type="parTrans" cxnId="{EB8273EC-1B37-4315-BD9F-62BDD614B75D}">
      <dgm:prSet/>
      <dgm:spPr/>
      <dgm:t>
        <a:bodyPr/>
        <a:lstStyle/>
        <a:p>
          <a:endParaRPr lang="en-US"/>
        </a:p>
      </dgm:t>
    </dgm:pt>
    <dgm:pt modelId="{BFEC1F24-11E9-4414-857C-E18DA34F2839}" type="sibTrans" cxnId="{EB8273EC-1B37-4315-BD9F-62BDD614B75D}">
      <dgm:prSet/>
      <dgm:spPr/>
      <dgm:t>
        <a:bodyPr/>
        <a:lstStyle/>
        <a:p>
          <a:endParaRPr lang="en-US"/>
        </a:p>
      </dgm:t>
    </dgm:pt>
    <dgm:pt modelId="{304BC59C-9FA2-4E34-BC76-7539AB3FF1B3}">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Qualifying Period ≥ 100 BOEPD</a:t>
          </a:r>
        </a:p>
      </dgm:t>
    </dgm:pt>
    <dgm:pt modelId="{ECC32F94-F896-4DCD-830E-8265D1BDF623}" type="sibTrans" cxnId="{8EFB5303-4BBD-4AA4-9915-5AC8F9B4A847}">
      <dgm:prSet/>
      <dgm:spPr/>
      <dgm:t>
        <a:bodyPr/>
        <a:lstStyle/>
        <a:p>
          <a:endParaRPr lang="en-US"/>
        </a:p>
      </dgm:t>
    </dgm:pt>
    <dgm:pt modelId="{BFA10CD4-C74F-454F-9EA3-B3987A38BEF5}" type="parTrans" cxnId="{8EFB5303-4BBD-4AA4-9915-5AC8F9B4A847}">
      <dgm:prSet/>
      <dgm:spPr/>
      <dgm:t>
        <a:bodyPr/>
        <a:lstStyle/>
        <a:p>
          <a:endParaRPr lang="en-US"/>
        </a:p>
      </dgm:t>
    </dgm:pt>
    <dgm:pt modelId="{BECE62C8-A616-4120-899D-AA7A1AA61586}">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Consistent Operating Conditions</a:t>
          </a:r>
        </a:p>
      </dgm:t>
    </dgm:pt>
    <dgm:pt modelId="{7F8BD96E-B379-4635-9F87-61F4D2439BC3}" type="sibTrans" cxnId="{4534E44E-4752-4E20-A0CD-3DAB606B4F51}">
      <dgm:prSet/>
      <dgm:spPr/>
      <dgm:t>
        <a:bodyPr/>
        <a:lstStyle/>
        <a:p>
          <a:endParaRPr lang="en-US"/>
        </a:p>
      </dgm:t>
    </dgm:pt>
    <dgm:pt modelId="{06373C29-2E62-4801-BF00-CDC01DE36245}" type="parTrans" cxnId="{4534E44E-4752-4E20-A0CD-3DAB606B4F51}">
      <dgm:prSet/>
      <dgm:spPr/>
      <dgm:t>
        <a:bodyPr/>
        <a:lstStyle/>
        <a:p>
          <a:endParaRPr lang="en-US"/>
        </a:p>
      </dgm:t>
    </dgm:pt>
    <dgm:pt modelId="{5CF1BA5E-A679-4A19-8A8F-8D846AFEF8D6}">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Net Revenue &amp; Relief Justification Report</a:t>
          </a:r>
        </a:p>
      </dgm:t>
    </dgm:pt>
    <dgm:pt modelId="{68A4FBBD-8028-4750-B07C-707441D12971}" type="parTrans" cxnId="{B31E0B7B-27F0-4AB4-8207-510E6B45ED0E}">
      <dgm:prSet/>
      <dgm:spPr/>
      <dgm:t>
        <a:bodyPr/>
        <a:lstStyle/>
        <a:p>
          <a:endParaRPr lang="en-US"/>
        </a:p>
      </dgm:t>
    </dgm:pt>
    <dgm:pt modelId="{A52AEAFF-52DB-4EAC-8225-5582DCF49A86}" type="sibTrans" cxnId="{B31E0B7B-27F0-4AB4-8207-510E6B45ED0E}">
      <dgm:prSet/>
      <dgm:spPr/>
      <dgm:t>
        <a:bodyPr/>
        <a:lstStyle/>
        <a:p>
          <a:endParaRPr lang="en-US"/>
        </a:p>
      </dgm:t>
    </dgm:pt>
    <dgm:pt modelId="{8AF9D52E-7BA6-442D-943B-40D6547201AC}">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Becoming Uneconomic</a:t>
          </a:r>
        </a:p>
      </dgm:t>
    </dgm:pt>
    <dgm:pt modelId="{B6797098-1D41-4588-A1E1-A046E5F24DA5}" type="parTrans" cxnId="{0055C095-F6C3-4E29-877B-E6B324FCCC2D}">
      <dgm:prSet/>
      <dgm:spPr/>
      <dgm:t>
        <a:bodyPr/>
        <a:lstStyle/>
        <a:p>
          <a:endParaRPr lang="en-US"/>
        </a:p>
      </dgm:t>
    </dgm:pt>
    <dgm:pt modelId="{BBF7B1B2-3FAB-4C8A-8929-CD5D5CE2F5D4}" type="sibTrans" cxnId="{0055C095-F6C3-4E29-877B-E6B324FCCC2D}">
      <dgm:prSet/>
      <dgm:spPr/>
      <dgm:t>
        <a:bodyPr/>
        <a:lstStyle/>
        <a:p>
          <a:endParaRPr lang="en-US"/>
        </a:p>
      </dgm:t>
    </dgm:pt>
    <dgm:pt modelId="{3E71222E-C3C2-49D4-A08B-05FE28357589}">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Pay.gov Receipt</a:t>
          </a:r>
        </a:p>
      </dgm:t>
    </dgm:pt>
    <dgm:pt modelId="{2F8F54F6-7B56-41F6-9FCA-ACD975C96166}" type="parTrans" cxnId="{54BC98FB-1DD6-4255-867C-D90825B2D601}">
      <dgm:prSet/>
      <dgm:spPr/>
      <dgm:t>
        <a:bodyPr/>
        <a:lstStyle/>
        <a:p>
          <a:endParaRPr lang="en-US"/>
        </a:p>
      </dgm:t>
    </dgm:pt>
    <dgm:pt modelId="{4943B4C3-851B-493D-8BE0-05DFB41BD258}" type="sibTrans" cxnId="{54BC98FB-1DD6-4255-867C-D90825B2D601}">
      <dgm:prSet/>
      <dgm:spPr/>
      <dgm:t>
        <a:bodyPr/>
        <a:lstStyle/>
        <a:p>
          <a:endParaRPr lang="en-US"/>
        </a:p>
      </dgm:t>
    </dgm:pt>
    <dgm:pt modelId="{DB05E565-9435-465F-8916-CE4C436BB8F7}">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CPA Certification</a:t>
          </a:r>
        </a:p>
      </dgm:t>
    </dgm:pt>
    <dgm:pt modelId="{23775C78-1FE2-43F5-B5CF-D5EE36C29099}" type="parTrans" cxnId="{B076993D-0C1F-419D-B679-5A2F13ED8AD1}">
      <dgm:prSet/>
      <dgm:spPr/>
      <dgm:t>
        <a:bodyPr/>
        <a:lstStyle/>
        <a:p>
          <a:endParaRPr lang="en-US"/>
        </a:p>
      </dgm:t>
    </dgm:pt>
    <dgm:pt modelId="{443FC9D2-3728-4099-8F0E-9F16731E364E}" type="sibTrans" cxnId="{B076993D-0C1F-419D-B679-5A2F13ED8AD1}">
      <dgm:prSet/>
      <dgm:spPr/>
      <dgm:t>
        <a:bodyPr/>
        <a:lstStyle/>
        <a:p>
          <a:endParaRPr lang="en-US"/>
        </a:p>
      </dgm:t>
    </dgm:pt>
    <dgm:pt modelId="{4B922019-0134-4AAA-BC63-396528CD584D}" type="pres">
      <dgm:prSet presAssocID="{69CABB4F-3BE1-4A9D-AEFF-D4E871A9827E}" presName="rootnode" presStyleCnt="0">
        <dgm:presLayoutVars>
          <dgm:chMax/>
          <dgm:chPref/>
          <dgm:dir/>
          <dgm:animLvl val="lvl"/>
        </dgm:presLayoutVars>
      </dgm:prSet>
      <dgm:spPr/>
      <dgm:t>
        <a:bodyPr/>
        <a:lstStyle/>
        <a:p>
          <a:endParaRPr lang="en-US"/>
        </a:p>
      </dgm:t>
    </dgm:pt>
    <dgm:pt modelId="{798EE58A-7C7D-483E-908D-FD54D8435FB6}" type="pres">
      <dgm:prSet presAssocID="{853E7A08-593E-4278-8741-04817320C0C2}" presName="composite" presStyleCnt="0"/>
      <dgm:spPr/>
    </dgm:pt>
    <dgm:pt modelId="{88260521-E960-44F3-BE9F-69674D1760D5}" type="pres">
      <dgm:prSet presAssocID="{853E7A08-593E-4278-8741-04817320C0C2}" presName="bentUpArrow1" presStyleLbl="alignImgPlace1" presStyleIdx="0" presStyleCnt="3"/>
      <dgm:spPr>
        <a:xfrm rot="5400000">
          <a:off x="340516" y="1363312"/>
          <a:ext cx="1197284" cy="1363066"/>
        </a:xfrm>
        <a:prstGeom prst="bentUpArrow">
          <a:avLst>
            <a:gd name="adj1" fmla="val 32840"/>
            <a:gd name="adj2" fmla="val 25000"/>
            <a:gd name="adj3" fmla="val 35780"/>
          </a:avLst>
        </a:prstGeom>
        <a:gradFill rotWithShape="0">
          <a:gsLst>
            <a:gs pos="0">
              <a:srgbClr val="DAEDEF">
                <a:tint val="50000"/>
                <a:hueOff val="0"/>
                <a:satOff val="0"/>
                <a:lumOff val="0"/>
                <a:alphaOff val="0"/>
                <a:shade val="51000"/>
                <a:satMod val="130000"/>
              </a:srgbClr>
            </a:gs>
            <a:gs pos="80000">
              <a:srgbClr val="DAEDEF">
                <a:tint val="50000"/>
                <a:hueOff val="0"/>
                <a:satOff val="0"/>
                <a:lumOff val="0"/>
                <a:alphaOff val="0"/>
                <a:shade val="93000"/>
                <a:satMod val="130000"/>
              </a:srgbClr>
            </a:gs>
            <a:gs pos="100000">
              <a:srgbClr val="DAEDEF">
                <a:tint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4B026DC4-BE77-48EB-94AF-15B93409DFD5}" type="pres">
      <dgm:prSet presAssocID="{853E7A08-593E-4278-8741-04817320C0C2}" presName="ParentText" presStyleLbl="node1" presStyleIdx="0" presStyleCnt="4">
        <dgm:presLayoutVars>
          <dgm:chMax val="1"/>
          <dgm:chPref val="1"/>
          <dgm:bulletEnabled val="1"/>
        </dgm:presLayoutVars>
      </dgm:prSet>
      <dgm:spPr/>
      <dgm:t>
        <a:bodyPr/>
        <a:lstStyle/>
        <a:p>
          <a:endParaRPr lang="en-US"/>
        </a:p>
      </dgm:t>
    </dgm:pt>
    <dgm:pt modelId="{178F9764-E175-4293-B928-3A20B314D041}" type="pres">
      <dgm:prSet presAssocID="{853E7A08-593E-4278-8741-04817320C0C2}" presName="ChildText" presStyleLbl="revTx" presStyleIdx="0" presStyleCnt="4" custScaleX="349760" custLinFactX="40501" custLinFactNeighborX="100000" custLinFactNeighborY="4773">
        <dgm:presLayoutVars>
          <dgm:chMax val="0"/>
          <dgm:chPref val="0"/>
          <dgm:bulletEnabled val="1"/>
        </dgm:presLayoutVars>
      </dgm:prSet>
      <dgm:spPr/>
      <dgm:t>
        <a:bodyPr/>
        <a:lstStyle/>
        <a:p>
          <a:endParaRPr lang="en-US"/>
        </a:p>
      </dgm:t>
    </dgm:pt>
    <dgm:pt modelId="{A9C24A6D-D741-41A4-850C-518A082AC43C}" type="pres">
      <dgm:prSet presAssocID="{DBC061AB-DE97-4261-BCFC-9C993ED82AC6}" presName="sibTrans" presStyleCnt="0"/>
      <dgm:spPr/>
    </dgm:pt>
    <dgm:pt modelId="{CD615421-ECE9-4DFF-AE0A-45FC2E028615}" type="pres">
      <dgm:prSet presAssocID="{426BC224-6E0E-4356-B4E9-4BE12072517F}" presName="composite" presStyleCnt="0"/>
      <dgm:spPr/>
    </dgm:pt>
    <dgm:pt modelId="{0A3A1E2A-0A43-47EA-9FFC-F799A261EF63}" type="pres">
      <dgm:prSet presAssocID="{426BC224-6E0E-4356-B4E9-4BE12072517F}" presName="bentUpArrow1" presStyleLbl="alignImgPlace1" presStyleIdx="1" presStyleCnt="3" custLinFactNeighborX="-30780" custLinFactNeighborY="899"/>
      <dgm:spPr>
        <a:xfrm rot="5400000">
          <a:off x="2470742" y="2958870"/>
          <a:ext cx="1197284" cy="1363066"/>
        </a:xfrm>
        <a:prstGeom prst="bentUpArrow">
          <a:avLst>
            <a:gd name="adj1" fmla="val 32840"/>
            <a:gd name="adj2" fmla="val 25000"/>
            <a:gd name="adj3" fmla="val 35780"/>
          </a:avLst>
        </a:prstGeom>
        <a:gradFill rotWithShape="0">
          <a:gsLst>
            <a:gs pos="0">
              <a:srgbClr val="DAEDEF">
                <a:tint val="50000"/>
                <a:hueOff val="1623195"/>
                <a:satOff val="-12147"/>
                <a:lumOff val="-1506"/>
                <a:alphaOff val="0"/>
                <a:shade val="51000"/>
                <a:satMod val="130000"/>
              </a:srgbClr>
            </a:gs>
            <a:gs pos="80000">
              <a:srgbClr val="DAEDEF">
                <a:tint val="50000"/>
                <a:hueOff val="1623195"/>
                <a:satOff val="-12147"/>
                <a:lumOff val="-1506"/>
                <a:alphaOff val="0"/>
                <a:shade val="93000"/>
                <a:satMod val="130000"/>
              </a:srgbClr>
            </a:gs>
            <a:gs pos="100000">
              <a:srgbClr val="DAEDEF">
                <a:tint val="50000"/>
                <a:hueOff val="1623195"/>
                <a:satOff val="-12147"/>
                <a:lumOff val="-150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A82E066A-E9BE-4E07-BB6F-3B3275CEA635}" type="pres">
      <dgm:prSet presAssocID="{426BC224-6E0E-4356-B4E9-4BE12072517F}" presName="ParentText" presStyleLbl="node1" presStyleIdx="1" presStyleCnt="4" custLinFactNeighborX="-20816" custLinFactNeighborY="763">
        <dgm:presLayoutVars>
          <dgm:chMax val="1"/>
          <dgm:chPref val="1"/>
          <dgm:bulletEnabled val="1"/>
        </dgm:presLayoutVars>
      </dgm:prSet>
      <dgm:spPr/>
      <dgm:t>
        <a:bodyPr/>
        <a:lstStyle/>
        <a:p>
          <a:endParaRPr lang="en-US"/>
        </a:p>
      </dgm:t>
    </dgm:pt>
    <dgm:pt modelId="{E1D868E0-B093-4F3F-9AAB-D51019A42D54}" type="pres">
      <dgm:prSet presAssocID="{426BC224-6E0E-4356-B4E9-4BE12072517F}" presName="ChildText" presStyleLbl="revTx" presStyleIdx="1" presStyleCnt="4" custScaleX="371537" custLinFactX="10274" custLinFactNeighborX="100000" custLinFactNeighborY="5066">
        <dgm:presLayoutVars>
          <dgm:chMax val="0"/>
          <dgm:chPref val="0"/>
          <dgm:bulletEnabled val="1"/>
        </dgm:presLayoutVars>
      </dgm:prSet>
      <dgm:spPr/>
      <dgm:t>
        <a:bodyPr/>
        <a:lstStyle/>
        <a:p>
          <a:endParaRPr lang="en-US"/>
        </a:p>
      </dgm:t>
    </dgm:pt>
    <dgm:pt modelId="{04DFCA08-F931-435B-B9C2-38D915146B5A}" type="pres">
      <dgm:prSet presAssocID="{7E077E3B-FB99-4526-9F96-D52204D56355}" presName="sibTrans" presStyleCnt="0"/>
      <dgm:spPr/>
    </dgm:pt>
    <dgm:pt modelId="{2D531DD1-BF56-4275-B8BF-83F0338F19A5}" type="pres">
      <dgm:prSet presAssocID="{4639D8B8-7031-4C90-AC50-53EE1568B1B0}" presName="composite" presStyleCnt="0"/>
      <dgm:spPr/>
    </dgm:pt>
    <dgm:pt modelId="{37CB410B-A094-4CA6-B27B-0A5DD3E18848}" type="pres">
      <dgm:prSet presAssocID="{4639D8B8-7031-4C90-AC50-53EE1568B1B0}" presName="bentUpArrow1" presStyleLbl="alignImgPlace1" presStyleIdx="2" presStyleCnt="3" custLinFactNeighborX="-55246" custLinFactNeighborY="-4339"/>
      <dgm:spPr>
        <a:xfrm rot="5400000">
          <a:off x="4687031" y="4480951"/>
          <a:ext cx="1197284" cy="1363066"/>
        </a:xfrm>
        <a:prstGeom prst="bentUpArrow">
          <a:avLst>
            <a:gd name="adj1" fmla="val 32840"/>
            <a:gd name="adj2" fmla="val 25000"/>
            <a:gd name="adj3" fmla="val 35780"/>
          </a:avLst>
        </a:prstGeom>
        <a:gradFill rotWithShape="0">
          <a:gsLst>
            <a:gs pos="0">
              <a:srgbClr val="DAEDEF">
                <a:tint val="50000"/>
                <a:hueOff val="3246390"/>
                <a:satOff val="-24293"/>
                <a:lumOff val="-3011"/>
                <a:alphaOff val="0"/>
                <a:shade val="51000"/>
                <a:satMod val="130000"/>
              </a:srgbClr>
            </a:gs>
            <a:gs pos="80000">
              <a:srgbClr val="DAEDEF">
                <a:tint val="50000"/>
                <a:hueOff val="3246390"/>
                <a:satOff val="-24293"/>
                <a:lumOff val="-3011"/>
                <a:alphaOff val="0"/>
                <a:shade val="93000"/>
                <a:satMod val="130000"/>
              </a:srgbClr>
            </a:gs>
            <a:gs pos="100000">
              <a:srgbClr val="DAEDEF">
                <a:tint val="50000"/>
                <a:hueOff val="3246390"/>
                <a:satOff val="-24293"/>
                <a:lumOff val="-301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1EDB02E7-808E-4BBF-9129-B842BF52B8CA}" type="pres">
      <dgm:prSet presAssocID="{4639D8B8-7031-4C90-AC50-53EE1568B1B0}" presName="ParentText" presStyleLbl="node1" presStyleIdx="2" presStyleCnt="4" custLinFactNeighborX="-37362" custLinFactNeighborY="-3682">
        <dgm:presLayoutVars>
          <dgm:chMax val="1"/>
          <dgm:chPref val="1"/>
          <dgm:bulletEnabled val="1"/>
        </dgm:presLayoutVars>
      </dgm:prSet>
      <dgm:spPr/>
      <dgm:t>
        <a:bodyPr/>
        <a:lstStyle/>
        <a:p>
          <a:endParaRPr lang="en-US"/>
        </a:p>
      </dgm:t>
    </dgm:pt>
    <dgm:pt modelId="{06300CFF-8668-49A6-88F6-E83CE4F36354}" type="pres">
      <dgm:prSet presAssocID="{4639D8B8-7031-4C90-AC50-53EE1568B1B0}" presName="ChildText" presStyleLbl="revTx" presStyleIdx="2" presStyleCnt="4" custScaleX="305254" custLinFactNeighborX="57191" custLinFactNeighborY="-1887">
        <dgm:presLayoutVars>
          <dgm:chMax val="0"/>
          <dgm:chPref val="0"/>
          <dgm:bulletEnabled val="1"/>
        </dgm:presLayoutVars>
      </dgm:prSet>
      <dgm:spPr/>
      <dgm:t>
        <a:bodyPr/>
        <a:lstStyle/>
        <a:p>
          <a:endParaRPr lang="en-US"/>
        </a:p>
      </dgm:t>
    </dgm:pt>
    <dgm:pt modelId="{CE903253-C3CE-42C2-8D64-250FF1D5C0F8}" type="pres">
      <dgm:prSet presAssocID="{9D7CE02B-E0B8-4DA9-8893-ACC5E8C7AEFD}" presName="sibTrans" presStyleCnt="0"/>
      <dgm:spPr/>
    </dgm:pt>
    <dgm:pt modelId="{47F57FD8-97D1-41F2-8F58-F7D60D679330}" type="pres">
      <dgm:prSet presAssocID="{445EC41D-C2F6-4D24-B284-2F585A6A616C}" presName="composite" presStyleCnt="0"/>
      <dgm:spPr/>
    </dgm:pt>
    <dgm:pt modelId="{EB45BFED-F72B-480E-89BE-6F1D96179D4A}" type="pres">
      <dgm:prSet presAssocID="{445EC41D-C2F6-4D24-B284-2F585A6A616C}" presName="ParentText" presStyleLbl="node1" presStyleIdx="3" presStyleCnt="4" custLinFactNeighborX="-62724" custLinFactNeighborY="2559">
        <dgm:presLayoutVars>
          <dgm:chMax val="1"/>
          <dgm:chPref val="1"/>
          <dgm:bulletEnabled val="1"/>
        </dgm:presLayoutVars>
      </dgm:prSet>
      <dgm:spPr/>
      <dgm:t>
        <a:bodyPr/>
        <a:lstStyle/>
        <a:p>
          <a:endParaRPr lang="en-US"/>
        </a:p>
      </dgm:t>
    </dgm:pt>
    <dgm:pt modelId="{3BA65738-CBF9-4D5C-B4FA-035E250B920F}" type="pres">
      <dgm:prSet presAssocID="{445EC41D-C2F6-4D24-B284-2F585A6A616C}" presName="FinalChildText" presStyleLbl="revTx" presStyleIdx="3" presStyleCnt="4" custScaleX="221367" custLinFactNeighborX="-26344" custLinFactNeighborY="6794">
        <dgm:presLayoutVars>
          <dgm:chMax val="0"/>
          <dgm:chPref val="0"/>
          <dgm:bulletEnabled val="1"/>
        </dgm:presLayoutVars>
      </dgm:prSet>
      <dgm:spPr/>
      <dgm:t>
        <a:bodyPr/>
        <a:lstStyle/>
        <a:p>
          <a:endParaRPr lang="en-US"/>
        </a:p>
      </dgm:t>
    </dgm:pt>
  </dgm:ptLst>
  <dgm:cxnLst>
    <dgm:cxn modelId="{C3231CE9-9F39-4D76-ACAF-ED8A819C9321}" type="presOf" srcId="{3E71222E-C3C2-49D4-A08B-05FE28357589}" destId="{E1D868E0-B093-4F3F-9AAB-D51019A42D54}" srcOrd="0" destOrd="0" presId="urn:microsoft.com/office/officeart/2005/8/layout/StepDownProcess"/>
    <dgm:cxn modelId="{F77E6110-7834-4421-8172-F83C634487C0}" type="presOf" srcId="{426BC224-6E0E-4356-B4E9-4BE12072517F}" destId="{A82E066A-E9BE-4E07-BB6F-3B3275CEA635}" srcOrd="0" destOrd="0" presId="urn:microsoft.com/office/officeart/2005/8/layout/StepDownProcess"/>
    <dgm:cxn modelId="{5465498D-E272-47B3-9AD2-BAB886BBD5E6}" srcId="{445EC41D-C2F6-4D24-B284-2F585A6A616C}" destId="{5D6A6FFA-E314-4006-A477-1AE33DDEB71B}" srcOrd="0" destOrd="0" parTransId="{B66E1DBA-B65C-4EEE-BA8E-7919FFEBC8FD}" sibTransId="{FC2C50E4-BDC2-4110-9756-6FBBC958062B}"/>
    <dgm:cxn modelId="{98E796A5-EA8E-4CA9-8FDF-3E242FD3C15B}" type="presOf" srcId="{853E7A08-593E-4278-8741-04817320C0C2}" destId="{4B026DC4-BE77-48EB-94AF-15B93409DFD5}" srcOrd="0" destOrd="0" presId="urn:microsoft.com/office/officeart/2005/8/layout/StepDownProcess"/>
    <dgm:cxn modelId="{54BC98FB-1DD6-4255-867C-D90825B2D601}" srcId="{426BC224-6E0E-4356-B4E9-4BE12072517F}" destId="{3E71222E-C3C2-49D4-A08B-05FE28357589}" srcOrd="0" destOrd="0" parTransId="{2F8F54F6-7B56-41F6-9FCA-ACD975C96166}" sibTransId="{4943B4C3-851B-493D-8BE0-05DFB41BD258}"/>
    <dgm:cxn modelId="{E56E4ABD-E174-4945-9B8E-91F8E6D4502C}" srcId="{69CABB4F-3BE1-4A9D-AEFF-D4E871A9827E}" destId="{4639D8B8-7031-4C90-AC50-53EE1568B1B0}" srcOrd="2" destOrd="0" parTransId="{031FCD81-2BE2-4CCD-8913-858D4868F4D8}" sibTransId="{9D7CE02B-E0B8-4DA9-8893-ACC5E8C7AEFD}"/>
    <dgm:cxn modelId="{E41B63CF-4A84-4644-B4E0-D53E44DCFE87}" type="presOf" srcId="{5CF1BA5E-A679-4A19-8A8F-8D846AFEF8D6}" destId="{E1D868E0-B093-4F3F-9AAB-D51019A42D54}" srcOrd="0" destOrd="2" presId="urn:microsoft.com/office/officeart/2005/8/layout/StepDownProcess"/>
    <dgm:cxn modelId="{B076993D-0C1F-419D-B679-5A2F13ED8AD1}" srcId="{426BC224-6E0E-4356-B4E9-4BE12072517F}" destId="{DB05E565-9435-465F-8916-CE4C436BB8F7}" srcOrd="3" destOrd="0" parTransId="{23775C78-1FE2-43F5-B5CF-D5EE36C29099}" sibTransId="{443FC9D2-3728-4099-8F0E-9F16731E364E}"/>
    <dgm:cxn modelId="{892DFB24-9BCA-4419-BA09-8601243BD5B8}" type="presOf" srcId="{69CABB4F-3BE1-4A9D-AEFF-D4E871A9827E}" destId="{4B922019-0134-4AAA-BC63-396528CD584D}" srcOrd="0" destOrd="0" presId="urn:microsoft.com/office/officeart/2005/8/layout/StepDownProcess"/>
    <dgm:cxn modelId="{EB8273EC-1B37-4315-BD9F-62BDD614B75D}" srcId="{445EC41D-C2F6-4D24-B284-2F585A6A616C}" destId="{3FA76BA0-6CDA-4124-92A7-B7AD1EF532EB}" srcOrd="1" destOrd="0" parTransId="{08D9A279-7446-43DB-8271-5604C810AC75}" sibTransId="{BFEC1F24-11E9-4414-857C-E18DA34F2839}"/>
    <dgm:cxn modelId="{CAC7EECC-2848-4A81-BE5B-55CA222CC6AB}" type="presOf" srcId="{3FA76BA0-6CDA-4124-92A7-B7AD1EF532EB}" destId="{3BA65738-CBF9-4D5C-B4FA-035E250B920F}" srcOrd="0" destOrd="1" presId="urn:microsoft.com/office/officeart/2005/8/layout/StepDownProcess"/>
    <dgm:cxn modelId="{01617694-3394-4D78-B0D1-179FD4DCB556}" type="presOf" srcId="{5D6A6FFA-E314-4006-A477-1AE33DDEB71B}" destId="{3BA65738-CBF9-4D5C-B4FA-035E250B920F}" srcOrd="0" destOrd="0" presId="urn:microsoft.com/office/officeart/2005/8/layout/StepDownProcess"/>
    <dgm:cxn modelId="{4CCB78E6-FA4F-4762-B7B5-A2B768E9EBD7}" srcId="{69CABB4F-3BE1-4A9D-AEFF-D4E871A9827E}" destId="{445EC41D-C2F6-4D24-B284-2F585A6A616C}" srcOrd="3" destOrd="0" parTransId="{6F002E0D-CEB4-41DB-B949-E4BBBDC9ED7F}" sibTransId="{2DE18EEC-972B-48B0-A9A6-B8A991D7A090}"/>
    <dgm:cxn modelId="{1D8F6E5A-4685-4A29-904B-75BC7A2AD6C8}" srcId="{69CABB4F-3BE1-4A9D-AEFF-D4E871A9827E}" destId="{426BC224-6E0E-4356-B4E9-4BE12072517F}" srcOrd="1" destOrd="0" parTransId="{CA6D1488-A8A2-47C1-895B-A4ABCAD19999}" sibTransId="{7E077E3B-FB99-4526-9F96-D52204D56355}"/>
    <dgm:cxn modelId="{D36D23B2-435D-4725-96B7-386A04ACA4D9}" srcId="{426BC224-6E0E-4356-B4E9-4BE12072517F}" destId="{3416F703-9778-444C-BDB4-3678F180022D}" srcOrd="1" destOrd="0" parTransId="{F14EE75E-6662-4554-9516-F19FB6CA929E}" sibTransId="{C7A3174E-9202-407B-84E3-994F63BDEE50}"/>
    <dgm:cxn modelId="{A6DBB3F6-AB64-4408-874C-88BA50FFA9DC}" type="presOf" srcId="{489DF2BA-5BCD-4EAF-B70E-4837B9F7F387}" destId="{06300CFF-8668-49A6-88F6-E83CE4F36354}" srcOrd="0" destOrd="1" presId="urn:microsoft.com/office/officeart/2005/8/layout/StepDownProcess"/>
    <dgm:cxn modelId="{DBEA25FC-5FA9-42FB-93ED-FFEA87D57F04}" srcId="{4639D8B8-7031-4C90-AC50-53EE1568B1B0}" destId="{E452FE48-56B3-4DDC-95E1-D1357E1C9480}" srcOrd="0" destOrd="0" parTransId="{2FF0788D-99E7-488B-8591-56755D6C6B4A}" sibTransId="{41E74991-ADCF-475D-8119-CB4572FAB4B6}"/>
    <dgm:cxn modelId="{4534E44E-4752-4E20-A0CD-3DAB606B4F51}" srcId="{853E7A08-593E-4278-8741-04817320C0C2}" destId="{BECE62C8-A616-4120-899D-AA7A1AA61586}" srcOrd="2" destOrd="0" parTransId="{06373C29-2E62-4801-BF00-CDC01DE36245}" sibTransId="{7F8BD96E-B379-4635-9F87-61F4D2439BC3}"/>
    <dgm:cxn modelId="{9A00065E-4761-4E6B-BA11-C5D3BF166D9B}" type="presOf" srcId="{DB05E565-9435-465F-8916-CE4C436BB8F7}" destId="{E1D868E0-B093-4F3F-9AAB-D51019A42D54}" srcOrd="0" destOrd="3" presId="urn:microsoft.com/office/officeart/2005/8/layout/StepDownProcess"/>
    <dgm:cxn modelId="{85F434A7-0345-4E59-BDD5-7C6D9395E642}" type="presOf" srcId="{445EC41D-C2F6-4D24-B284-2F585A6A616C}" destId="{EB45BFED-F72B-480E-89BE-6F1D96179D4A}" srcOrd="0" destOrd="0" presId="urn:microsoft.com/office/officeart/2005/8/layout/StepDownProcess"/>
    <dgm:cxn modelId="{4BB39845-605E-43E1-91E9-7582060C3BBD}" type="presOf" srcId="{BECE62C8-A616-4120-899D-AA7A1AA61586}" destId="{178F9764-E175-4293-B928-3A20B314D041}" srcOrd="0" destOrd="2" presId="urn:microsoft.com/office/officeart/2005/8/layout/StepDownProcess"/>
    <dgm:cxn modelId="{E2DC4D18-2634-471C-934D-3A9819961093}" type="presOf" srcId="{304BC59C-9FA2-4E34-BC76-7539AB3FF1B3}" destId="{178F9764-E175-4293-B928-3A20B314D041}" srcOrd="0" destOrd="0" presId="urn:microsoft.com/office/officeart/2005/8/layout/StepDownProcess"/>
    <dgm:cxn modelId="{0201EC5B-64E0-4081-B31C-BE6ADC20D3B9}" type="presOf" srcId="{E452FE48-56B3-4DDC-95E1-D1357E1C9480}" destId="{06300CFF-8668-49A6-88F6-E83CE4F36354}" srcOrd="0" destOrd="0" presId="urn:microsoft.com/office/officeart/2005/8/layout/StepDownProcess"/>
    <dgm:cxn modelId="{B31E0B7B-27F0-4AB4-8207-510E6B45ED0E}" srcId="{426BC224-6E0E-4356-B4E9-4BE12072517F}" destId="{5CF1BA5E-A679-4A19-8A8F-8D846AFEF8D6}" srcOrd="2" destOrd="0" parTransId="{68A4FBBD-8028-4750-B07C-707441D12971}" sibTransId="{A52AEAFF-52DB-4EAC-8225-5582DCF49A86}"/>
    <dgm:cxn modelId="{90E1F329-70BF-47F3-AFF8-8A4207A4E3E3}" type="presOf" srcId="{3416F703-9778-444C-BDB4-3678F180022D}" destId="{E1D868E0-B093-4F3F-9AAB-D51019A42D54}" srcOrd="0" destOrd="1" presId="urn:microsoft.com/office/officeart/2005/8/layout/StepDownProcess"/>
    <dgm:cxn modelId="{DBB338FA-BF29-4D96-BB07-014EF2EAC151}" srcId="{4639D8B8-7031-4C90-AC50-53EE1568B1B0}" destId="{489DF2BA-5BCD-4EAF-B70E-4837B9F7F387}" srcOrd="1" destOrd="0" parTransId="{BEB3692A-D413-4391-901F-2AA162D96337}" sibTransId="{E019C62F-44E4-4668-9D70-11A9D886402B}"/>
    <dgm:cxn modelId="{99738142-34BA-4A28-ADF7-9E48F5254CF4}" srcId="{69CABB4F-3BE1-4A9D-AEFF-D4E871A9827E}" destId="{853E7A08-593E-4278-8741-04817320C0C2}" srcOrd="0" destOrd="0" parTransId="{DD365F25-41D1-4FC2-B296-F4AD8B78ED05}" sibTransId="{DBC061AB-DE97-4261-BCFC-9C993ED82AC6}"/>
    <dgm:cxn modelId="{8EFB5303-4BBD-4AA4-9915-5AC8F9B4A847}" srcId="{853E7A08-593E-4278-8741-04817320C0C2}" destId="{304BC59C-9FA2-4E34-BC76-7539AB3FF1B3}" srcOrd="0" destOrd="0" parTransId="{BFA10CD4-C74F-454F-9EA3-B3987A38BEF5}" sibTransId="{ECC32F94-F896-4DCD-830E-8265D1BDF623}"/>
    <dgm:cxn modelId="{30BDC9D5-C4D2-4EBE-9BD5-624DC39B479D}" type="presOf" srcId="{8AF9D52E-7BA6-442D-943B-40D6547201AC}" destId="{178F9764-E175-4293-B928-3A20B314D041}" srcOrd="0" destOrd="1" presId="urn:microsoft.com/office/officeart/2005/8/layout/StepDownProcess"/>
    <dgm:cxn modelId="{0055C095-F6C3-4E29-877B-E6B324FCCC2D}" srcId="{853E7A08-593E-4278-8741-04817320C0C2}" destId="{8AF9D52E-7BA6-442D-943B-40D6547201AC}" srcOrd="1" destOrd="0" parTransId="{B6797098-1D41-4588-A1E1-A046E5F24DA5}" sibTransId="{BBF7B1B2-3FAB-4C8A-8929-CD5D5CE2F5D4}"/>
    <dgm:cxn modelId="{D7C799E8-370B-40F9-AEE3-FA88FE5ADBFD}" type="presOf" srcId="{4639D8B8-7031-4C90-AC50-53EE1568B1B0}" destId="{1EDB02E7-808E-4BBF-9129-B842BF52B8CA}" srcOrd="0" destOrd="0" presId="urn:microsoft.com/office/officeart/2005/8/layout/StepDownProcess"/>
    <dgm:cxn modelId="{800CB65F-D409-4B9A-8154-22BAB37F9FAD}" type="presParOf" srcId="{4B922019-0134-4AAA-BC63-396528CD584D}" destId="{798EE58A-7C7D-483E-908D-FD54D8435FB6}" srcOrd="0" destOrd="0" presId="urn:microsoft.com/office/officeart/2005/8/layout/StepDownProcess"/>
    <dgm:cxn modelId="{D3AFCD07-AB80-43B9-9544-8A475D1E5089}" type="presParOf" srcId="{798EE58A-7C7D-483E-908D-FD54D8435FB6}" destId="{88260521-E960-44F3-BE9F-69674D1760D5}" srcOrd="0" destOrd="0" presId="urn:microsoft.com/office/officeart/2005/8/layout/StepDownProcess"/>
    <dgm:cxn modelId="{9BE4568C-3335-4A5A-B9DF-A5EE13D29702}" type="presParOf" srcId="{798EE58A-7C7D-483E-908D-FD54D8435FB6}" destId="{4B026DC4-BE77-48EB-94AF-15B93409DFD5}" srcOrd="1" destOrd="0" presId="urn:microsoft.com/office/officeart/2005/8/layout/StepDownProcess"/>
    <dgm:cxn modelId="{899360A8-5F4C-4D7E-9943-6D3B08DAA18E}" type="presParOf" srcId="{798EE58A-7C7D-483E-908D-FD54D8435FB6}" destId="{178F9764-E175-4293-B928-3A20B314D041}" srcOrd="2" destOrd="0" presId="urn:microsoft.com/office/officeart/2005/8/layout/StepDownProcess"/>
    <dgm:cxn modelId="{BD2661AA-90D9-462C-B1C5-364F288DE50F}" type="presParOf" srcId="{4B922019-0134-4AAA-BC63-396528CD584D}" destId="{A9C24A6D-D741-41A4-850C-518A082AC43C}" srcOrd="1" destOrd="0" presId="urn:microsoft.com/office/officeart/2005/8/layout/StepDownProcess"/>
    <dgm:cxn modelId="{D10756C1-7405-465B-9BA4-CB367DBECB31}" type="presParOf" srcId="{4B922019-0134-4AAA-BC63-396528CD584D}" destId="{CD615421-ECE9-4DFF-AE0A-45FC2E028615}" srcOrd="2" destOrd="0" presId="urn:microsoft.com/office/officeart/2005/8/layout/StepDownProcess"/>
    <dgm:cxn modelId="{1D8E8D5B-6799-4C4D-B32C-D482F5D81B9B}" type="presParOf" srcId="{CD615421-ECE9-4DFF-AE0A-45FC2E028615}" destId="{0A3A1E2A-0A43-47EA-9FFC-F799A261EF63}" srcOrd="0" destOrd="0" presId="urn:microsoft.com/office/officeart/2005/8/layout/StepDownProcess"/>
    <dgm:cxn modelId="{ED59B441-46F2-47C0-95BA-DF29FC9DB22B}" type="presParOf" srcId="{CD615421-ECE9-4DFF-AE0A-45FC2E028615}" destId="{A82E066A-E9BE-4E07-BB6F-3B3275CEA635}" srcOrd="1" destOrd="0" presId="urn:microsoft.com/office/officeart/2005/8/layout/StepDownProcess"/>
    <dgm:cxn modelId="{A1E3B637-7C7E-4DEA-B060-4AA49B5052F7}" type="presParOf" srcId="{CD615421-ECE9-4DFF-AE0A-45FC2E028615}" destId="{E1D868E0-B093-4F3F-9AAB-D51019A42D54}" srcOrd="2" destOrd="0" presId="urn:microsoft.com/office/officeart/2005/8/layout/StepDownProcess"/>
    <dgm:cxn modelId="{450073DF-7620-49F3-9881-D3566ABF9368}" type="presParOf" srcId="{4B922019-0134-4AAA-BC63-396528CD584D}" destId="{04DFCA08-F931-435B-B9C2-38D915146B5A}" srcOrd="3" destOrd="0" presId="urn:microsoft.com/office/officeart/2005/8/layout/StepDownProcess"/>
    <dgm:cxn modelId="{56A4F4A2-9377-41F2-BE44-03BC0D6A5816}" type="presParOf" srcId="{4B922019-0134-4AAA-BC63-396528CD584D}" destId="{2D531DD1-BF56-4275-B8BF-83F0338F19A5}" srcOrd="4" destOrd="0" presId="urn:microsoft.com/office/officeart/2005/8/layout/StepDownProcess"/>
    <dgm:cxn modelId="{CA221432-6D59-4763-8376-C971F9D0A571}" type="presParOf" srcId="{2D531DD1-BF56-4275-B8BF-83F0338F19A5}" destId="{37CB410B-A094-4CA6-B27B-0A5DD3E18848}" srcOrd="0" destOrd="0" presId="urn:microsoft.com/office/officeart/2005/8/layout/StepDownProcess"/>
    <dgm:cxn modelId="{631F40CB-9FE1-4C6D-A2FD-077EC72B38E1}" type="presParOf" srcId="{2D531DD1-BF56-4275-B8BF-83F0338F19A5}" destId="{1EDB02E7-808E-4BBF-9129-B842BF52B8CA}" srcOrd="1" destOrd="0" presId="urn:microsoft.com/office/officeart/2005/8/layout/StepDownProcess"/>
    <dgm:cxn modelId="{9E22A308-3DE6-4E6A-AE6F-A9D96422177B}" type="presParOf" srcId="{2D531DD1-BF56-4275-B8BF-83F0338F19A5}" destId="{06300CFF-8668-49A6-88F6-E83CE4F36354}" srcOrd="2" destOrd="0" presId="urn:microsoft.com/office/officeart/2005/8/layout/StepDownProcess"/>
    <dgm:cxn modelId="{0FB13FF2-B5E2-4342-979A-63278E1EA840}" type="presParOf" srcId="{4B922019-0134-4AAA-BC63-396528CD584D}" destId="{CE903253-C3CE-42C2-8D64-250FF1D5C0F8}" srcOrd="5" destOrd="0" presId="urn:microsoft.com/office/officeart/2005/8/layout/StepDownProcess"/>
    <dgm:cxn modelId="{79DAF202-ADCB-432E-97F2-C100F0E1FD84}" type="presParOf" srcId="{4B922019-0134-4AAA-BC63-396528CD584D}" destId="{47F57FD8-97D1-41F2-8F58-F7D60D679330}" srcOrd="6" destOrd="0" presId="urn:microsoft.com/office/officeart/2005/8/layout/StepDownProcess"/>
    <dgm:cxn modelId="{8B3EC14D-B397-417F-AC17-B1818AD6E2BD}" type="presParOf" srcId="{47F57FD8-97D1-41F2-8F58-F7D60D679330}" destId="{EB45BFED-F72B-480E-89BE-6F1D96179D4A}" srcOrd="0" destOrd="0" presId="urn:microsoft.com/office/officeart/2005/8/layout/StepDownProcess"/>
    <dgm:cxn modelId="{F22A1ACB-D5F0-4D41-8BA4-B2B186060714}" type="presParOf" srcId="{47F57FD8-97D1-41F2-8F58-F7D60D679330}" destId="{3BA65738-CBF9-4D5C-B4FA-035E250B920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CABB4F-3BE1-4A9D-AEFF-D4E871A9827E}" type="doc">
      <dgm:prSet loTypeId="urn:microsoft.com/office/officeart/2005/8/layout/StepDownProcess" loCatId="process" qsTypeId="urn:microsoft.com/office/officeart/2005/8/quickstyle/3d1" qsCatId="3D" csTypeId="urn:microsoft.com/office/officeart/2005/8/colors/colorful5" csCatId="colorful" phldr="1"/>
      <dgm:spPr/>
      <dgm:t>
        <a:bodyPr/>
        <a:lstStyle/>
        <a:p>
          <a:endParaRPr lang="en-US"/>
        </a:p>
      </dgm:t>
    </dgm:pt>
    <dgm:pt modelId="{853E7A08-593E-4278-8741-04817320C0C2}">
      <dgm:prSet phldrT="[Text]"/>
      <dgm:spPr>
        <a:xfrm>
          <a:off x="23308" y="36098"/>
          <a:ext cx="2015522" cy="1410800"/>
        </a:xfrm>
        <a:prstGeom prst="roundRect">
          <a:avLst>
            <a:gd name="adj" fmla="val 16670"/>
          </a:avLst>
        </a:prstGeom>
        <a:gradFill rotWithShape="0">
          <a:gsLst>
            <a:gs pos="0">
              <a:srgbClr val="DAEDEF">
                <a:hueOff val="0"/>
                <a:satOff val="0"/>
                <a:lumOff val="0"/>
                <a:alphaOff val="0"/>
                <a:shade val="51000"/>
                <a:satMod val="130000"/>
              </a:srgbClr>
            </a:gs>
            <a:gs pos="80000">
              <a:srgbClr val="DAEDEF">
                <a:hueOff val="0"/>
                <a:satOff val="0"/>
                <a:lumOff val="0"/>
                <a:alphaOff val="0"/>
                <a:shade val="93000"/>
                <a:satMod val="130000"/>
              </a:srgbClr>
            </a:gs>
            <a:gs pos="100000">
              <a:srgbClr val="DAEDE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000000">
                  <a:lumMod val="65000"/>
                  <a:lumOff val="35000"/>
                </a:srgbClr>
              </a:solidFill>
              <a:latin typeface="Franklin Gothic Demi Cond" panose="020B0706030402020204" pitchFamily="34" charset="0"/>
              <a:ea typeface="+mn-ea"/>
              <a:cs typeface="+mn-cs"/>
            </a:rPr>
            <a:t>Qualification</a:t>
          </a:r>
        </a:p>
      </dgm:t>
    </dgm:pt>
    <dgm:pt modelId="{DD365F25-41D1-4FC2-B296-F4AD8B78ED05}" type="parTrans" cxnId="{99738142-34BA-4A28-ADF7-9E48F5254CF4}">
      <dgm:prSet/>
      <dgm:spPr/>
      <dgm:t>
        <a:bodyPr/>
        <a:lstStyle/>
        <a:p>
          <a:endParaRPr lang="en-US"/>
        </a:p>
      </dgm:t>
    </dgm:pt>
    <dgm:pt modelId="{DBC061AB-DE97-4261-BCFC-9C993ED82AC6}" type="sibTrans" cxnId="{99738142-34BA-4A28-ADF7-9E48F5254CF4}">
      <dgm:prSet/>
      <dgm:spPr/>
      <dgm:t>
        <a:bodyPr/>
        <a:lstStyle/>
        <a:p>
          <a:endParaRPr lang="en-US"/>
        </a:p>
      </dgm:t>
    </dgm:pt>
    <dgm:pt modelId="{426BC224-6E0E-4356-B4E9-4BE12072517F}">
      <dgm:prSet phldrT="[Text]"/>
      <dgm:spPr>
        <a:xfrm>
          <a:off x="2153534" y="1631657"/>
          <a:ext cx="2015522" cy="1410800"/>
        </a:xfrm>
        <a:prstGeom prst="roundRect">
          <a:avLst>
            <a:gd name="adj" fmla="val 16670"/>
          </a:avLst>
        </a:prstGeom>
        <a:gradFill rotWithShape="0">
          <a:gsLst>
            <a:gs pos="0">
              <a:srgbClr val="DAEDEF">
                <a:hueOff val="1085675"/>
                <a:satOff val="3732"/>
                <a:lumOff val="-17909"/>
                <a:alphaOff val="0"/>
                <a:shade val="51000"/>
                <a:satMod val="130000"/>
              </a:srgbClr>
            </a:gs>
            <a:gs pos="80000">
              <a:srgbClr val="DAEDEF">
                <a:hueOff val="1085675"/>
                <a:satOff val="3732"/>
                <a:lumOff val="-17909"/>
                <a:alphaOff val="0"/>
                <a:shade val="93000"/>
                <a:satMod val="130000"/>
              </a:srgbClr>
            </a:gs>
            <a:gs pos="100000">
              <a:srgbClr val="DAEDEF">
                <a:hueOff val="1085675"/>
                <a:satOff val="3732"/>
                <a:lumOff val="-1790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2D2D8A"/>
              </a:solidFill>
              <a:latin typeface="Franklin Gothic Demi Cond" panose="020B0706030402020204" pitchFamily="34" charset="0"/>
              <a:ea typeface="+mn-ea"/>
              <a:cs typeface="+mn-cs"/>
            </a:rPr>
            <a:t>Submit Application</a:t>
          </a:r>
        </a:p>
      </dgm:t>
    </dgm:pt>
    <dgm:pt modelId="{CA6D1488-A8A2-47C1-895B-A4ABCAD19999}" type="parTrans" cxnId="{1D8F6E5A-4685-4A29-904B-75BC7A2AD6C8}">
      <dgm:prSet/>
      <dgm:spPr/>
      <dgm:t>
        <a:bodyPr/>
        <a:lstStyle/>
        <a:p>
          <a:endParaRPr lang="en-US"/>
        </a:p>
      </dgm:t>
    </dgm:pt>
    <dgm:pt modelId="{7E077E3B-FB99-4526-9F96-D52204D56355}" type="sibTrans" cxnId="{1D8F6E5A-4685-4A29-904B-75BC7A2AD6C8}">
      <dgm:prSet/>
      <dgm:spPr/>
      <dgm:t>
        <a:bodyPr/>
        <a:lstStyle/>
        <a:p>
          <a:endParaRPr lang="en-US"/>
        </a:p>
      </dgm:t>
    </dgm:pt>
    <dgm:pt modelId="{3416F703-9778-444C-BDB4-3678F180022D}">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Administrative Information Report</a:t>
          </a:r>
        </a:p>
      </dgm:t>
    </dgm:pt>
    <dgm:pt modelId="{F14EE75E-6662-4554-9516-F19FB6CA929E}" type="parTrans" cxnId="{D36D23B2-435D-4725-96B7-386A04ACA4D9}">
      <dgm:prSet/>
      <dgm:spPr/>
      <dgm:t>
        <a:bodyPr/>
        <a:lstStyle/>
        <a:p>
          <a:endParaRPr lang="en-US"/>
        </a:p>
      </dgm:t>
    </dgm:pt>
    <dgm:pt modelId="{C7A3174E-9202-407B-84E3-994F63BDEE50}" type="sibTrans" cxnId="{D36D23B2-435D-4725-96B7-386A04ACA4D9}">
      <dgm:prSet/>
      <dgm:spPr/>
      <dgm:t>
        <a:bodyPr/>
        <a:lstStyle/>
        <a:p>
          <a:endParaRPr lang="en-US"/>
        </a:p>
      </dgm:t>
    </dgm:pt>
    <dgm:pt modelId="{4639D8B8-7031-4C90-AC50-53EE1568B1B0}">
      <dgm:prSet phldrT="[Text]"/>
      <dgm:spPr>
        <a:xfrm>
          <a:off x="4369824" y="3153741"/>
          <a:ext cx="2015522" cy="1410800"/>
        </a:xfrm>
        <a:prstGeom prst="roundRect">
          <a:avLst>
            <a:gd name="adj" fmla="val 16670"/>
          </a:avLst>
        </a:prstGeom>
        <a:gradFill rotWithShape="0">
          <a:gsLst>
            <a:gs pos="0">
              <a:srgbClr val="2E4F9B"/>
            </a:gs>
            <a:gs pos="80000">
              <a:srgbClr val="DAEDEF">
                <a:hueOff val="2171351"/>
                <a:satOff val="7464"/>
                <a:lumOff val="-35817"/>
                <a:alphaOff val="0"/>
                <a:shade val="93000"/>
                <a:satMod val="130000"/>
              </a:srgbClr>
            </a:gs>
            <a:gs pos="100000">
              <a:srgbClr val="DAEDEF">
                <a:hueOff val="2171351"/>
                <a:satOff val="7464"/>
                <a:lumOff val="-358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DAEDEF">
                  <a:lumMod val="90000"/>
                </a:srgbClr>
              </a:solidFill>
              <a:latin typeface="Franklin Gothic Demi Cond" panose="020B0706030402020204" pitchFamily="34" charset="0"/>
              <a:ea typeface="+mn-ea"/>
              <a:cs typeface="+mn-cs"/>
            </a:rPr>
            <a:t>BSEE Evaluation</a:t>
          </a:r>
        </a:p>
      </dgm:t>
    </dgm:pt>
    <dgm:pt modelId="{031FCD81-2BE2-4CCD-8913-858D4868F4D8}" type="parTrans" cxnId="{E56E4ABD-E174-4945-9B8E-91F8E6D4502C}">
      <dgm:prSet/>
      <dgm:spPr/>
      <dgm:t>
        <a:bodyPr/>
        <a:lstStyle/>
        <a:p>
          <a:endParaRPr lang="en-US"/>
        </a:p>
      </dgm:t>
    </dgm:pt>
    <dgm:pt modelId="{9D7CE02B-E0B8-4DA9-8893-ACC5E8C7AEFD}" type="sibTrans" cxnId="{E56E4ABD-E174-4945-9B8E-91F8E6D4502C}">
      <dgm:prSet/>
      <dgm:spPr/>
      <dgm:t>
        <a:bodyPr/>
        <a:lstStyle/>
        <a:p>
          <a:endParaRPr lang="en-US"/>
        </a:p>
      </dgm:t>
    </dgm:pt>
    <dgm:pt modelId="{E452FE48-56B3-4DDC-95E1-D1357E1C9480}">
      <dgm:prSet phldrT="[Text]" custT="1"/>
      <dgm:spPr>
        <a:xfrm>
          <a:off x="6472340" y="3318722"/>
          <a:ext cx="4474715" cy="1140271"/>
        </a:xfrm>
        <a:prstGeom prst="rect">
          <a:avLst/>
        </a:prstGeom>
        <a:blipFill>
          <a:blip xmlns:r="http://schemas.openxmlformats.org/officeDocument/2006/relationships" r:embed="rId1"/>
          <a:stretch>
            <a:fillRect l="-1625"/>
          </a:stretch>
        </a:blipFill>
        <a:ln>
          <a:noFill/>
        </a:ln>
        <a:effectLst/>
      </dgm:spPr>
      <dgm:t>
        <a:bodyPr/>
        <a:lstStyle/>
        <a:p>
          <a:r>
            <a:rPr lang="en-US">
              <a:noFill/>
            </a:rPr>
            <a:t> </a:t>
          </a:r>
        </a:p>
      </dgm:t>
    </dgm:pt>
    <dgm:pt modelId="{2FF0788D-99E7-488B-8591-56755D6C6B4A}" type="parTrans" cxnId="{DBEA25FC-5FA9-42FB-93ED-FFEA87D57F04}">
      <dgm:prSet/>
      <dgm:spPr/>
      <dgm:t>
        <a:bodyPr/>
        <a:lstStyle/>
        <a:p>
          <a:endParaRPr lang="en-US"/>
        </a:p>
      </dgm:t>
    </dgm:pt>
    <dgm:pt modelId="{41E74991-ADCF-475D-8119-CB4572FAB4B6}" type="sibTrans" cxnId="{DBEA25FC-5FA9-42FB-93ED-FFEA87D57F04}">
      <dgm:prSet/>
      <dgm:spPr/>
      <dgm:t>
        <a:bodyPr/>
        <a:lstStyle/>
        <a:p>
          <a:endParaRPr lang="en-US"/>
        </a:p>
      </dgm:t>
    </dgm:pt>
    <dgm:pt modelId="{489DF2BA-5BCD-4EAF-B70E-4837B9F7F387}">
      <dgm:prSet phldrT="[Text]" custT="1"/>
      <dgm:spPr>
        <a:xfrm>
          <a:off x="6472340" y="3318722"/>
          <a:ext cx="4474715" cy="1140271"/>
        </a:xfrm>
        <a:prstGeom prst="rect">
          <a:avLst/>
        </a:prstGeom>
        <a:noFill/>
        <a:ln>
          <a:noFill/>
        </a:ln>
        <a:effectLst/>
      </dgm:spPr>
      <dgm:t>
        <a:bodyPr/>
        <a:lstStyle/>
        <a:p>
          <a:r>
            <a:rPr lang="en-US">
              <a:noFill/>
            </a:rPr>
            <a:t> </a:t>
          </a:r>
        </a:p>
      </dgm:t>
    </dgm:pt>
    <dgm:pt modelId="{BEB3692A-D413-4391-901F-2AA162D96337}" type="parTrans" cxnId="{DBB338FA-BF29-4D96-BB07-014EF2EAC151}">
      <dgm:prSet/>
      <dgm:spPr/>
      <dgm:t>
        <a:bodyPr/>
        <a:lstStyle/>
        <a:p>
          <a:endParaRPr lang="en-US"/>
        </a:p>
      </dgm:t>
    </dgm:pt>
    <dgm:pt modelId="{E019C62F-44E4-4668-9D70-11A9D886402B}" type="sibTrans" cxnId="{DBB338FA-BF29-4D96-BB07-014EF2EAC151}">
      <dgm:prSet/>
      <dgm:spPr/>
      <dgm:t>
        <a:bodyPr/>
        <a:lstStyle/>
        <a:p>
          <a:endParaRPr lang="en-US"/>
        </a:p>
      </dgm:t>
    </dgm:pt>
    <dgm:pt modelId="{445EC41D-C2F6-4D24-B284-2F585A6A616C}">
      <dgm:prSet phldrT="[Text]"/>
      <dgm:spPr>
        <a:xfrm>
          <a:off x="6408425" y="4826580"/>
          <a:ext cx="2015522" cy="1410800"/>
        </a:xfrm>
        <a:prstGeom prst="roundRect">
          <a:avLst>
            <a:gd name="adj" fmla="val 16670"/>
          </a:avLst>
        </a:prstGeom>
        <a:gradFill rotWithShape="0">
          <a:gsLst>
            <a:gs pos="0">
              <a:srgbClr val="DAEDEF">
                <a:hueOff val="3257026"/>
                <a:satOff val="11196"/>
                <a:lumOff val="-53726"/>
                <a:alphaOff val="0"/>
                <a:shade val="51000"/>
                <a:satMod val="130000"/>
              </a:srgbClr>
            </a:gs>
            <a:gs pos="80000">
              <a:srgbClr val="DAEDEF">
                <a:hueOff val="3257026"/>
                <a:satOff val="11196"/>
                <a:lumOff val="-53726"/>
                <a:alphaOff val="0"/>
                <a:shade val="93000"/>
                <a:satMod val="130000"/>
              </a:srgbClr>
            </a:gs>
            <a:gs pos="100000">
              <a:srgbClr val="DAEDEF">
                <a:hueOff val="3257026"/>
                <a:satOff val="11196"/>
                <a:lumOff val="-53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FFFFFF">
                  <a:lumMod val="85000"/>
                </a:srgbClr>
              </a:solidFill>
              <a:latin typeface="Franklin Gothic Demi Cond" panose="020B0706030402020204" pitchFamily="34" charset="0"/>
              <a:ea typeface="+mn-ea"/>
              <a:cs typeface="+mn-cs"/>
            </a:rPr>
            <a:t>EOL Relief Granted</a:t>
          </a:r>
        </a:p>
      </dgm:t>
    </dgm:pt>
    <dgm:pt modelId="{6F002E0D-CEB4-41DB-B949-E4BBBDC9ED7F}" type="parTrans" cxnId="{4CCB78E6-FA4F-4762-B7B5-A2B768E9EBD7}">
      <dgm:prSet/>
      <dgm:spPr/>
      <dgm:t>
        <a:bodyPr/>
        <a:lstStyle/>
        <a:p>
          <a:endParaRPr lang="en-US"/>
        </a:p>
      </dgm:t>
    </dgm:pt>
    <dgm:pt modelId="{2DE18EEC-972B-48B0-A9A6-B8A991D7A090}" type="sibTrans" cxnId="{4CCB78E6-FA4F-4762-B7B5-A2B768E9EBD7}">
      <dgm:prSet/>
      <dgm:spPr/>
      <dgm:t>
        <a:bodyPr/>
        <a:lstStyle/>
        <a:p>
          <a:endParaRPr lang="en-US"/>
        </a:p>
      </dgm:t>
    </dgm:pt>
    <dgm:pt modelId="{5D6A6FFA-E314-4006-A477-1AE33DDEB71B}">
      <dgm:prSet phldrT="[Text]" custT="1"/>
      <dgm:spPr>
        <a:xfrm>
          <a:off x="8412428" y="5002504"/>
          <a:ext cx="324501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½ Royalty Rate</a:t>
          </a:r>
        </a:p>
      </dgm:t>
    </dgm:pt>
    <dgm:pt modelId="{B66E1DBA-B65C-4EEE-BA8E-7919FFEBC8FD}" type="parTrans" cxnId="{5465498D-E272-47B3-9AD2-BAB886BBD5E6}">
      <dgm:prSet/>
      <dgm:spPr/>
      <dgm:t>
        <a:bodyPr/>
        <a:lstStyle/>
        <a:p>
          <a:endParaRPr lang="en-US"/>
        </a:p>
      </dgm:t>
    </dgm:pt>
    <dgm:pt modelId="{FC2C50E4-BDC2-4110-9756-6FBBC958062B}" type="sibTrans" cxnId="{5465498D-E272-47B3-9AD2-BAB886BBD5E6}">
      <dgm:prSet/>
      <dgm:spPr/>
      <dgm:t>
        <a:bodyPr/>
        <a:lstStyle/>
        <a:p>
          <a:endParaRPr lang="en-US"/>
        </a:p>
      </dgm:t>
    </dgm:pt>
    <dgm:pt modelId="{3FA76BA0-6CDA-4124-92A7-B7AD1EF532EB}">
      <dgm:prSet phldrT="[Text]" custT="1"/>
      <dgm:spPr>
        <a:xfrm>
          <a:off x="8412428" y="5002504"/>
          <a:ext cx="324501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Production &amp; Price Thresholds</a:t>
          </a:r>
        </a:p>
      </dgm:t>
    </dgm:pt>
    <dgm:pt modelId="{08D9A279-7446-43DB-8271-5604C810AC75}" type="parTrans" cxnId="{EB8273EC-1B37-4315-BD9F-62BDD614B75D}">
      <dgm:prSet/>
      <dgm:spPr/>
      <dgm:t>
        <a:bodyPr/>
        <a:lstStyle/>
        <a:p>
          <a:endParaRPr lang="en-US"/>
        </a:p>
      </dgm:t>
    </dgm:pt>
    <dgm:pt modelId="{BFEC1F24-11E9-4414-857C-E18DA34F2839}" type="sibTrans" cxnId="{EB8273EC-1B37-4315-BD9F-62BDD614B75D}">
      <dgm:prSet/>
      <dgm:spPr/>
      <dgm:t>
        <a:bodyPr/>
        <a:lstStyle/>
        <a:p>
          <a:endParaRPr lang="en-US"/>
        </a:p>
      </dgm:t>
    </dgm:pt>
    <dgm:pt modelId="{304BC59C-9FA2-4E34-BC76-7539AB3FF1B3}">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Qualifying Period ≥ 100 BOEPD</a:t>
          </a:r>
        </a:p>
      </dgm:t>
    </dgm:pt>
    <dgm:pt modelId="{ECC32F94-F896-4DCD-830E-8265D1BDF623}" type="sibTrans" cxnId="{8EFB5303-4BBD-4AA4-9915-5AC8F9B4A847}">
      <dgm:prSet/>
      <dgm:spPr/>
      <dgm:t>
        <a:bodyPr/>
        <a:lstStyle/>
        <a:p>
          <a:endParaRPr lang="en-US"/>
        </a:p>
      </dgm:t>
    </dgm:pt>
    <dgm:pt modelId="{BFA10CD4-C74F-454F-9EA3-B3987A38BEF5}" type="parTrans" cxnId="{8EFB5303-4BBD-4AA4-9915-5AC8F9B4A847}">
      <dgm:prSet/>
      <dgm:spPr/>
      <dgm:t>
        <a:bodyPr/>
        <a:lstStyle/>
        <a:p>
          <a:endParaRPr lang="en-US"/>
        </a:p>
      </dgm:t>
    </dgm:pt>
    <dgm:pt modelId="{BECE62C8-A616-4120-899D-AA7A1AA61586}">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Consistent Operating Conditions</a:t>
          </a:r>
        </a:p>
      </dgm:t>
    </dgm:pt>
    <dgm:pt modelId="{7F8BD96E-B379-4635-9F87-61F4D2439BC3}" type="sibTrans" cxnId="{4534E44E-4752-4E20-A0CD-3DAB606B4F51}">
      <dgm:prSet/>
      <dgm:spPr/>
      <dgm:t>
        <a:bodyPr/>
        <a:lstStyle/>
        <a:p>
          <a:endParaRPr lang="en-US"/>
        </a:p>
      </dgm:t>
    </dgm:pt>
    <dgm:pt modelId="{06373C29-2E62-4801-BF00-CDC01DE36245}" type="parTrans" cxnId="{4534E44E-4752-4E20-A0CD-3DAB606B4F51}">
      <dgm:prSet/>
      <dgm:spPr/>
      <dgm:t>
        <a:bodyPr/>
        <a:lstStyle/>
        <a:p>
          <a:endParaRPr lang="en-US"/>
        </a:p>
      </dgm:t>
    </dgm:pt>
    <dgm:pt modelId="{5CF1BA5E-A679-4A19-8A8F-8D846AFEF8D6}">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Net Revenue &amp; Relief Justification Report</a:t>
          </a:r>
        </a:p>
      </dgm:t>
    </dgm:pt>
    <dgm:pt modelId="{68A4FBBD-8028-4750-B07C-707441D12971}" type="parTrans" cxnId="{B31E0B7B-27F0-4AB4-8207-510E6B45ED0E}">
      <dgm:prSet/>
      <dgm:spPr/>
      <dgm:t>
        <a:bodyPr/>
        <a:lstStyle/>
        <a:p>
          <a:endParaRPr lang="en-US"/>
        </a:p>
      </dgm:t>
    </dgm:pt>
    <dgm:pt modelId="{A52AEAFF-52DB-4EAC-8225-5582DCF49A86}" type="sibTrans" cxnId="{B31E0B7B-27F0-4AB4-8207-510E6B45ED0E}">
      <dgm:prSet/>
      <dgm:spPr/>
      <dgm:t>
        <a:bodyPr/>
        <a:lstStyle/>
        <a:p>
          <a:endParaRPr lang="en-US"/>
        </a:p>
      </dgm:t>
    </dgm:pt>
    <dgm:pt modelId="{8AF9D52E-7BA6-442D-943B-40D6547201AC}">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Becoming Uneconomic</a:t>
          </a:r>
        </a:p>
      </dgm:t>
    </dgm:pt>
    <dgm:pt modelId="{B6797098-1D41-4588-A1E1-A046E5F24DA5}" type="parTrans" cxnId="{0055C095-F6C3-4E29-877B-E6B324FCCC2D}">
      <dgm:prSet/>
      <dgm:spPr/>
      <dgm:t>
        <a:bodyPr/>
        <a:lstStyle/>
        <a:p>
          <a:endParaRPr lang="en-US"/>
        </a:p>
      </dgm:t>
    </dgm:pt>
    <dgm:pt modelId="{BBF7B1B2-3FAB-4C8A-8929-CD5D5CE2F5D4}" type="sibTrans" cxnId="{0055C095-F6C3-4E29-877B-E6B324FCCC2D}">
      <dgm:prSet/>
      <dgm:spPr/>
      <dgm:t>
        <a:bodyPr/>
        <a:lstStyle/>
        <a:p>
          <a:endParaRPr lang="en-US"/>
        </a:p>
      </dgm:t>
    </dgm:pt>
    <dgm:pt modelId="{3E71222E-C3C2-49D4-A08B-05FE28357589}">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Pay.gov Receipt</a:t>
          </a:r>
        </a:p>
      </dgm:t>
    </dgm:pt>
    <dgm:pt modelId="{2F8F54F6-7B56-41F6-9FCA-ACD975C96166}" type="parTrans" cxnId="{54BC98FB-1DD6-4255-867C-D90825B2D601}">
      <dgm:prSet/>
      <dgm:spPr/>
      <dgm:t>
        <a:bodyPr/>
        <a:lstStyle/>
        <a:p>
          <a:endParaRPr lang="en-US"/>
        </a:p>
      </dgm:t>
    </dgm:pt>
    <dgm:pt modelId="{4943B4C3-851B-493D-8BE0-05DFB41BD258}" type="sibTrans" cxnId="{54BC98FB-1DD6-4255-867C-D90825B2D601}">
      <dgm:prSet/>
      <dgm:spPr/>
      <dgm:t>
        <a:bodyPr/>
        <a:lstStyle/>
        <a:p>
          <a:endParaRPr lang="en-US"/>
        </a:p>
      </dgm:t>
    </dgm:pt>
    <dgm:pt modelId="{DB05E565-9435-465F-8916-CE4C436BB8F7}">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CPA Certification</a:t>
          </a:r>
        </a:p>
      </dgm:t>
    </dgm:pt>
    <dgm:pt modelId="{23775C78-1FE2-43F5-B5CF-D5EE36C29099}" type="parTrans" cxnId="{B076993D-0C1F-419D-B679-5A2F13ED8AD1}">
      <dgm:prSet/>
      <dgm:spPr/>
      <dgm:t>
        <a:bodyPr/>
        <a:lstStyle/>
        <a:p>
          <a:endParaRPr lang="en-US"/>
        </a:p>
      </dgm:t>
    </dgm:pt>
    <dgm:pt modelId="{443FC9D2-3728-4099-8F0E-9F16731E364E}" type="sibTrans" cxnId="{B076993D-0C1F-419D-B679-5A2F13ED8AD1}">
      <dgm:prSet/>
      <dgm:spPr/>
      <dgm:t>
        <a:bodyPr/>
        <a:lstStyle/>
        <a:p>
          <a:endParaRPr lang="en-US"/>
        </a:p>
      </dgm:t>
    </dgm:pt>
    <dgm:pt modelId="{4B922019-0134-4AAA-BC63-396528CD584D}" type="pres">
      <dgm:prSet presAssocID="{69CABB4F-3BE1-4A9D-AEFF-D4E871A9827E}" presName="rootnode" presStyleCnt="0">
        <dgm:presLayoutVars>
          <dgm:chMax/>
          <dgm:chPref/>
          <dgm:dir/>
          <dgm:animLvl val="lvl"/>
        </dgm:presLayoutVars>
      </dgm:prSet>
      <dgm:spPr/>
    </dgm:pt>
    <dgm:pt modelId="{798EE58A-7C7D-483E-908D-FD54D8435FB6}" type="pres">
      <dgm:prSet presAssocID="{853E7A08-593E-4278-8741-04817320C0C2}" presName="composite" presStyleCnt="0"/>
      <dgm:spPr/>
    </dgm:pt>
    <dgm:pt modelId="{88260521-E960-44F3-BE9F-69674D1760D5}" type="pres">
      <dgm:prSet presAssocID="{853E7A08-593E-4278-8741-04817320C0C2}" presName="bentUpArrow1" presStyleLbl="alignImgPlace1" presStyleIdx="0" presStyleCnt="3"/>
      <dgm:spPr>
        <a:xfrm rot="5400000">
          <a:off x="340516" y="1363312"/>
          <a:ext cx="1197284" cy="1363066"/>
        </a:xfrm>
        <a:prstGeom prst="bentUpArrow">
          <a:avLst>
            <a:gd name="adj1" fmla="val 32840"/>
            <a:gd name="adj2" fmla="val 25000"/>
            <a:gd name="adj3" fmla="val 35780"/>
          </a:avLst>
        </a:prstGeom>
        <a:gradFill rotWithShape="0">
          <a:gsLst>
            <a:gs pos="0">
              <a:srgbClr val="DAEDEF">
                <a:tint val="50000"/>
                <a:hueOff val="0"/>
                <a:satOff val="0"/>
                <a:lumOff val="0"/>
                <a:alphaOff val="0"/>
                <a:shade val="51000"/>
                <a:satMod val="130000"/>
              </a:srgbClr>
            </a:gs>
            <a:gs pos="80000">
              <a:srgbClr val="DAEDEF">
                <a:tint val="50000"/>
                <a:hueOff val="0"/>
                <a:satOff val="0"/>
                <a:lumOff val="0"/>
                <a:alphaOff val="0"/>
                <a:shade val="93000"/>
                <a:satMod val="130000"/>
              </a:srgbClr>
            </a:gs>
            <a:gs pos="100000">
              <a:srgbClr val="DAEDEF">
                <a:tint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4B026DC4-BE77-48EB-94AF-15B93409DFD5}" type="pres">
      <dgm:prSet presAssocID="{853E7A08-593E-4278-8741-04817320C0C2}" presName="ParentText" presStyleLbl="node1" presStyleIdx="0" presStyleCnt="4">
        <dgm:presLayoutVars>
          <dgm:chMax val="1"/>
          <dgm:chPref val="1"/>
          <dgm:bulletEnabled val="1"/>
        </dgm:presLayoutVars>
      </dgm:prSet>
      <dgm:spPr/>
    </dgm:pt>
    <dgm:pt modelId="{178F9764-E175-4293-B928-3A20B314D041}" type="pres">
      <dgm:prSet presAssocID="{853E7A08-593E-4278-8741-04817320C0C2}" presName="ChildText" presStyleLbl="revTx" presStyleIdx="0" presStyleCnt="4" custScaleX="349760" custLinFactX="40501" custLinFactNeighborX="100000" custLinFactNeighborY="4773">
        <dgm:presLayoutVars>
          <dgm:chMax val="0"/>
          <dgm:chPref val="0"/>
          <dgm:bulletEnabled val="1"/>
        </dgm:presLayoutVars>
      </dgm:prSet>
      <dgm:spPr/>
    </dgm:pt>
    <dgm:pt modelId="{A9C24A6D-D741-41A4-850C-518A082AC43C}" type="pres">
      <dgm:prSet presAssocID="{DBC061AB-DE97-4261-BCFC-9C993ED82AC6}" presName="sibTrans" presStyleCnt="0"/>
      <dgm:spPr/>
    </dgm:pt>
    <dgm:pt modelId="{CD615421-ECE9-4DFF-AE0A-45FC2E028615}" type="pres">
      <dgm:prSet presAssocID="{426BC224-6E0E-4356-B4E9-4BE12072517F}" presName="composite" presStyleCnt="0"/>
      <dgm:spPr/>
    </dgm:pt>
    <dgm:pt modelId="{0A3A1E2A-0A43-47EA-9FFC-F799A261EF63}" type="pres">
      <dgm:prSet presAssocID="{426BC224-6E0E-4356-B4E9-4BE12072517F}" presName="bentUpArrow1" presStyleLbl="alignImgPlace1" presStyleIdx="1" presStyleCnt="3" custLinFactNeighborX="-30780" custLinFactNeighborY="899"/>
      <dgm:spPr>
        <a:xfrm rot="5400000">
          <a:off x="2470742" y="2958870"/>
          <a:ext cx="1197284" cy="1363066"/>
        </a:xfrm>
        <a:prstGeom prst="bentUpArrow">
          <a:avLst>
            <a:gd name="adj1" fmla="val 32840"/>
            <a:gd name="adj2" fmla="val 25000"/>
            <a:gd name="adj3" fmla="val 35780"/>
          </a:avLst>
        </a:prstGeom>
        <a:gradFill rotWithShape="0">
          <a:gsLst>
            <a:gs pos="0">
              <a:srgbClr val="DAEDEF">
                <a:tint val="50000"/>
                <a:hueOff val="1623195"/>
                <a:satOff val="-12147"/>
                <a:lumOff val="-1506"/>
                <a:alphaOff val="0"/>
                <a:shade val="51000"/>
                <a:satMod val="130000"/>
              </a:srgbClr>
            </a:gs>
            <a:gs pos="80000">
              <a:srgbClr val="DAEDEF">
                <a:tint val="50000"/>
                <a:hueOff val="1623195"/>
                <a:satOff val="-12147"/>
                <a:lumOff val="-1506"/>
                <a:alphaOff val="0"/>
                <a:shade val="93000"/>
                <a:satMod val="130000"/>
              </a:srgbClr>
            </a:gs>
            <a:gs pos="100000">
              <a:srgbClr val="DAEDEF">
                <a:tint val="50000"/>
                <a:hueOff val="1623195"/>
                <a:satOff val="-12147"/>
                <a:lumOff val="-150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A82E066A-E9BE-4E07-BB6F-3B3275CEA635}" type="pres">
      <dgm:prSet presAssocID="{426BC224-6E0E-4356-B4E9-4BE12072517F}" presName="ParentText" presStyleLbl="node1" presStyleIdx="1" presStyleCnt="4" custLinFactNeighborX="-20816" custLinFactNeighborY="763">
        <dgm:presLayoutVars>
          <dgm:chMax val="1"/>
          <dgm:chPref val="1"/>
          <dgm:bulletEnabled val="1"/>
        </dgm:presLayoutVars>
      </dgm:prSet>
      <dgm:spPr/>
    </dgm:pt>
    <dgm:pt modelId="{E1D868E0-B093-4F3F-9AAB-D51019A42D54}" type="pres">
      <dgm:prSet presAssocID="{426BC224-6E0E-4356-B4E9-4BE12072517F}" presName="ChildText" presStyleLbl="revTx" presStyleIdx="1" presStyleCnt="4" custScaleX="371537" custLinFactX="10274" custLinFactNeighborX="100000" custLinFactNeighborY="5066">
        <dgm:presLayoutVars>
          <dgm:chMax val="0"/>
          <dgm:chPref val="0"/>
          <dgm:bulletEnabled val="1"/>
        </dgm:presLayoutVars>
      </dgm:prSet>
      <dgm:spPr/>
    </dgm:pt>
    <dgm:pt modelId="{04DFCA08-F931-435B-B9C2-38D915146B5A}" type="pres">
      <dgm:prSet presAssocID="{7E077E3B-FB99-4526-9F96-D52204D56355}" presName="sibTrans" presStyleCnt="0"/>
      <dgm:spPr/>
    </dgm:pt>
    <dgm:pt modelId="{2D531DD1-BF56-4275-B8BF-83F0338F19A5}" type="pres">
      <dgm:prSet presAssocID="{4639D8B8-7031-4C90-AC50-53EE1568B1B0}" presName="composite" presStyleCnt="0"/>
      <dgm:spPr/>
    </dgm:pt>
    <dgm:pt modelId="{37CB410B-A094-4CA6-B27B-0A5DD3E18848}" type="pres">
      <dgm:prSet presAssocID="{4639D8B8-7031-4C90-AC50-53EE1568B1B0}" presName="bentUpArrow1" presStyleLbl="alignImgPlace1" presStyleIdx="2" presStyleCnt="3" custLinFactNeighborX="-55246" custLinFactNeighborY="-4339"/>
      <dgm:spPr>
        <a:xfrm rot="5400000">
          <a:off x="4687031" y="4480951"/>
          <a:ext cx="1197284" cy="1363066"/>
        </a:xfrm>
        <a:prstGeom prst="bentUpArrow">
          <a:avLst>
            <a:gd name="adj1" fmla="val 32840"/>
            <a:gd name="adj2" fmla="val 25000"/>
            <a:gd name="adj3" fmla="val 35780"/>
          </a:avLst>
        </a:prstGeom>
        <a:gradFill rotWithShape="0">
          <a:gsLst>
            <a:gs pos="0">
              <a:srgbClr val="DAEDEF">
                <a:tint val="50000"/>
                <a:hueOff val="3246390"/>
                <a:satOff val="-24293"/>
                <a:lumOff val="-3011"/>
                <a:alphaOff val="0"/>
                <a:shade val="51000"/>
                <a:satMod val="130000"/>
              </a:srgbClr>
            </a:gs>
            <a:gs pos="80000">
              <a:srgbClr val="DAEDEF">
                <a:tint val="50000"/>
                <a:hueOff val="3246390"/>
                <a:satOff val="-24293"/>
                <a:lumOff val="-3011"/>
                <a:alphaOff val="0"/>
                <a:shade val="93000"/>
                <a:satMod val="130000"/>
              </a:srgbClr>
            </a:gs>
            <a:gs pos="100000">
              <a:srgbClr val="DAEDEF">
                <a:tint val="50000"/>
                <a:hueOff val="3246390"/>
                <a:satOff val="-24293"/>
                <a:lumOff val="-301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1EDB02E7-808E-4BBF-9129-B842BF52B8CA}" type="pres">
      <dgm:prSet presAssocID="{4639D8B8-7031-4C90-AC50-53EE1568B1B0}" presName="ParentText" presStyleLbl="node1" presStyleIdx="2" presStyleCnt="4" custLinFactNeighborX="-37362" custLinFactNeighborY="-3682">
        <dgm:presLayoutVars>
          <dgm:chMax val="1"/>
          <dgm:chPref val="1"/>
          <dgm:bulletEnabled val="1"/>
        </dgm:presLayoutVars>
      </dgm:prSet>
      <dgm:spPr/>
    </dgm:pt>
    <dgm:pt modelId="{06300CFF-8668-49A6-88F6-E83CE4F36354}" type="pres">
      <dgm:prSet presAssocID="{4639D8B8-7031-4C90-AC50-53EE1568B1B0}" presName="ChildText" presStyleLbl="revTx" presStyleIdx="2" presStyleCnt="4" custScaleX="305254" custLinFactNeighborX="57191" custLinFactNeighborY="-1887">
        <dgm:presLayoutVars>
          <dgm:chMax val="0"/>
          <dgm:chPref val="0"/>
          <dgm:bulletEnabled val="1"/>
        </dgm:presLayoutVars>
      </dgm:prSet>
      <dgm:spPr/>
    </dgm:pt>
    <dgm:pt modelId="{CE903253-C3CE-42C2-8D64-250FF1D5C0F8}" type="pres">
      <dgm:prSet presAssocID="{9D7CE02B-E0B8-4DA9-8893-ACC5E8C7AEFD}" presName="sibTrans" presStyleCnt="0"/>
      <dgm:spPr/>
    </dgm:pt>
    <dgm:pt modelId="{47F57FD8-97D1-41F2-8F58-F7D60D679330}" type="pres">
      <dgm:prSet presAssocID="{445EC41D-C2F6-4D24-B284-2F585A6A616C}" presName="composite" presStyleCnt="0"/>
      <dgm:spPr/>
    </dgm:pt>
    <dgm:pt modelId="{EB45BFED-F72B-480E-89BE-6F1D96179D4A}" type="pres">
      <dgm:prSet presAssocID="{445EC41D-C2F6-4D24-B284-2F585A6A616C}" presName="ParentText" presStyleLbl="node1" presStyleIdx="3" presStyleCnt="4" custLinFactNeighborX="-62724" custLinFactNeighborY="2559">
        <dgm:presLayoutVars>
          <dgm:chMax val="1"/>
          <dgm:chPref val="1"/>
          <dgm:bulletEnabled val="1"/>
        </dgm:presLayoutVars>
      </dgm:prSet>
      <dgm:spPr/>
    </dgm:pt>
    <dgm:pt modelId="{3BA65738-CBF9-4D5C-B4FA-035E250B920F}" type="pres">
      <dgm:prSet presAssocID="{445EC41D-C2F6-4D24-B284-2F585A6A616C}" presName="FinalChildText" presStyleLbl="revTx" presStyleIdx="3" presStyleCnt="4" custScaleX="221367" custLinFactNeighborX="-26344" custLinFactNeighborY="6794">
        <dgm:presLayoutVars>
          <dgm:chMax val="0"/>
          <dgm:chPref val="0"/>
          <dgm:bulletEnabled val="1"/>
        </dgm:presLayoutVars>
      </dgm:prSet>
      <dgm:spPr/>
    </dgm:pt>
  </dgm:ptLst>
  <dgm:cxnLst>
    <dgm:cxn modelId="{8EFB5303-4BBD-4AA4-9915-5AC8F9B4A847}" srcId="{853E7A08-593E-4278-8741-04817320C0C2}" destId="{304BC59C-9FA2-4E34-BC76-7539AB3FF1B3}" srcOrd="0" destOrd="0" parTransId="{BFA10CD4-C74F-454F-9EA3-B3987A38BEF5}" sibTransId="{ECC32F94-F896-4DCD-830E-8265D1BDF623}"/>
    <dgm:cxn modelId="{F77E6110-7834-4421-8172-F83C634487C0}" type="presOf" srcId="{426BC224-6E0E-4356-B4E9-4BE12072517F}" destId="{A82E066A-E9BE-4E07-BB6F-3B3275CEA635}" srcOrd="0" destOrd="0" presId="urn:microsoft.com/office/officeart/2005/8/layout/StepDownProcess"/>
    <dgm:cxn modelId="{E2DC4D18-2634-471C-934D-3A9819961093}" type="presOf" srcId="{304BC59C-9FA2-4E34-BC76-7539AB3FF1B3}" destId="{178F9764-E175-4293-B928-3A20B314D041}" srcOrd="0" destOrd="0" presId="urn:microsoft.com/office/officeart/2005/8/layout/StepDownProcess"/>
    <dgm:cxn modelId="{892DFB24-9BCA-4419-BA09-8601243BD5B8}" type="presOf" srcId="{69CABB4F-3BE1-4A9D-AEFF-D4E871A9827E}" destId="{4B922019-0134-4AAA-BC63-396528CD584D}" srcOrd="0" destOrd="0" presId="urn:microsoft.com/office/officeart/2005/8/layout/StepDownProcess"/>
    <dgm:cxn modelId="{90E1F329-70BF-47F3-AFF8-8A4207A4E3E3}" type="presOf" srcId="{3416F703-9778-444C-BDB4-3678F180022D}" destId="{E1D868E0-B093-4F3F-9AAB-D51019A42D54}" srcOrd="0" destOrd="1" presId="urn:microsoft.com/office/officeart/2005/8/layout/StepDownProcess"/>
    <dgm:cxn modelId="{B076993D-0C1F-419D-B679-5A2F13ED8AD1}" srcId="{426BC224-6E0E-4356-B4E9-4BE12072517F}" destId="{DB05E565-9435-465F-8916-CE4C436BB8F7}" srcOrd="3" destOrd="0" parTransId="{23775C78-1FE2-43F5-B5CF-D5EE36C29099}" sibTransId="{443FC9D2-3728-4099-8F0E-9F16731E364E}"/>
    <dgm:cxn modelId="{0201EC5B-64E0-4081-B31C-BE6ADC20D3B9}" type="presOf" srcId="{E452FE48-56B3-4DDC-95E1-D1357E1C9480}" destId="{06300CFF-8668-49A6-88F6-E83CE4F36354}" srcOrd="0" destOrd="0" presId="urn:microsoft.com/office/officeart/2005/8/layout/StepDownProcess"/>
    <dgm:cxn modelId="{9A00065E-4761-4E6B-BA11-C5D3BF166D9B}" type="presOf" srcId="{DB05E565-9435-465F-8916-CE4C436BB8F7}" destId="{E1D868E0-B093-4F3F-9AAB-D51019A42D54}" srcOrd="0" destOrd="3" presId="urn:microsoft.com/office/officeart/2005/8/layout/StepDownProcess"/>
    <dgm:cxn modelId="{99738142-34BA-4A28-ADF7-9E48F5254CF4}" srcId="{69CABB4F-3BE1-4A9D-AEFF-D4E871A9827E}" destId="{853E7A08-593E-4278-8741-04817320C0C2}" srcOrd="0" destOrd="0" parTransId="{DD365F25-41D1-4FC2-B296-F4AD8B78ED05}" sibTransId="{DBC061AB-DE97-4261-BCFC-9C993ED82AC6}"/>
    <dgm:cxn modelId="{4BB39845-605E-43E1-91E9-7582060C3BBD}" type="presOf" srcId="{BECE62C8-A616-4120-899D-AA7A1AA61586}" destId="{178F9764-E175-4293-B928-3A20B314D041}" srcOrd="0" destOrd="2" presId="urn:microsoft.com/office/officeart/2005/8/layout/StepDownProcess"/>
    <dgm:cxn modelId="{4534E44E-4752-4E20-A0CD-3DAB606B4F51}" srcId="{853E7A08-593E-4278-8741-04817320C0C2}" destId="{BECE62C8-A616-4120-899D-AA7A1AA61586}" srcOrd="2" destOrd="0" parTransId="{06373C29-2E62-4801-BF00-CDC01DE36245}" sibTransId="{7F8BD96E-B379-4635-9F87-61F4D2439BC3}"/>
    <dgm:cxn modelId="{1D8F6E5A-4685-4A29-904B-75BC7A2AD6C8}" srcId="{69CABB4F-3BE1-4A9D-AEFF-D4E871A9827E}" destId="{426BC224-6E0E-4356-B4E9-4BE12072517F}" srcOrd="1" destOrd="0" parTransId="{CA6D1488-A8A2-47C1-895B-A4ABCAD19999}" sibTransId="{7E077E3B-FB99-4526-9F96-D52204D56355}"/>
    <dgm:cxn modelId="{B31E0B7B-27F0-4AB4-8207-510E6B45ED0E}" srcId="{426BC224-6E0E-4356-B4E9-4BE12072517F}" destId="{5CF1BA5E-A679-4A19-8A8F-8D846AFEF8D6}" srcOrd="2" destOrd="0" parTransId="{68A4FBBD-8028-4750-B07C-707441D12971}" sibTransId="{A52AEAFF-52DB-4EAC-8225-5582DCF49A86}"/>
    <dgm:cxn modelId="{5465498D-E272-47B3-9AD2-BAB886BBD5E6}" srcId="{445EC41D-C2F6-4D24-B284-2F585A6A616C}" destId="{5D6A6FFA-E314-4006-A477-1AE33DDEB71B}" srcOrd="0" destOrd="0" parTransId="{B66E1DBA-B65C-4EEE-BA8E-7919FFEBC8FD}" sibTransId="{FC2C50E4-BDC2-4110-9756-6FBBC958062B}"/>
    <dgm:cxn modelId="{01617694-3394-4D78-B0D1-179FD4DCB556}" type="presOf" srcId="{5D6A6FFA-E314-4006-A477-1AE33DDEB71B}" destId="{3BA65738-CBF9-4D5C-B4FA-035E250B920F}" srcOrd="0" destOrd="0" presId="urn:microsoft.com/office/officeart/2005/8/layout/StepDownProcess"/>
    <dgm:cxn modelId="{0055C095-F6C3-4E29-877B-E6B324FCCC2D}" srcId="{853E7A08-593E-4278-8741-04817320C0C2}" destId="{8AF9D52E-7BA6-442D-943B-40D6547201AC}" srcOrd="1" destOrd="0" parTransId="{B6797098-1D41-4588-A1E1-A046E5F24DA5}" sibTransId="{BBF7B1B2-3FAB-4C8A-8929-CD5D5CE2F5D4}"/>
    <dgm:cxn modelId="{98E796A5-EA8E-4CA9-8FDF-3E242FD3C15B}" type="presOf" srcId="{853E7A08-593E-4278-8741-04817320C0C2}" destId="{4B026DC4-BE77-48EB-94AF-15B93409DFD5}" srcOrd="0" destOrd="0" presId="urn:microsoft.com/office/officeart/2005/8/layout/StepDownProcess"/>
    <dgm:cxn modelId="{85F434A7-0345-4E59-BDD5-7C6D9395E642}" type="presOf" srcId="{445EC41D-C2F6-4D24-B284-2F585A6A616C}" destId="{EB45BFED-F72B-480E-89BE-6F1D96179D4A}" srcOrd="0" destOrd="0" presId="urn:microsoft.com/office/officeart/2005/8/layout/StepDownProcess"/>
    <dgm:cxn modelId="{D36D23B2-435D-4725-96B7-386A04ACA4D9}" srcId="{426BC224-6E0E-4356-B4E9-4BE12072517F}" destId="{3416F703-9778-444C-BDB4-3678F180022D}" srcOrd="1" destOrd="0" parTransId="{F14EE75E-6662-4554-9516-F19FB6CA929E}" sibTransId="{C7A3174E-9202-407B-84E3-994F63BDEE50}"/>
    <dgm:cxn modelId="{E56E4ABD-E174-4945-9B8E-91F8E6D4502C}" srcId="{69CABB4F-3BE1-4A9D-AEFF-D4E871A9827E}" destId="{4639D8B8-7031-4C90-AC50-53EE1568B1B0}" srcOrd="2" destOrd="0" parTransId="{031FCD81-2BE2-4CCD-8913-858D4868F4D8}" sibTransId="{9D7CE02B-E0B8-4DA9-8893-ACC5E8C7AEFD}"/>
    <dgm:cxn modelId="{CAC7EECC-2848-4A81-BE5B-55CA222CC6AB}" type="presOf" srcId="{3FA76BA0-6CDA-4124-92A7-B7AD1EF532EB}" destId="{3BA65738-CBF9-4D5C-B4FA-035E250B920F}" srcOrd="0" destOrd="1" presId="urn:microsoft.com/office/officeart/2005/8/layout/StepDownProcess"/>
    <dgm:cxn modelId="{E41B63CF-4A84-4644-B4E0-D53E44DCFE87}" type="presOf" srcId="{5CF1BA5E-A679-4A19-8A8F-8D846AFEF8D6}" destId="{E1D868E0-B093-4F3F-9AAB-D51019A42D54}" srcOrd="0" destOrd="2" presId="urn:microsoft.com/office/officeart/2005/8/layout/StepDownProcess"/>
    <dgm:cxn modelId="{30BDC9D5-C4D2-4EBE-9BD5-624DC39B479D}" type="presOf" srcId="{8AF9D52E-7BA6-442D-943B-40D6547201AC}" destId="{178F9764-E175-4293-B928-3A20B314D041}" srcOrd="0" destOrd="1" presId="urn:microsoft.com/office/officeart/2005/8/layout/StepDownProcess"/>
    <dgm:cxn modelId="{4CCB78E6-FA4F-4762-B7B5-A2B768E9EBD7}" srcId="{69CABB4F-3BE1-4A9D-AEFF-D4E871A9827E}" destId="{445EC41D-C2F6-4D24-B284-2F585A6A616C}" srcOrd="3" destOrd="0" parTransId="{6F002E0D-CEB4-41DB-B949-E4BBBDC9ED7F}" sibTransId="{2DE18EEC-972B-48B0-A9A6-B8A991D7A090}"/>
    <dgm:cxn modelId="{D7C799E8-370B-40F9-AEE3-FA88FE5ADBFD}" type="presOf" srcId="{4639D8B8-7031-4C90-AC50-53EE1568B1B0}" destId="{1EDB02E7-808E-4BBF-9129-B842BF52B8CA}" srcOrd="0" destOrd="0" presId="urn:microsoft.com/office/officeart/2005/8/layout/StepDownProcess"/>
    <dgm:cxn modelId="{C3231CE9-9F39-4D76-ACAF-ED8A819C9321}" type="presOf" srcId="{3E71222E-C3C2-49D4-A08B-05FE28357589}" destId="{E1D868E0-B093-4F3F-9AAB-D51019A42D54}" srcOrd="0" destOrd="0" presId="urn:microsoft.com/office/officeart/2005/8/layout/StepDownProcess"/>
    <dgm:cxn modelId="{EB8273EC-1B37-4315-BD9F-62BDD614B75D}" srcId="{445EC41D-C2F6-4D24-B284-2F585A6A616C}" destId="{3FA76BA0-6CDA-4124-92A7-B7AD1EF532EB}" srcOrd="1" destOrd="0" parTransId="{08D9A279-7446-43DB-8271-5604C810AC75}" sibTransId="{BFEC1F24-11E9-4414-857C-E18DA34F2839}"/>
    <dgm:cxn modelId="{A6DBB3F6-AB64-4408-874C-88BA50FFA9DC}" type="presOf" srcId="{489DF2BA-5BCD-4EAF-B70E-4837B9F7F387}" destId="{06300CFF-8668-49A6-88F6-E83CE4F36354}" srcOrd="0" destOrd="1" presId="urn:microsoft.com/office/officeart/2005/8/layout/StepDownProcess"/>
    <dgm:cxn modelId="{DBB338FA-BF29-4D96-BB07-014EF2EAC151}" srcId="{4639D8B8-7031-4C90-AC50-53EE1568B1B0}" destId="{489DF2BA-5BCD-4EAF-B70E-4837B9F7F387}" srcOrd="1" destOrd="0" parTransId="{BEB3692A-D413-4391-901F-2AA162D96337}" sibTransId="{E019C62F-44E4-4668-9D70-11A9D886402B}"/>
    <dgm:cxn modelId="{54BC98FB-1DD6-4255-867C-D90825B2D601}" srcId="{426BC224-6E0E-4356-B4E9-4BE12072517F}" destId="{3E71222E-C3C2-49D4-A08B-05FE28357589}" srcOrd="0" destOrd="0" parTransId="{2F8F54F6-7B56-41F6-9FCA-ACD975C96166}" sibTransId="{4943B4C3-851B-493D-8BE0-05DFB41BD258}"/>
    <dgm:cxn modelId="{DBEA25FC-5FA9-42FB-93ED-FFEA87D57F04}" srcId="{4639D8B8-7031-4C90-AC50-53EE1568B1B0}" destId="{E452FE48-56B3-4DDC-95E1-D1357E1C9480}" srcOrd="0" destOrd="0" parTransId="{2FF0788D-99E7-488B-8591-56755D6C6B4A}" sibTransId="{41E74991-ADCF-475D-8119-CB4572FAB4B6}"/>
    <dgm:cxn modelId="{800CB65F-D409-4B9A-8154-22BAB37F9FAD}" type="presParOf" srcId="{4B922019-0134-4AAA-BC63-396528CD584D}" destId="{798EE58A-7C7D-483E-908D-FD54D8435FB6}" srcOrd="0" destOrd="0" presId="urn:microsoft.com/office/officeart/2005/8/layout/StepDownProcess"/>
    <dgm:cxn modelId="{D3AFCD07-AB80-43B9-9544-8A475D1E5089}" type="presParOf" srcId="{798EE58A-7C7D-483E-908D-FD54D8435FB6}" destId="{88260521-E960-44F3-BE9F-69674D1760D5}" srcOrd="0" destOrd="0" presId="urn:microsoft.com/office/officeart/2005/8/layout/StepDownProcess"/>
    <dgm:cxn modelId="{9BE4568C-3335-4A5A-B9DF-A5EE13D29702}" type="presParOf" srcId="{798EE58A-7C7D-483E-908D-FD54D8435FB6}" destId="{4B026DC4-BE77-48EB-94AF-15B93409DFD5}" srcOrd="1" destOrd="0" presId="urn:microsoft.com/office/officeart/2005/8/layout/StepDownProcess"/>
    <dgm:cxn modelId="{899360A8-5F4C-4D7E-9943-6D3B08DAA18E}" type="presParOf" srcId="{798EE58A-7C7D-483E-908D-FD54D8435FB6}" destId="{178F9764-E175-4293-B928-3A20B314D041}" srcOrd="2" destOrd="0" presId="urn:microsoft.com/office/officeart/2005/8/layout/StepDownProcess"/>
    <dgm:cxn modelId="{BD2661AA-90D9-462C-B1C5-364F288DE50F}" type="presParOf" srcId="{4B922019-0134-4AAA-BC63-396528CD584D}" destId="{A9C24A6D-D741-41A4-850C-518A082AC43C}" srcOrd="1" destOrd="0" presId="urn:microsoft.com/office/officeart/2005/8/layout/StepDownProcess"/>
    <dgm:cxn modelId="{D10756C1-7405-465B-9BA4-CB367DBECB31}" type="presParOf" srcId="{4B922019-0134-4AAA-BC63-396528CD584D}" destId="{CD615421-ECE9-4DFF-AE0A-45FC2E028615}" srcOrd="2" destOrd="0" presId="urn:microsoft.com/office/officeart/2005/8/layout/StepDownProcess"/>
    <dgm:cxn modelId="{1D8E8D5B-6799-4C4D-B32C-D482F5D81B9B}" type="presParOf" srcId="{CD615421-ECE9-4DFF-AE0A-45FC2E028615}" destId="{0A3A1E2A-0A43-47EA-9FFC-F799A261EF63}" srcOrd="0" destOrd="0" presId="urn:microsoft.com/office/officeart/2005/8/layout/StepDownProcess"/>
    <dgm:cxn modelId="{ED59B441-46F2-47C0-95BA-DF29FC9DB22B}" type="presParOf" srcId="{CD615421-ECE9-4DFF-AE0A-45FC2E028615}" destId="{A82E066A-E9BE-4E07-BB6F-3B3275CEA635}" srcOrd="1" destOrd="0" presId="urn:microsoft.com/office/officeart/2005/8/layout/StepDownProcess"/>
    <dgm:cxn modelId="{A1E3B637-7C7E-4DEA-B060-4AA49B5052F7}" type="presParOf" srcId="{CD615421-ECE9-4DFF-AE0A-45FC2E028615}" destId="{E1D868E0-B093-4F3F-9AAB-D51019A42D54}" srcOrd="2" destOrd="0" presId="urn:microsoft.com/office/officeart/2005/8/layout/StepDownProcess"/>
    <dgm:cxn modelId="{450073DF-7620-49F3-9881-D3566ABF9368}" type="presParOf" srcId="{4B922019-0134-4AAA-BC63-396528CD584D}" destId="{04DFCA08-F931-435B-B9C2-38D915146B5A}" srcOrd="3" destOrd="0" presId="urn:microsoft.com/office/officeart/2005/8/layout/StepDownProcess"/>
    <dgm:cxn modelId="{56A4F4A2-9377-41F2-BE44-03BC0D6A5816}" type="presParOf" srcId="{4B922019-0134-4AAA-BC63-396528CD584D}" destId="{2D531DD1-BF56-4275-B8BF-83F0338F19A5}" srcOrd="4" destOrd="0" presId="urn:microsoft.com/office/officeart/2005/8/layout/StepDownProcess"/>
    <dgm:cxn modelId="{CA221432-6D59-4763-8376-C971F9D0A571}" type="presParOf" srcId="{2D531DD1-BF56-4275-B8BF-83F0338F19A5}" destId="{37CB410B-A094-4CA6-B27B-0A5DD3E18848}" srcOrd="0" destOrd="0" presId="urn:microsoft.com/office/officeart/2005/8/layout/StepDownProcess"/>
    <dgm:cxn modelId="{631F40CB-9FE1-4C6D-A2FD-077EC72B38E1}" type="presParOf" srcId="{2D531DD1-BF56-4275-B8BF-83F0338F19A5}" destId="{1EDB02E7-808E-4BBF-9129-B842BF52B8CA}" srcOrd="1" destOrd="0" presId="urn:microsoft.com/office/officeart/2005/8/layout/StepDownProcess"/>
    <dgm:cxn modelId="{9E22A308-3DE6-4E6A-AE6F-A9D96422177B}" type="presParOf" srcId="{2D531DD1-BF56-4275-B8BF-83F0338F19A5}" destId="{06300CFF-8668-49A6-88F6-E83CE4F36354}" srcOrd="2" destOrd="0" presId="urn:microsoft.com/office/officeart/2005/8/layout/StepDownProcess"/>
    <dgm:cxn modelId="{0FB13FF2-B5E2-4342-979A-63278E1EA840}" type="presParOf" srcId="{4B922019-0134-4AAA-BC63-396528CD584D}" destId="{CE903253-C3CE-42C2-8D64-250FF1D5C0F8}" srcOrd="5" destOrd="0" presId="urn:microsoft.com/office/officeart/2005/8/layout/StepDownProcess"/>
    <dgm:cxn modelId="{79DAF202-ADCB-432E-97F2-C100F0E1FD84}" type="presParOf" srcId="{4B922019-0134-4AAA-BC63-396528CD584D}" destId="{47F57FD8-97D1-41F2-8F58-F7D60D679330}" srcOrd="6" destOrd="0" presId="urn:microsoft.com/office/officeart/2005/8/layout/StepDownProcess"/>
    <dgm:cxn modelId="{8B3EC14D-B397-417F-AC17-B1818AD6E2BD}" type="presParOf" srcId="{47F57FD8-97D1-41F2-8F58-F7D60D679330}" destId="{EB45BFED-F72B-480E-89BE-6F1D96179D4A}" srcOrd="0" destOrd="0" presId="urn:microsoft.com/office/officeart/2005/8/layout/StepDownProcess"/>
    <dgm:cxn modelId="{F22A1ACB-D5F0-4D41-8BA4-B2B186060714}" type="presParOf" srcId="{47F57FD8-97D1-41F2-8F58-F7D60D679330}" destId="{3BA65738-CBF9-4D5C-B4FA-035E250B920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CABB4F-3BE1-4A9D-AEFF-D4E871A9827E}" type="doc">
      <dgm:prSet loTypeId="urn:microsoft.com/office/officeart/2005/8/layout/StepDownProcess" loCatId="process" qsTypeId="urn:microsoft.com/office/officeart/2005/8/quickstyle/3d1" qsCatId="3D" csTypeId="urn:microsoft.com/office/officeart/2005/8/colors/colorful5" csCatId="colorful" phldr="1"/>
      <dgm:spPr/>
      <dgm:t>
        <a:bodyPr/>
        <a:lstStyle/>
        <a:p>
          <a:endParaRPr lang="en-US"/>
        </a:p>
      </dgm:t>
    </dgm:pt>
    <dgm:pt modelId="{853E7A08-593E-4278-8741-04817320C0C2}">
      <dgm:prSet phldrT="[Text]"/>
      <dgm:spPr>
        <a:xfrm>
          <a:off x="23308" y="36098"/>
          <a:ext cx="2015522" cy="1410800"/>
        </a:xfrm>
        <a:prstGeom prst="roundRect">
          <a:avLst>
            <a:gd name="adj" fmla="val 16670"/>
          </a:avLst>
        </a:prstGeom>
        <a:gradFill rotWithShape="0">
          <a:gsLst>
            <a:gs pos="0">
              <a:srgbClr val="DAEDEF">
                <a:hueOff val="0"/>
                <a:satOff val="0"/>
                <a:lumOff val="0"/>
                <a:alphaOff val="0"/>
                <a:shade val="51000"/>
                <a:satMod val="130000"/>
              </a:srgbClr>
            </a:gs>
            <a:gs pos="80000">
              <a:srgbClr val="DAEDEF">
                <a:hueOff val="0"/>
                <a:satOff val="0"/>
                <a:lumOff val="0"/>
                <a:alphaOff val="0"/>
                <a:shade val="93000"/>
                <a:satMod val="130000"/>
              </a:srgbClr>
            </a:gs>
            <a:gs pos="100000">
              <a:srgbClr val="DAEDE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000000">
                  <a:lumMod val="65000"/>
                  <a:lumOff val="35000"/>
                </a:srgbClr>
              </a:solidFill>
              <a:latin typeface="Franklin Gothic Demi Cond" panose="020B0706030402020204" pitchFamily="34" charset="0"/>
              <a:ea typeface="+mn-ea"/>
              <a:cs typeface="+mn-cs"/>
            </a:rPr>
            <a:t>Qualification</a:t>
          </a:r>
        </a:p>
      </dgm:t>
    </dgm:pt>
    <dgm:pt modelId="{DD365F25-41D1-4FC2-B296-F4AD8B78ED05}" type="parTrans" cxnId="{99738142-34BA-4A28-ADF7-9E48F5254CF4}">
      <dgm:prSet/>
      <dgm:spPr/>
      <dgm:t>
        <a:bodyPr/>
        <a:lstStyle/>
        <a:p>
          <a:endParaRPr lang="en-US"/>
        </a:p>
      </dgm:t>
    </dgm:pt>
    <dgm:pt modelId="{DBC061AB-DE97-4261-BCFC-9C993ED82AC6}" type="sibTrans" cxnId="{99738142-34BA-4A28-ADF7-9E48F5254CF4}">
      <dgm:prSet/>
      <dgm:spPr/>
      <dgm:t>
        <a:bodyPr/>
        <a:lstStyle/>
        <a:p>
          <a:endParaRPr lang="en-US"/>
        </a:p>
      </dgm:t>
    </dgm:pt>
    <dgm:pt modelId="{426BC224-6E0E-4356-B4E9-4BE12072517F}">
      <dgm:prSet phldrT="[Text]"/>
      <dgm:spPr>
        <a:xfrm>
          <a:off x="2153534" y="1631657"/>
          <a:ext cx="2015522" cy="1410800"/>
        </a:xfrm>
        <a:prstGeom prst="roundRect">
          <a:avLst>
            <a:gd name="adj" fmla="val 16670"/>
          </a:avLst>
        </a:prstGeom>
        <a:gradFill rotWithShape="0">
          <a:gsLst>
            <a:gs pos="0">
              <a:srgbClr val="DAEDEF">
                <a:hueOff val="1085675"/>
                <a:satOff val="3732"/>
                <a:lumOff val="-17909"/>
                <a:alphaOff val="0"/>
                <a:shade val="51000"/>
                <a:satMod val="130000"/>
              </a:srgbClr>
            </a:gs>
            <a:gs pos="80000">
              <a:srgbClr val="DAEDEF">
                <a:hueOff val="1085675"/>
                <a:satOff val="3732"/>
                <a:lumOff val="-17909"/>
                <a:alphaOff val="0"/>
                <a:shade val="93000"/>
                <a:satMod val="130000"/>
              </a:srgbClr>
            </a:gs>
            <a:gs pos="100000">
              <a:srgbClr val="DAEDEF">
                <a:hueOff val="1085675"/>
                <a:satOff val="3732"/>
                <a:lumOff val="-1790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2D2D8A"/>
              </a:solidFill>
              <a:latin typeface="Franklin Gothic Demi Cond" panose="020B0706030402020204" pitchFamily="34" charset="0"/>
              <a:ea typeface="+mn-ea"/>
              <a:cs typeface="+mn-cs"/>
            </a:rPr>
            <a:t>Submit Application</a:t>
          </a:r>
        </a:p>
      </dgm:t>
    </dgm:pt>
    <dgm:pt modelId="{CA6D1488-A8A2-47C1-895B-A4ABCAD19999}" type="parTrans" cxnId="{1D8F6E5A-4685-4A29-904B-75BC7A2AD6C8}">
      <dgm:prSet/>
      <dgm:spPr/>
      <dgm:t>
        <a:bodyPr/>
        <a:lstStyle/>
        <a:p>
          <a:endParaRPr lang="en-US"/>
        </a:p>
      </dgm:t>
    </dgm:pt>
    <dgm:pt modelId="{7E077E3B-FB99-4526-9F96-D52204D56355}" type="sibTrans" cxnId="{1D8F6E5A-4685-4A29-904B-75BC7A2AD6C8}">
      <dgm:prSet/>
      <dgm:spPr/>
      <dgm:t>
        <a:bodyPr/>
        <a:lstStyle/>
        <a:p>
          <a:endParaRPr lang="en-US"/>
        </a:p>
      </dgm:t>
    </dgm:pt>
    <dgm:pt modelId="{3416F703-9778-444C-BDB4-3678F180022D}">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Administrative Information Report</a:t>
          </a:r>
        </a:p>
      </dgm:t>
    </dgm:pt>
    <dgm:pt modelId="{F14EE75E-6662-4554-9516-F19FB6CA929E}" type="parTrans" cxnId="{D36D23B2-435D-4725-96B7-386A04ACA4D9}">
      <dgm:prSet/>
      <dgm:spPr/>
      <dgm:t>
        <a:bodyPr/>
        <a:lstStyle/>
        <a:p>
          <a:endParaRPr lang="en-US"/>
        </a:p>
      </dgm:t>
    </dgm:pt>
    <dgm:pt modelId="{C7A3174E-9202-407B-84E3-994F63BDEE50}" type="sibTrans" cxnId="{D36D23B2-435D-4725-96B7-386A04ACA4D9}">
      <dgm:prSet/>
      <dgm:spPr/>
      <dgm:t>
        <a:bodyPr/>
        <a:lstStyle/>
        <a:p>
          <a:endParaRPr lang="en-US"/>
        </a:p>
      </dgm:t>
    </dgm:pt>
    <dgm:pt modelId="{4639D8B8-7031-4C90-AC50-53EE1568B1B0}">
      <dgm:prSet phldrT="[Text]"/>
      <dgm:spPr>
        <a:xfrm>
          <a:off x="4369824" y="3153741"/>
          <a:ext cx="2015522" cy="1410800"/>
        </a:xfrm>
        <a:prstGeom prst="roundRect">
          <a:avLst>
            <a:gd name="adj" fmla="val 16670"/>
          </a:avLst>
        </a:prstGeom>
        <a:gradFill rotWithShape="0">
          <a:gsLst>
            <a:gs pos="0">
              <a:srgbClr val="2E4F9B"/>
            </a:gs>
            <a:gs pos="80000">
              <a:srgbClr val="DAEDEF">
                <a:hueOff val="2171351"/>
                <a:satOff val="7464"/>
                <a:lumOff val="-35817"/>
                <a:alphaOff val="0"/>
                <a:shade val="93000"/>
                <a:satMod val="130000"/>
              </a:srgbClr>
            </a:gs>
            <a:gs pos="100000">
              <a:srgbClr val="DAEDEF">
                <a:hueOff val="2171351"/>
                <a:satOff val="7464"/>
                <a:lumOff val="-358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DAEDEF">
                  <a:lumMod val="90000"/>
                </a:srgbClr>
              </a:solidFill>
              <a:latin typeface="Franklin Gothic Demi Cond" panose="020B0706030402020204" pitchFamily="34" charset="0"/>
              <a:ea typeface="+mn-ea"/>
              <a:cs typeface="+mn-cs"/>
            </a:rPr>
            <a:t>BSEE Evaluation</a:t>
          </a:r>
        </a:p>
      </dgm:t>
    </dgm:pt>
    <dgm:pt modelId="{031FCD81-2BE2-4CCD-8913-858D4868F4D8}" type="parTrans" cxnId="{E56E4ABD-E174-4945-9B8E-91F8E6D4502C}">
      <dgm:prSet/>
      <dgm:spPr/>
      <dgm:t>
        <a:bodyPr/>
        <a:lstStyle/>
        <a:p>
          <a:endParaRPr lang="en-US"/>
        </a:p>
      </dgm:t>
    </dgm:pt>
    <dgm:pt modelId="{9D7CE02B-E0B8-4DA9-8893-ACC5E8C7AEFD}" type="sibTrans" cxnId="{E56E4ABD-E174-4945-9B8E-91F8E6D4502C}">
      <dgm:prSet/>
      <dgm:spPr/>
      <dgm:t>
        <a:bodyPr/>
        <a:lstStyle/>
        <a:p>
          <a:endParaRPr lang="en-US"/>
        </a:p>
      </dgm:t>
    </dgm:pt>
    <mc:AlternateContent xmlns:mc="http://schemas.openxmlformats.org/markup-compatibility/2006" xmlns:a14="http://schemas.microsoft.com/office/drawing/2010/main">
      <mc:Choice Requires="a14">
        <dgm:pt modelId="{E452FE48-56B3-4DDC-95E1-D1357E1C9480}">
          <dgm:prSet phldrT="[Text]" custT="1"/>
          <dgm:spPr>
            <a:xfrm>
              <a:off x="6472340" y="3318722"/>
              <a:ext cx="4474715"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Check for </a:t>
              </a:r>
              <a14:m>
                <m:oMath xmlns:m="http://schemas.openxmlformats.org/officeDocument/2006/math">
                  <m:r>
                    <a:rPr lang="en-US" sz="1600" i="1" dirty="0" smtClean="0">
                      <a:solidFill>
                        <a:srgbClr val="000000">
                          <a:hueOff val="0"/>
                          <a:satOff val="0"/>
                          <a:lumOff val="0"/>
                          <a:alphaOff val="0"/>
                        </a:srgbClr>
                      </a:solidFill>
                      <a:latin typeface="Cambria Math" panose="02040503050406030204" pitchFamily="18" charset="0"/>
                      <a:ea typeface="+mn-ea"/>
                      <a:cs typeface="+mn-cs"/>
                    </a:rPr>
                    <m:t>≥</m:t>
                  </m:r>
                </m:oMath>
              </a14:m>
              <a:r>
                <a:rPr lang="en-US" sz="1600" dirty="0">
                  <a:solidFill>
                    <a:srgbClr val="000000">
                      <a:hueOff val="0"/>
                      <a:satOff val="0"/>
                      <a:lumOff val="0"/>
                      <a:alphaOff val="0"/>
                    </a:srgbClr>
                  </a:solidFill>
                  <a:latin typeface="Franklin Gothic Medium" panose="020B0603020102020204" pitchFamily="34" charset="0"/>
                  <a:ea typeface="+mn-ea"/>
                  <a:cs typeface="+mn-cs"/>
                </a:rPr>
                <a:t> 0.75</a:t>
              </a:r>
            </a:p>
          </dgm:t>
        </dgm:pt>
      </mc:Choice>
      <mc:Fallback xmlns="">
        <dgm:pt modelId="{E452FE48-56B3-4DDC-95E1-D1357E1C9480}">
          <dgm:prSet phldrT="[Text]" custT="1"/>
          <dgm:spPr>
            <a:xfrm>
              <a:off x="6472340" y="3318722"/>
              <a:ext cx="4474715"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Check for </a:t>
              </a:r>
              <a:r>
                <a:rPr lang="en-US" sz="1600" i="0" dirty="0" smtClean="0">
                  <a:solidFill>
                    <a:srgbClr val="000000">
                      <a:hueOff val="0"/>
                      <a:satOff val="0"/>
                      <a:lumOff val="0"/>
                      <a:alphaOff val="0"/>
                    </a:srgbClr>
                  </a:solidFill>
                  <a:latin typeface="Cambria Math" panose="02040503050406030204" pitchFamily="18" charset="0"/>
                  <a:ea typeface="+mn-ea"/>
                  <a:cs typeface="+mn-cs"/>
                </a:rPr>
                <a:t>≥</a:t>
              </a:r>
              <a:r>
                <a:rPr lang="en-US" sz="1600" dirty="0">
                  <a:solidFill>
                    <a:srgbClr val="000000">
                      <a:hueOff val="0"/>
                      <a:satOff val="0"/>
                      <a:lumOff val="0"/>
                      <a:alphaOff val="0"/>
                    </a:srgbClr>
                  </a:solidFill>
                  <a:latin typeface="Franklin Gothic Medium" panose="020B0603020102020204" pitchFamily="34" charset="0"/>
                  <a:ea typeface="+mn-ea"/>
                  <a:cs typeface="+mn-cs"/>
                </a:rPr>
                <a:t> 0.75</a:t>
              </a:r>
            </a:p>
          </dgm:t>
        </dgm:pt>
      </mc:Fallback>
    </mc:AlternateContent>
    <dgm:pt modelId="{2FF0788D-99E7-488B-8591-56755D6C6B4A}" type="parTrans" cxnId="{DBEA25FC-5FA9-42FB-93ED-FFEA87D57F04}">
      <dgm:prSet/>
      <dgm:spPr/>
      <dgm:t>
        <a:bodyPr/>
        <a:lstStyle/>
        <a:p>
          <a:endParaRPr lang="en-US"/>
        </a:p>
      </dgm:t>
    </dgm:pt>
    <dgm:pt modelId="{41E74991-ADCF-475D-8119-CB4572FAB4B6}" type="sibTrans" cxnId="{DBEA25FC-5FA9-42FB-93ED-FFEA87D57F04}">
      <dgm:prSet/>
      <dgm:spPr/>
      <dgm:t>
        <a:bodyPr/>
        <a:lstStyle/>
        <a:p>
          <a:endParaRPr lang="en-US"/>
        </a:p>
      </dgm:t>
    </dgm:pt>
    <dgm:pt modelId="{489DF2BA-5BCD-4EAF-B70E-4837B9F7F387}">
      <dgm:prSet phldrT="[Text]" custT="1"/>
      <dgm:spPr>
        <a:xfrm>
          <a:off x="6472340" y="3318722"/>
          <a:ext cx="4474715"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Compare to records</a:t>
          </a:r>
        </a:p>
      </dgm:t>
    </dgm:pt>
    <dgm:pt modelId="{BEB3692A-D413-4391-901F-2AA162D96337}" type="parTrans" cxnId="{DBB338FA-BF29-4D96-BB07-014EF2EAC151}">
      <dgm:prSet/>
      <dgm:spPr/>
      <dgm:t>
        <a:bodyPr/>
        <a:lstStyle/>
        <a:p>
          <a:endParaRPr lang="en-US"/>
        </a:p>
      </dgm:t>
    </dgm:pt>
    <dgm:pt modelId="{E019C62F-44E4-4668-9D70-11A9D886402B}" type="sibTrans" cxnId="{DBB338FA-BF29-4D96-BB07-014EF2EAC151}">
      <dgm:prSet/>
      <dgm:spPr/>
      <dgm:t>
        <a:bodyPr/>
        <a:lstStyle/>
        <a:p>
          <a:endParaRPr lang="en-US"/>
        </a:p>
      </dgm:t>
    </dgm:pt>
    <dgm:pt modelId="{445EC41D-C2F6-4D24-B284-2F585A6A616C}">
      <dgm:prSet phldrT="[Text]"/>
      <dgm:spPr>
        <a:xfrm>
          <a:off x="6408425" y="4826580"/>
          <a:ext cx="2015522" cy="1410800"/>
        </a:xfrm>
        <a:prstGeom prst="roundRect">
          <a:avLst>
            <a:gd name="adj" fmla="val 16670"/>
          </a:avLst>
        </a:prstGeom>
        <a:gradFill rotWithShape="0">
          <a:gsLst>
            <a:gs pos="0">
              <a:srgbClr val="DAEDEF">
                <a:hueOff val="3257026"/>
                <a:satOff val="11196"/>
                <a:lumOff val="-53726"/>
                <a:alphaOff val="0"/>
                <a:shade val="51000"/>
                <a:satMod val="130000"/>
              </a:srgbClr>
            </a:gs>
            <a:gs pos="80000">
              <a:srgbClr val="DAEDEF">
                <a:hueOff val="3257026"/>
                <a:satOff val="11196"/>
                <a:lumOff val="-53726"/>
                <a:alphaOff val="0"/>
                <a:shade val="93000"/>
                <a:satMod val="130000"/>
              </a:srgbClr>
            </a:gs>
            <a:gs pos="100000">
              <a:srgbClr val="DAEDEF">
                <a:hueOff val="3257026"/>
                <a:satOff val="11196"/>
                <a:lumOff val="-53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FFFFFF">
                  <a:lumMod val="85000"/>
                </a:srgbClr>
              </a:solidFill>
              <a:latin typeface="Franklin Gothic Demi Cond" panose="020B0706030402020204" pitchFamily="34" charset="0"/>
              <a:ea typeface="+mn-ea"/>
              <a:cs typeface="+mn-cs"/>
            </a:rPr>
            <a:t>EOL Relief Granted</a:t>
          </a:r>
        </a:p>
      </dgm:t>
    </dgm:pt>
    <dgm:pt modelId="{6F002E0D-CEB4-41DB-B949-E4BBBDC9ED7F}" type="parTrans" cxnId="{4CCB78E6-FA4F-4762-B7B5-A2B768E9EBD7}">
      <dgm:prSet/>
      <dgm:spPr/>
      <dgm:t>
        <a:bodyPr/>
        <a:lstStyle/>
        <a:p>
          <a:endParaRPr lang="en-US"/>
        </a:p>
      </dgm:t>
    </dgm:pt>
    <dgm:pt modelId="{2DE18EEC-972B-48B0-A9A6-B8A991D7A090}" type="sibTrans" cxnId="{4CCB78E6-FA4F-4762-B7B5-A2B768E9EBD7}">
      <dgm:prSet/>
      <dgm:spPr/>
      <dgm:t>
        <a:bodyPr/>
        <a:lstStyle/>
        <a:p>
          <a:endParaRPr lang="en-US"/>
        </a:p>
      </dgm:t>
    </dgm:pt>
    <dgm:pt modelId="{5D6A6FFA-E314-4006-A477-1AE33DDEB71B}">
      <dgm:prSet phldrT="[Text]" custT="1"/>
      <dgm:spPr>
        <a:xfrm>
          <a:off x="8412428" y="5002504"/>
          <a:ext cx="324501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½ Royalty Rate</a:t>
          </a:r>
        </a:p>
      </dgm:t>
    </dgm:pt>
    <dgm:pt modelId="{B66E1DBA-B65C-4EEE-BA8E-7919FFEBC8FD}" type="parTrans" cxnId="{5465498D-E272-47B3-9AD2-BAB886BBD5E6}">
      <dgm:prSet/>
      <dgm:spPr/>
      <dgm:t>
        <a:bodyPr/>
        <a:lstStyle/>
        <a:p>
          <a:endParaRPr lang="en-US"/>
        </a:p>
      </dgm:t>
    </dgm:pt>
    <dgm:pt modelId="{FC2C50E4-BDC2-4110-9756-6FBBC958062B}" type="sibTrans" cxnId="{5465498D-E272-47B3-9AD2-BAB886BBD5E6}">
      <dgm:prSet/>
      <dgm:spPr/>
      <dgm:t>
        <a:bodyPr/>
        <a:lstStyle/>
        <a:p>
          <a:endParaRPr lang="en-US"/>
        </a:p>
      </dgm:t>
    </dgm:pt>
    <dgm:pt modelId="{3FA76BA0-6CDA-4124-92A7-B7AD1EF532EB}">
      <dgm:prSet phldrT="[Text]" custT="1"/>
      <dgm:spPr>
        <a:xfrm>
          <a:off x="8412428" y="5002504"/>
          <a:ext cx="324501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Production &amp; Price Thresholds</a:t>
          </a:r>
        </a:p>
      </dgm:t>
    </dgm:pt>
    <dgm:pt modelId="{08D9A279-7446-43DB-8271-5604C810AC75}" type="parTrans" cxnId="{EB8273EC-1B37-4315-BD9F-62BDD614B75D}">
      <dgm:prSet/>
      <dgm:spPr/>
      <dgm:t>
        <a:bodyPr/>
        <a:lstStyle/>
        <a:p>
          <a:endParaRPr lang="en-US"/>
        </a:p>
      </dgm:t>
    </dgm:pt>
    <dgm:pt modelId="{BFEC1F24-11E9-4414-857C-E18DA34F2839}" type="sibTrans" cxnId="{EB8273EC-1B37-4315-BD9F-62BDD614B75D}">
      <dgm:prSet/>
      <dgm:spPr/>
      <dgm:t>
        <a:bodyPr/>
        <a:lstStyle/>
        <a:p>
          <a:endParaRPr lang="en-US"/>
        </a:p>
      </dgm:t>
    </dgm:pt>
    <dgm:pt modelId="{304BC59C-9FA2-4E34-BC76-7539AB3FF1B3}">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Qualifying Period ≥ 100 BOEPD</a:t>
          </a:r>
        </a:p>
      </dgm:t>
    </dgm:pt>
    <dgm:pt modelId="{ECC32F94-F896-4DCD-830E-8265D1BDF623}" type="sibTrans" cxnId="{8EFB5303-4BBD-4AA4-9915-5AC8F9B4A847}">
      <dgm:prSet/>
      <dgm:spPr/>
      <dgm:t>
        <a:bodyPr/>
        <a:lstStyle/>
        <a:p>
          <a:endParaRPr lang="en-US"/>
        </a:p>
      </dgm:t>
    </dgm:pt>
    <dgm:pt modelId="{BFA10CD4-C74F-454F-9EA3-B3987A38BEF5}" type="parTrans" cxnId="{8EFB5303-4BBD-4AA4-9915-5AC8F9B4A847}">
      <dgm:prSet/>
      <dgm:spPr/>
      <dgm:t>
        <a:bodyPr/>
        <a:lstStyle/>
        <a:p>
          <a:endParaRPr lang="en-US"/>
        </a:p>
      </dgm:t>
    </dgm:pt>
    <dgm:pt modelId="{BECE62C8-A616-4120-899D-AA7A1AA61586}">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Consistent Operating Conditions</a:t>
          </a:r>
        </a:p>
      </dgm:t>
    </dgm:pt>
    <dgm:pt modelId="{7F8BD96E-B379-4635-9F87-61F4D2439BC3}" type="sibTrans" cxnId="{4534E44E-4752-4E20-A0CD-3DAB606B4F51}">
      <dgm:prSet/>
      <dgm:spPr/>
      <dgm:t>
        <a:bodyPr/>
        <a:lstStyle/>
        <a:p>
          <a:endParaRPr lang="en-US"/>
        </a:p>
      </dgm:t>
    </dgm:pt>
    <dgm:pt modelId="{06373C29-2E62-4801-BF00-CDC01DE36245}" type="parTrans" cxnId="{4534E44E-4752-4E20-A0CD-3DAB606B4F51}">
      <dgm:prSet/>
      <dgm:spPr/>
      <dgm:t>
        <a:bodyPr/>
        <a:lstStyle/>
        <a:p>
          <a:endParaRPr lang="en-US"/>
        </a:p>
      </dgm:t>
    </dgm:pt>
    <dgm:pt modelId="{5CF1BA5E-A679-4A19-8A8F-8D846AFEF8D6}">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Net Revenue &amp; Relief Justification Report</a:t>
          </a:r>
        </a:p>
      </dgm:t>
    </dgm:pt>
    <dgm:pt modelId="{68A4FBBD-8028-4750-B07C-707441D12971}" type="parTrans" cxnId="{B31E0B7B-27F0-4AB4-8207-510E6B45ED0E}">
      <dgm:prSet/>
      <dgm:spPr/>
      <dgm:t>
        <a:bodyPr/>
        <a:lstStyle/>
        <a:p>
          <a:endParaRPr lang="en-US"/>
        </a:p>
      </dgm:t>
    </dgm:pt>
    <dgm:pt modelId="{A52AEAFF-52DB-4EAC-8225-5582DCF49A86}" type="sibTrans" cxnId="{B31E0B7B-27F0-4AB4-8207-510E6B45ED0E}">
      <dgm:prSet/>
      <dgm:spPr/>
      <dgm:t>
        <a:bodyPr/>
        <a:lstStyle/>
        <a:p>
          <a:endParaRPr lang="en-US"/>
        </a:p>
      </dgm:t>
    </dgm:pt>
    <dgm:pt modelId="{8AF9D52E-7BA6-442D-943B-40D6547201AC}">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Becoming Uneconomic</a:t>
          </a:r>
        </a:p>
      </dgm:t>
    </dgm:pt>
    <dgm:pt modelId="{B6797098-1D41-4588-A1E1-A046E5F24DA5}" type="parTrans" cxnId="{0055C095-F6C3-4E29-877B-E6B324FCCC2D}">
      <dgm:prSet/>
      <dgm:spPr/>
      <dgm:t>
        <a:bodyPr/>
        <a:lstStyle/>
        <a:p>
          <a:endParaRPr lang="en-US"/>
        </a:p>
      </dgm:t>
    </dgm:pt>
    <dgm:pt modelId="{BBF7B1B2-3FAB-4C8A-8929-CD5D5CE2F5D4}" type="sibTrans" cxnId="{0055C095-F6C3-4E29-877B-E6B324FCCC2D}">
      <dgm:prSet/>
      <dgm:spPr/>
      <dgm:t>
        <a:bodyPr/>
        <a:lstStyle/>
        <a:p>
          <a:endParaRPr lang="en-US"/>
        </a:p>
      </dgm:t>
    </dgm:pt>
    <dgm:pt modelId="{3E71222E-C3C2-49D4-A08B-05FE28357589}">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Pay.gov Receipt</a:t>
          </a:r>
        </a:p>
      </dgm:t>
    </dgm:pt>
    <dgm:pt modelId="{2F8F54F6-7B56-41F6-9FCA-ACD975C96166}" type="parTrans" cxnId="{54BC98FB-1DD6-4255-867C-D90825B2D601}">
      <dgm:prSet/>
      <dgm:spPr/>
      <dgm:t>
        <a:bodyPr/>
        <a:lstStyle/>
        <a:p>
          <a:endParaRPr lang="en-US"/>
        </a:p>
      </dgm:t>
    </dgm:pt>
    <dgm:pt modelId="{4943B4C3-851B-493D-8BE0-05DFB41BD258}" type="sibTrans" cxnId="{54BC98FB-1DD6-4255-867C-D90825B2D601}">
      <dgm:prSet/>
      <dgm:spPr/>
      <dgm:t>
        <a:bodyPr/>
        <a:lstStyle/>
        <a:p>
          <a:endParaRPr lang="en-US"/>
        </a:p>
      </dgm:t>
    </dgm:pt>
    <dgm:pt modelId="{DB05E565-9435-465F-8916-CE4C436BB8F7}">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CPA Certification</a:t>
          </a:r>
        </a:p>
      </dgm:t>
    </dgm:pt>
    <dgm:pt modelId="{23775C78-1FE2-43F5-B5CF-D5EE36C29099}" type="parTrans" cxnId="{B076993D-0C1F-419D-B679-5A2F13ED8AD1}">
      <dgm:prSet/>
      <dgm:spPr/>
      <dgm:t>
        <a:bodyPr/>
        <a:lstStyle/>
        <a:p>
          <a:endParaRPr lang="en-US"/>
        </a:p>
      </dgm:t>
    </dgm:pt>
    <dgm:pt modelId="{443FC9D2-3728-4099-8F0E-9F16731E364E}" type="sibTrans" cxnId="{B076993D-0C1F-419D-B679-5A2F13ED8AD1}">
      <dgm:prSet/>
      <dgm:spPr/>
      <dgm:t>
        <a:bodyPr/>
        <a:lstStyle/>
        <a:p>
          <a:endParaRPr lang="en-US"/>
        </a:p>
      </dgm:t>
    </dgm:pt>
    <dgm:pt modelId="{4B922019-0134-4AAA-BC63-396528CD584D}" type="pres">
      <dgm:prSet presAssocID="{69CABB4F-3BE1-4A9D-AEFF-D4E871A9827E}" presName="rootnode" presStyleCnt="0">
        <dgm:presLayoutVars>
          <dgm:chMax/>
          <dgm:chPref/>
          <dgm:dir/>
          <dgm:animLvl val="lvl"/>
        </dgm:presLayoutVars>
      </dgm:prSet>
      <dgm:spPr/>
      <dgm:t>
        <a:bodyPr/>
        <a:lstStyle/>
        <a:p>
          <a:endParaRPr lang="en-US"/>
        </a:p>
      </dgm:t>
    </dgm:pt>
    <dgm:pt modelId="{798EE58A-7C7D-483E-908D-FD54D8435FB6}" type="pres">
      <dgm:prSet presAssocID="{853E7A08-593E-4278-8741-04817320C0C2}" presName="composite" presStyleCnt="0"/>
      <dgm:spPr/>
    </dgm:pt>
    <dgm:pt modelId="{88260521-E960-44F3-BE9F-69674D1760D5}" type="pres">
      <dgm:prSet presAssocID="{853E7A08-593E-4278-8741-04817320C0C2}" presName="bentUpArrow1" presStyleLbl="alignImgPlace1" presStyleIdx="0" presStyleCnt="3"/>
      <dgm:spPr>
        <a:xfrm rot="5400000">
          <a:off x="340516" y="1363312"/>
          <a:ext cx="1197284" cy="1363066"/>
        </a:xfrm>
        <a:prstGeom prst="bentUpArrow">
          <a:avLst>
            <a:gd name="adj1" fmla="val 32840"/>
            <a:gd name="adj2" fmla="val 25000"/>
            <a:gd name="adj3" fmla="val 35780"/>
          </a:avLst>
        </a:prstGeom>
        <a:gradFill rotWithShape="0">
          <a:gsLst>
            <a:gs pos="0">
              <a:srgbClr val="DAEDEF">
                <a:tint val="50000"/>
                <a:hueOff val="0"/>
                <a:satOff val="0"/>
                <a:lumOff val="0"/>
                <a:alphaOff val="0"/>
                <a:shade val="51000"/>
                <a:satMod val="130000"/>
              </a:srgbClr>
            </a:gs>
            <a:gs pos="80000">
              <a:srgbClr val="DAEDEF">
                <a:tint val="50000"/>
                <a:hueOff val="0"/>
                <a:satOff val="0"/>
                <a:lumOff val="0"/>
                <a:alphaOff val="0"/>
                <a:shade val="93000"/>
                <a:satMod val="130000"/>
              </a:srgbClr>
            </a:gs>
            <a:gs pos="100000">
              <a:srgbClr val="DAEDEF">
                <a:tint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4B026DC4-BE77-48EB-94AF-15B93409DFD5}" type="pres">
      <dgm:prSet presAssocID="{853E7A08-593E-4278-8741-04817320C0C2}" presName="ParentText" presStyleLbl="node1" presStyleIdx="0" presStyleCnt="4">
        <dgm:presLayoutVars>
          <dgm:chMax val="1"/>
          <dgm:chPref val="1"/>
          <dgm:bulletEnabled val="1"/>
        </dgm:presLayoutVars>
      </dgm:prSet>
      <dgm:spPr/>
      <dgm:t>
        <a:bodyPr/>
        <a:lstStyle/>
        <a:p>
          <a:endParaRPr lang="en-US"/>
        </a:p>
      </dgm:t>
    </dgm:pt>
    <dgm:pt modelId="{178F9764-E175-4293-B928-3A20B314D041}" type="pres">
      <dgm:prSet presAssocID="{853E7A08-593E-4278-8741-04817320C0C2}" presName="ChildText" presStyleLbl="revTx" presStyleIdx="0" presStyleCnt="4" custScaleX="349760" custLinFactX="40501" custLinFactNeighborX="100000" custLinFactNeighborY="4773">
        <dgm:presLayoutVars>
          <dgm:chMax val="0"/>
          <dgm:chPref val="0"/>
          <dgm:bulletEnabled val="1"/>
        </dgm:presLayoutVars>
      </dgm:prSet>
      <dgm:spPr/>
      <dgm:t>
        <a:bodyPr/>
        <a:lstStyle/>
        <a:p>
          <a:endParaRPr lang="en-US"/>
        </a:p>
      </dgm:t>
    </dgm:pt>
    <dgm:pt modelId="{A9C24A6D-D741-41A4-850C-518A082AC43C}" type="pres">
      <dgm:prSet presAssocID="{DBC061AB-DE97-4261-BCFC-9C993ED82AC6}" presName="sibTrans" presStyleCnt="0"/>
      <dgm:spPr/>
    </dgm:pt>
    <dgm:pt modelId="{CD615421-ECE9-4DFF-AE0A-45FC2E028615}" type="pres">
      <dgm:prSet presAssocID="{426BC224-6E0E-4356-B4E9-4BE12072517F}" presName="composite" presStyleCnt="0"/>
      <dgm:spPr/>
    </dgm:pt>
    <dgm:pt modelId="{0A3A1E2A-0A43-47EA-9FFC-F799A261EF63}" type="pres">
      <dgm:prSet presAssocID="{426BC224-6E0E-4356-B4E9-4BE12072517F}" presName="bentUpArrow1" presStyleLbl="alignImgPlace1" presStyleIdx="1" presStyleCnt="3" custLinFactNeighborX="-30780" custLinFactNeighborY="899"/>
      <dgm:spPr>
        <a:xfrm rot="5400000">
          <a:off x="2470742" y="2958870"/>
          <a:ext cx="1197284" cy="1363066"/>
        </a:xfrm>
        <a:prstGeom prst="bentUpArrow">
          <a:avLst>
            <a:gd name="adj1" fmla="val 32840"/>
            <a:gd name="adj2" fmla="val 25000"/>
            <a:gd name="adj3" fmla="val 35780"/>
          </a:avLst>
        </a:prstGeom>
        <a:gradFill rotWithShape="0">
          <a:gsLst>
            <a:gs pos="0">
              <a:srgbClr val="DAEDEF">
                <a:tint val="50000"/>
                <a:hueOff val="1623195"/>
                <a:satOff val="-12147"/>
                <a:lumOff val="-1506"/>
                <a:alphaOff val="0"/>
                <a:shade val="51000"/>
                <a:satMod val="130000"/>
              </a:srgbClr>
            </a:gs>
            <a:gs pos="80000">
              <a:srgbClr val="DAEDEF">
                <a:tint val="50000"/>
                <a:hueOff val="1623195"/>
                <a:satOff val="-12147"/>
                <a:lumOff val="-1506"/>
                <a:alphaOff val="0"/>
                <a:shade val="93000"/>
                <a:satMod val="130000"/>
              </a:srgbClr>
            </a:gs>
            <a:gs pos="100000">
              <a:srgbClr val="DAEDEF">
                <a:tint val="50000"/>
                <a:hueOff val="1623195"/>
                <a:satOff val="-12147"/>
                <a:lumOff val="-150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A82E066A-E9BE-4E07-BB6F-3B3275CEA635}" type="pres">
      <dgm:prSet presAssocID="{426BC224-6E0E-4356-B4E9-4BE12072517F}" presName="ParentText" presStyleLbl="node1" presStyleIdx="1" presStyleCnt="4" custLinFactNeighborX="-20816" custLinFactNeighborY="763">
        <dgm:presLayoutVars>
          <dgm:chMax val="1"/>
          <dgm:chPref val="1"/>
          <dgm:bulletEnabled val="1"/>
        </dgm:presLayoutVars>
      </dgm:prSet>
      <dgm:spPr/>
      <dgm:t>
        <a:bodyPr/>
        <a:lstStyle/>
        <a:p>
          <a:endParaRPr lang="en-US"/>
        </a:p>
      </dgm:t>
    </dgm:pt>
    <dgm:pt modelId="{E1D868E0-B093-4F3F-9AAB-D51019A42D54}" type="pres">
      <dgm:prSet presAssocID="{426BC224-6E0E-4356-B4E9-4BE12072517F}" presName="ChildText" presStyleLbl="revTx" presStyleIdx="1" presStyleCnt="4" custScaleX="371537" custLinFactX="10274" custLinFactNeighborX="100000" custLinFactNeighborY="5066">
        <dgm:presLayoutVars>
          <dgm:chMax val="0"/>
          <dgm:chPref val="0"/>
          <dgm:bulletEnabled val="1"/>
        </dgm:presLayoutVars>
      </dgm:prSet>
      <dgm:spPr/>
      <dgm:t>
        <a:bodyPr/>
        <a:lstStyle/>
        <a:p>
          <a:endParaRPr lang="en-US"/>
        </a:p>
      </dgm:t>
    </dgm:pt>
    <dgm:pt modelId="{04DFCA08-F931-435B-B9C2-38D915146B5A}" type="pres">
      <dgm:prSet presAssocID="{7E077E3B-FB99-4526-9F96-D52204D56355}" presName="sibTrans" presStyleCnt="0"/>
      <dgm:spPr/>
    </dgm:pt>
    <dgm:pt modelId="{2D531DD1-BF56-4275-B8BF-83F0338F19A5}" type="pres">
      <dgm:prSet presAssocID="{4639D8B8-7031-4C90-AC50-53EE1568B1B0}" presName="composite" presStyleCnt="0"/>
      <dgm:spPr/>
    </dgm:pt>
    <dgm:pt modelId="{37CB410B-A094-4CA6-B27B-0A5DD3E18848}" type="pres">
      <dgm:prSet presAssocID="{4639D8B8-7031-4C90-AC50-53EE1568B1B0}" presName="bentUpArrow1" presStyleLbl="alignImgPlace1" presStyleIdx="2" presStyleCnt="3" custLinFactNeighborX="-55246" custLinFactNeighborY="-4339"/>
      <dgm:spPr>
        <a:xfrm rot="5400000">
          <a:off x="4687031" y="4480951"/>
          <a:ext cx="1197284" cy="1363066"/>
        </a:xfrm>
        <a:prstGeom prst="bentUpArrow">
          <a:avLst>
            <a:gd name="adj1" fmla="val 32840"/>
            <a:gd name="adj2" fmla="val 25000"/>
            <a:gd name="adj3" fmla="val 35780"/>
          </a:avLst>
        </a:prstGeom>
        <a:gradFill rotWithShape="0">
          <a:gsLst>
            <a:gs pos="0">
              <a:srgbClr val="DAEDEF">
                <a:tint val="50000"/>
                <a:hueOff val="3246390"/>
                <a:satOff val="-24293"/>
                <a:lumOff val="-3011"/>
                <a:alphaOff val="0"/>
                <a:shade val="51000"/>
                <a:satMod val="130000"/>
              </a:srgbClr>
            </a:gs>
            <a:gs pos="80000">
              <a:srgbClr val="DAEDEF">
                <a:tint val="50000"/>
                <a:hueOff val="3246390"/>
                <a:satOff val="-24293"/>
                <a:lumOff val="-3011"/>
                <a:alphaOff val="0"/>
                <a:shade val="93000"/>
                <a:satMod val="130000"/>
              </a:srgbClr>
            </a:gs>
            <a:gs pos="100000">
              <a:srgbClr val="DAEDEF">
                <a:tint val="50000"/>
                <a:hueOff val="3246390"/>
                <a:satOff val="-24293"/>
                <a:lumOff val="-301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1EDB02E7-808E-4BBF-9129-B842BF52B8CA}" type="pres">
      <dgm:prSet presAssocID="{4639D8B8-7031-4C90-AC50-53EE1568B1B0}" presName="ParentText" presStyleLbl="node1" presStyleIdx="2" presStyleCnt="4" custLinFactNeighborX="-37362" custLinFactNeighborY="-3682">
        <dgm:presLayoutVars>
          <dgm:chMax val="1"/>
          <dgm:chPref val="1"/>
          <dgm:bulletEnabled val="1"/>
        </dgm:presLayoutVars>
      </dgm:prSet>
      <dgm:spPr/>
      <dgm:t>
        <a:bodyPr/>
        <a:lstStyle/>
        <a:p>
          <a:endParaRPr lang="en-US"/>
        </a:p>
      </dgm:t>
    </dgm:pt>
    <dgm:pt modelId="{06300CFF-8668-49A6-88F6-E83CE4F36354}" type="pres">
      <dgm:prSet presAssocID="{4639D8B8-7031-4C90-AC50-53EE1568B1B0}" presName="ChildText" presStyleLbl="revTx" presStyleIdx="2" presStyleCnt="4" custScaleX="305254" custLinFactNeighborX="57191" custLinFactNeighborY="-1887">
        <dgm:presLayoutVars>
          <dgm:chMax val="0"/>
          <dgm:chPref val="0"/>
          <dgm:bulletEnabled val="1"/>
        </dgm:presLayoutVars>
      </dgm:prSet>
      <dgm:spPr/>
      <dgm:t>
        <a:bodyPr/>
        <a:lstStyle/>
        <a:p>
          <a:endParaRPr lang="en-US"/>
        </a:p>
      </dgm:t>
    </dgm:pt>
    <dgm:pt modelId="{CE903253-C3CE-42C2-8D64-250FF1D5C0F8}" type="pres">
      <dgm:prSet presAssocID="{9D7CE02B-E0B8-4DA9-8893-ACC5E8C7AEFD}" presName="sibTrans" presStyleCnt="0"/>
      <dgm:spPr/>
    </dgm:pt>
    <dgm:pt modelId="{47F57FD8-97D1-41F2-8F58-F7D60D679330}" type="pres">
      <dgm:prSet presAssocID="{445EC41D-C2F6-4D24-B284-2F585A6A616C}" presName="composite" presStyleCnt="0"/>
      <dgm:spPr/>
    </dgm:pt>
    <dgm:pt modelId="{EB45BFED-F72B-480E-89BE-6F1D96179D4A}" type="pres">
      <dgm:prSet presAssocID="{445EC41D-C2F6-4D24-B284-2F585A6A616C}" presName="ParentText" presStyleLbl="node1" presStyleIdx="3" presStyleCnt="4" custLinFactNeighborX="-62724" custLinFactNeighborY="2559">
        <dgm:presLayoutVars>
          <dgm:chMax val="1"/>
          <dgm:chPref val="1"/>
          <dgm:bulletEnabled val="1"/>
        </dgm:presLayoutVars>
      </dgm:prSet>
      <dgm:spPr/>
      <dgm:t>
        <a:bodyPr/>
        <a:lstStyle/>
        <a:p>
          <a:endParaRPr lang="en-US"/>
        </a:p>
      </dgm:t>
    </dgm:pt>
    <dgm:pt modelId="{3BA65738-CBF9-4D5C-B4FA-035E250B920F}" type="pres">
      <dgm:prSet presAssocID="{445EC41D-C2F6-4D24-B284-2F585A6A616C}" presName="FinalChildText" presStyleLbl="revTx" presStyleIdx="3" presStyleCnt="4" custScaleX="221367" custLinFactNeighborX="-26344" custLinFactNeighborY="6794">
        <dgm:presLayoutVars>
          <dgm:chMax val="0"/>
          <dgm:chPref val="0"/>
          <dgm:bulletEnabled val="1"/>
        </dgm:presLayoutVars>
      </dgm:prSet>
      <dgm:spPr/>
      <dgm:t>
        <a:bodyPr/>
        <a:lstStyle/>
        <a:p>
          <a:endParaRPr lang="en-US"/>
        </a:p>
      </dgm:t>
    </dgm:pt>
  </dgm:ptLst>
  <dgm:cxnLst>
    <dgm:cxn modelId="{C3231CE9-9F39-4D76-ACAF-ED8A819C9321}" type="presOf" srcId="{3E71222E-C3C2-49D4-A08B-05FE28357589}" destId="{E1D868E0-B093-4F3F-9AAB-D51019A42D54}" srcOrd="0" destOrd="0" presId="urn:microsoft.com/office/officeart/2005/8/layout/StepDownProcess"/>
    <dgm:cxn modelId="{F77E6110-7834-4421-8172-F83C634487C0}" type="presOf" srcId="{426BC224-6E0E-4356-B4E9-4BE12072517F}" destId="{A82E066A-E9BE-4E07-BB6F-3B3275CEA635}" srcOrd="0" destOrd="0" presId="urn:microsoft.com/office/officeart/2005/8/layout/StepDownProcess"/>
    <dgm:cxn modelId="{5465498D-E272-47B3-9AD2-BAB886BBD5E6}" srcId="{445EC41D-C2F6-4D24-B284-2F585A6A616C}" destId="{5D6A6FFA-E314-4006-A477-1AE33DDEB71B}" srcOrd="0" destOrd="0" parTransId="{B66E1DBA-B65C-4EEE-BA8E-7919FFEBC8FD}" sibTransId="{FC2C50E4-BDC2-4110-9756-6FBBC958062B}"/>
    <dgm:cxn modelId="{98E796A5-EA8E-4CA9-8FDF-3E242FD3C15B}" type="presOf" srcId="{853E7A08-593E-4278-8741-04817320C0C2}" destId="{4B026DC4-BE77-48EB-94AF-15B93409DFD5}" srcOrd="0" destOrd="0" presId="urn:microsoft.com/office/officeart/2005/8/layout/StepDownProcess"/>
    <dgm:cxn modelId="{54BC98FB-1DD6-4255-867C-D90825B2D601}" srcId="{426BC224-6E0E-4356-B4E9-4BE12072517F}" destId="{3E71222E-C3C2-49D4-A08B-05FE28357589}" srcOrd="0" destOrd="0" parTransId="{2F8F54F6-7B56-41F6-9FCA-ACD975C96166}" sibTransId="{4943B4C3-851B-493D-8BE0-05DFB41BD258}"/>
    <dgm:cxn modelId="{E56E4ABD-E174-4945-9B8E-91F8E6D4502C}" srcId="{69CABB4F-3BE1-4A9D-AEFF-D4E871A9827E}" destId="{4639D8B8-7031-4C90-AC50-53EE1568B1B0}" srcOrd="2" destOrd="0" parTransId="{031FCD81-2BE2-4CCD-8913-858D4868F4D8}" sibTransId="{9D7CE02B-E0B8-4DA9-8893-ACC5E8C7AEFD}"/>
    <dgm:cxn modelId="{E41B63CF-4A84-4644-B4E0-D53E44DCFE87}" type="presOf" srcId="{5CF1BA5E-A679-4A19-8A8F-8D846AFEF8D6}" destId="{E1D868E0-B093-4F3F-9AAB-D51019A42D54}" srcOrd="0" destOrd="2" presId="urn:microsoft.com/office/officeart/2005/8/layout/StepDownProcess"/>
    <dgm:cxn modelId="{B076993D-0C1F-419D-B679-5A2F13ED8AD1}" srcId="{426BC224-6E0E-4356-B4E9-4BE12072517F}" destId="{DB05E565-9435-465F-8916-CE4C436BB8F7}" srcOrd="3" destOrd="0" parTransId="{23775C78-1FE2-43F5-B5CF-D5EE36C29099}" sibTransId="{443FC9D2-3728-4099-8F0E-9F16731E364E}"/>
    <dgm:cxn modelId="{892DFB24-9BCA-4419-BA09-8601243BD5B8}" type="presOf" srcId="{69CABB4F-3BE1-4A9D-AEFF-D4E871A9827E}" destId="{4B922019-0134-4AAA-BC63-396528CD584D}" srcOrd="0" destOrd="0" presId="urn:microsoft.com/office/officeart/2005/8/layout/StepDownProcess"/>
    <dgm:cxn modelId="{EB8273EC-1B37-4315-BD9F-62BDD614B75D}" srcId="{445EC41D-C2F6-4D24-B284-2F585A6A616C}" destId="{3FA76BA0-6CDA-4124-92A7-B7AD1EF532EB}" srcOrd="1" destOrd="0" parTransId="{08D9A279-7446-43DB-8271-5604C810AC75}" sibTransId="{BFEC1F24-11E9-4414-857C-E18DA34F2839}"/>
    <dgm:cxn modelId="{CAC7EECC-2848-4A81-BE5B-55CA222CC6AB}" type="presOf" srcId="{3FA76BA0-6CDA-4124-92A7-B7AD1EF532EB}" destId="{3BA65738-CBF9-4D5C-B4FA-035E250B920F}" srcOrd="0" destOrd="1" presId="urn:microsoft.com/office/officeart/2005/8/layout/StepDownProcess"/>
    <dgm:cxn modelId="{01617694-3394-4D78-B0D1-179FD4DCB556}" type="presOf" srcId="{5D6A6FFA-E314-4006-A477-1AE33DDEB71B}" destId="{3BA65738-CBF9-4D5C-B4FA-035E250B920F}" srcOrd="0" destOrd="0" presId="urn:microsoft.com/office/officeart/2005/8/layout/StepDownProcess"/>
    <dgm:cxn modelId="{4CCB78E6-FA4F-4762-B7B5-A2B768E9EBD7}" srcId="{69CABB4F-3BE1-4A9D-AEFF-D4E871A9827E}" destId="{445EC41D-C2F6-4D24-B284-2F585A6A616C}" srcOrd="3" destOrd="0" parTransId="{6F002E0D-CEB4-41DB-B949-E4BBBDC9ED7F}" sibTransId="{2DE18EEC-972B-48B0-A9A6-B8A991D7A090}"/>
    <dgm:cxn modelId="{1D8F6E5A-4685-4A29-904B-75BC7A2AD6C8}" srcId="{69CABB4F-3BE1-4A9D-AEFF-D4E871A9827E}" destId="{426BC224-6E0E-4356-B4E9-4BE12072517F}" srcOrd="1" destOrd="0" parTransId="{CA6D1488-A8A2-47C1-895B-A4ABCAD19999}" sibTransId="{7E077E3B-FB99-4526-9F96-D52204D56355}"/>
    <dgm:cxn modelId="{D36D23B2-435D-4725-96B7-386A04ACA4D9}" srcId="{426BC224-6E0E-4356-B4E9-4BE12072517F}" destId="{3416F703-9778-444C-BDB4-3678F180022D}" srcOrd="1" destOrd="0" parTransId="{F14EE75E-6662-4554-9516-F19FB6CA929E}" sibTransId="{C7A3174E-9202-407B-84E3-994F63BDEE50}"/>
    <dgm:cxn modelId="{A6DBB3F6-AB64-4408-874C-88BA50FFA9DC}" type="presOf" srcId="{489DF2BA-5BCD-4EAF-B70E-4837B9F7F387}" destId="{06300CFF-8668-49A6-88F6-E83CE4F36354}" srcOrd="0" destOrd="1" presId="urn:microsoft.com/office/officeart/2005/8/layout/StepDownProcess"/>
    <dgm:cxn modelId="{DBEA25FC-5FA9-42FB-93ED-FFEA87D57F04}" srcId="{4639D8B8-7031-4C90-AC50-53EE1568B1B0}" destId="{E452FE48-56B3-4DDC-95E1-D1357E1C9480}" srcOrd="0" destOrd="0" parTransId="{2FF0788D-99E7-488B-8591-56755D6C6B4A}" sibTransId="{41E74991-ADCF-475D-8119-CB4572FAB4B6}"/>
    <dgm:cxn modelId="{4534E44E-4752-4E20-A0CD-3DAB606B4F51}" srcId="{853E7A08-593E-4278-8741-04817320C0C2}" destId="{BECE62C8-A616-4120-899D-AA7A1AA61586}" srcOrd="2" destOrd="0" parTransId="{06373C29-2E62-4801-BF00-CDC01DE36245}" sibTransId="{7F8BD96E-B379-4635-9F87-61F4D2439BC3}"/>
    <dgm:cxn modelId="{9A00065E-4761-4E6B-BA11-C5D3BF166D9B}" type="presOf" srcId="{DB05E565-9435-465F-8916-CE4C436BB8F7}" destId="{E1D868E0-B093-4F3F-9AAB-D51019A42D54}" srcOrd="0" destOrd="3" presId="urn:microsoft.com/office/officeart/2005/8/layout/StepDownProcess"/>
    <dgm:cxn modelId="{85F434A7-0345-4E59-BDD5-7C6D9395E642}" type="presOf" srcId="{445EC41D-C2F6-4D24-B284-2F585A6A616C}" destId="{EB45BFED-F72B-480E-89BE-6F1D96179D4A}" srcOrd="0" destOrd="0" presId="urn:microsoft.com/office/officeart/2005/8/layout/StepDownProcess"/>
    <dgm:cxn modelId="{4BB39845-605E-43E1-91E9-7582060C3BBD}" type="presOf" srcId="{BECE62C8-A616-4120-899D-AA7A1AA61586}" destId="{178F9764-E175-4293-B928-3A20B314D041}" srcOrd="0" destOrd="2" presId="urn:microsoft.com/office/officeart/2005/8/layout/StepDownProcess"/>
    <dgm:cxn modelId="{E2DC4D18-2634-471C-934D-3A9819961093}" type="presOf" srcId="{304BC59C-9FA2-4E34-BC76-7539AB3FF1B3}" destId="{178F9764-E175-4293-B928-3A20B314D041}" srcOrd="0" destOrd="0" presId="urn:microsoft.com/office/officeart/2005/8/layout/StepDownProcess"/>
    <dgm:cxn modelId="{0201EC5B-64E0-4081-B31C-BE6ADC20D3B9}" type="presOf" srcId="{E452FE48-56B3-4DDC-95E1-D1357E1C9480}" destId="{06300CFF-8668-49A6-88F6-E83CE4F36354}" srcOrd="0" destOrd="0" presId="urn:microsoft.com/office/officeart/2005/8/layout/StepDownProcess"/>
    <dgm:cxn modelId="{B31E0B7B-27F0-4AB4-8207-510E6B45ED0E}" srcId="{426BC224-6E0E-4356-B4E9-4BE12072517F}" destId="{5CF1BA5E-A679-4A19-8A8F-8D846AFEF8D6}" srcOrd="2" destOrd="0" parTransId="{68A4FBBD-8028-4750-B07C-707441D12971}" sibTransId="{A52AEAFF-52DB-4EAC-8225-5582DCF49A86}"/>
    <dgm:cxn modelId="{90E1F329-70BF-47F3-AFF8-8A4207A4E3E3}" type="presOf" srcId="{3416F703-9778-444C-BDB4-3678F180022D}" destId="{E1D868E0-B093-4F3F-9AAB-D51019A42D54}" srcOrd="0" destOrd="1" presId="urn:microsoft.com/office/officeart/2005/8/layout/StepDownProcess"/>
    <dgm:cxn modelId="{DBB338FA-BF29-4D96-BB07-014EF2EAC151}" srcId="{4639D8B8-7031-4C90-AC50-53EE1568B1B0}" destId="{489DF2BA-5BCD-4EAF-B70E-4837B9F7F387}" srcOrd="1" destOrd="0" parTransId="{BEB3692A-D413-4391-901F-2AA162D96337}" sibTransId="{E019C62F-44E4-4668-9D70-11A9D886402B}"/>
    <dgm:cxn modelId="{99738142-34BA-4A28-ADF7-9E48F5254CF4}" srcId="{69CABB4F-3BE1-4A9D-AEFF-D4E871A9827E}" destId="{853E7A08-593E-4278-8741-04817320C0C2}" srcOrd="0" destOrd="0" parTransId="{DD365F25-41D1-4FC2-B296-F4AD8B78ED05}" sibTransId="{DBC061AB-DE97-4261-BCFC-9C993ED82AC6}"/>
    <dgm:cxn modelId="{8EFB5303-4BBD-4AA4-9915-5AC8F9B4A847}" srcId="{853E7A08-593E-4278-8741-04817320C0C2}" destId="{304BC59C-9FA2-4E34-BC76-7539AB3FF1B3}" srcOrd="0" destOrd="0" parTransId="{BFA10CD4-C74F-454F-9EA3-B3987A38BEF5}" sibTransId="{ECC32F94-F896-4DCD-830E-8265D1BDF623}"/>
    <dgm:cxn modelId="{30BDC9D5-C4D2-4EBE-9BD5-624DC39B479D}" type="presOf" srcId="{8AF9D52E-7BA6-442D-943B-40D6547201AC}" destId="{178F9764-E175-4293-B928-3A20B314D041}" srcOrd="0" destOrd="1" presId="urn:microsoft.com/office/officeart/2005/8/layout/StepDownProcess"/>
    <dgm:cxn modelId="{0055C095-F6C3-4E29-877B-E6B324FCCC2D}" srcId="{853E7A08-593E-4278-8741-04817320C0C2}" destId="{8AF9D52E-7BA6-442D-943B-40D6547201AC}" srcOrd="1" destOrd="0" parTransId="{B6797098-1D41-4588-A1E1-A046E5F24DA5}" sibTransId="{BBF7B1B2-3FAB-4C8A-8929-CD5D5CE2F5D4}"/>
    <dgm:cxn modelId="{D7C799E8-370B-40F9-AEE3-FA88FE5ADBFD}" type="presOf" srcId="{4639D8B8-7031-4C90-AC50-53EE1568B1B0}" destId="{1EDB02E7-808E-4BBF-9129-B842BF52B8CA}" srcOrd="0" destOrd="0" presId="urn:microsoft.com/office/officeart/2005/8/layout/StepDownProcess"/>
    <dgm:cxn modelId="{800CB65F-D409-4B9A-8154-22BAB37F9FAD}" type="presParOf" srcId="{4B922019-0134-4AAA-BC63-396528CD584D}" destId="{798EE58A-7C7D-483E-908D-FD54D8435FB6}" srcOrd="0" destOrd="0" presId="urn:microsoft.com/office/officeart/2005/8/layout/StepDownProcess"/>
    <dgm:cxn modelId="{D3AFCD07-AB80-43B9-9544-8A475D1E5089}" type="presParOf" srcId="{798EE58A-7C7D-483E-908D-FD54D8435FB6}" destId="{88260521-E960-44F3-BE9F-69674D1760D5}" srcOrd="0" destOrd="0" presId="urn:microsoft.com/office/officeart/2005/8/layout/StepDownProcess"/>
    <dgm:cxn modelId="{9BE4568C-3335-4A5A-B9DF-A5EE13D29702}" type="presParOf" srcId="{798EE58A-7C7D-483E-908D-FD54D8435FB6}" destId="{4B026DC4-BE77-48EB-94AF-15B93409DFD5}" srcOrd="1" destOrd="0" presId="urn:microsoft.com/office/officeart/2005/8/layout/StepDownProcess"/>
    <dgm:cxn modelId="{899360A8-5F4C-4D7E-9943-6D3B08DAA18E}" type="presParOf" srcId="{798EE58A-7C7D-483E-908D-FD54D8435FB6}" destId="{178F9764-E175-4293-B928-3A20B314D041}" srcOrd="2" destOrd="0" presId="urn:microsoft.com/office/officeart/2005/8/layout/StepDownProcess"/>
    <dgm:cxn modelId="{BD2661AA-90D9-462C-B1C5-364F288DE50F}" type="presParOf" srcId="{4B922019-0134-4AAA-BC63-396528CD584D}" destId="{A9C24A6D-D741-41A4-850C-518A082AC43C}" srcOrd="1" destOrd="0" presId="urn:microsoft.com/office/officeart/2005/8/layout/StepDownProcess"/>
    <dgm:cxn modelId="{D10756C1-7405-465B-9BA4-CB367DBECB31}" type="presParOf" srcId="{4B922019-0134-4AAA-BC63-396528CD584D}" destId="{CD615421-ECE9-4DFF-AE0A-45FC2E028615}" srcOrd="2" destOrd="0" presId="urn:microsoft.com/office/officeart/2005/8/layout/StepDownProcess"/>
    <dgm:cxn modelId="{1D8E8D5B-6799-4C4D-B32C-D482F5D81B9B}" type="presParOf" srcId="{CD615421-ECE9-4DFF-AE0A-45FC2E028615}" destId="{0A3A1E2A-0A43-47EA-9FFC-F799A261EF63}" srcOrd="0" destOrd="0" presId="urn:microsoft.com/office/officeart/2005/8/layout/StepDownProcess"/>
    <dgm:cxn modelId="{ED59B441-46F2-47C0-95BA-DF29FC9DB22B}" type="presParOf" srcId="{CD615421-ECE9-4DFF-AE0A-45FC2E028615}" destId="{A82E066A-E9BE-4E07-BB6F-3B3275CEA635}" srcOrd="1" destOrd="0" presId="urn:microsoft.com/office/officeart/2005/8/layout/StepDownProcess"/>
    <dgm:cxn modelId="{A1E3B637-7C7E-4DEA-B060-4AA49B5052F7}" type="presParOf" srcId="{CD615421-ECE9-4DFF-AE0A-45FC2E028615}" destId="{E1D868E0-B093-4F3F-9AAB-D51019A42D54}" srcOrd="2" destOrd="0" presId="urn:microsoft.com/office/officeart/2005/8/layout/StepDownProcess"/>
    <dgm:cxn modelId="{450073DF-7620-49F3-9881-D3566ABF9368}" type="presParOf" srcId="{4B922019-0134-4AAA-BC63-396528CD584D}" destId="{04DFCA08-F931-435B-B9C2-38D915146B5A}" srcOrd="3" destOrd="0" presId="urn:microsoft.com/office/officeart/2005/8/layout/StepDownProcess"/>
    <dgm:cxn modelId="{56A4F4A2-9377-41F2-BE44-03BC0D6A5816}" type="presParOf" srcId="{4B922019-0134-4AAA-BC63-396528CD584D}" destId="{2D531DD1-BF56-4275-B8BF-83F0338F19A5}" srcOrd="4" destOrd="0" presId="urn:microsoft.com/office/officeart/2005/8/layout/StepDownProcess"/>
    <dgm:cxn modelId="{CA221432-6D59-4763-8376-C971F9D0A571}" type="presParOf" srcId="{2D531DD1-BF56-4275-B8BF-83F0338F19A5}" destId="{37CB410B-A094-4CA6-B27B-0A5DD3E18848}" srcOrd="0" destOrd="0" presId="urn:microsoft.com/office/officeart/2005/8/layout/StepDownProcess"/>
    <dgm:cxn modelId="{631F40CB-9FE1-4C6D-A2FD-077EC72B38E1}" type="presParOf" srcId="{2D531DD1-BF56-4275-B8BF-83F0338F19A5}" destId="{1EDB02E7-808E-4BBF-9129-B842BF52B8CA}" srcOrd="1" destOrd="0" presId="urn:microsoft.com/office/officeart/2005/8/layout/StepDownProcess"/>
    <dgm:cxn modelId="{9E22A308-3DE6-4E6A-AE6F-A9D96422177B}" type="presParOf" srcId="{2D531DD1-BF56-4275-B8BF-83F0338F19A5}" destId="{06300CFF-8668-49A6-88F6-E83CE4F36354}" srcOrd="2" destOrd="0" presId="urn:microsoft.com/office/officeart/2005/8/layout/StepDownProcess"/>
    <dgm:cxn modelId="{0FB13FF2-B5E2-4342-979A-63278E1EA840}" type="presParOf" srcId="{4B922019-0134-4AAA-BC63-396528CD584D}" destId="{CE903253-C3CE-42C2-8D64-250FF1D5C0F8}" srcOrd="5" destOrd="0" presId="urn:microsoft.com/office/officeart/2005/8/layout/StepDownProcess"/>
    <dgm:cxn modelId="{79DAF202-ADCB-432E-97F2-C100F0E1FD84}" type="presParOf" srcId="{4B922019-0134-4AAA-BC63-396528CD584D}" destId="{47F57FD8-97D1-41F2-8F58-F7D60D679330}" srcOrd="6" destOrd="0" presId="urn:microsoft.com/office/officeart/2005/8/layout/StepDownProcess"/>
    <dgm:cxn modelId="{8B3EC14D-B397-417F-AC17-B1818AD6E2BD}" type="presParOf" srcId="{47F57FD8-97D1-41F2-8F58-F7D60D679330}" destId="{EB45BFED-F72B-480E-89BE-6F1D96179D4A}" srcOrd="0" destOrd="0" presId="urn:microsoft.com/office/officeart/2005/8/layout/StepDownProcess"/>
    <dgm:cxn modelId="{F22A1ACB-D5F0-4D41-8BA4-B2B186060714}" type="presParOf" srcId="{47F57FD8-97D1-41F2-8F58-F7D60D679330}" destId="{3BA65738-CBF9-4D5C-B4FA-035E250B920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CABB4F-3BE1-4A9D-AEFF-D4E871A9827E}" type="doc">
      <dgm:prSet loTypeId="urn:microsoft.com/office/officeart/2005/8/layout/StepDownProcess" loCatId="process" qsTypeId="urn:microsoft.com/office/officeart/2005/8/quickstyle/3d1" qsCatId="3D" csTypeId="urn:microsoft.com/office/officeart/2005/8/colors/colorful5" csCatId="colorful" phldr="1"/>
      <dgm:spPr/>
      <dgm:t>
        <a:bodyPr/>
        <a:lstStyle/>
        <a:p>
          <a:endParaRPr lang="en-US"/>
        </a:p>
      </dgm:t>
    </dgm:pt>
    <dgm:pt modelId="{853E7A08-593E-4278-8741-04817320C0C2}">
      <dgm:prSet phldrT="[Text]"/>
      <dgm:spPr>
        <a:xfrm>
          <a:off x="23308" y="36098"/>
          <a:ext cx="2015522" cy="1410800"/>
        </a:xfrm>
        <a:prstGeom prst="roundRect">
          <a:avLst>
            <a:gd name="adj" fmla="val 16670"/>
          </a:avLst>
        </a:prstGeom>
        <a:gradFill rotWithShape="0">
          <a:gsLst>
            <a:gs pos="0">
              <a:srgbClr val="DAEDEF">
                <a:hueOff val="0"/>
                <a:satOff val="0"/>
                <a:lumOff val="0"/>
                <a:alphaOff val="0"/>
                <a:shade val="51000"/>
                <a:satMod val="130000"/>
              </a:srgbClr>
            </a:gs>
            <a:gs pos="80000">
              <a:srgbClr val="DAEDEF">
                <a:hueOff val="0"/>
                <a:satOff val="0"/>
                <a:lumOff val="0"/>
                <a:alphaOff val="0"/>
                <a:shade val="93000"/>
                <a:satMod val="130000"/>
              </a:srgbClr>
            </a:gs>
            <a:gs pos="100000">
              <a:srgbClr val="DAEDE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000000">
                  <a:lumMod val="65000"/>
                  <a:lumOff val="35000"/>
                </a:srgbClr>
              </a:solidFill>
              <a:latin typeface="Franklin Gothic Demi Cond" panose="020B0706030402020204" pitchFamily="34" charset="0"/>
              <a:ea typeface="+mn-ea"/>
              <a:cs typeface="+mn-cs"/>
            </a:rPr>
            <a:t>Qualification</a:t>
          </a:r>
        </a:p>
      </dgm:t>
    </dgm:pt>
    <dgm:pt modelId="{DD365F25-41D1-4FC2-B296-F4AD8B78ED05}" type="parTrans" cxnId="{99738142-34BA-4A28-ADF7-9E48F5254CF4}">
      <dgm:prSet/>
      <dgm:spPr/>
      <dgm:t>
        <a:bodyPr/>
        <a:lstStyle/>
        <a:p>
          <a:endParaRPr lang="en-US"/>
        </a:p>
      </dgm:t>
    </dgm:pt>
    <dgm:pt modelId="{DBC061AB-DE97-4261-BCFC-9C993ED82AC6}" type="sibTrans" cxnId="{99738142-34BA-4A28-ADF7-9E48F5254CF4}">
      <dgm:prSet/>
      <dgm:spPr/>
      <dgm:t>
        <a:bodyPr/>
        <a:lstStyle/>
        <a:p>
          <a:endParaRPr lang="en-US"/>
        </a:p>
      </dgm:t>
    </dgm:pt>
    <dgm:pt modelId="{426BC224-6E0E-4356-B4E9-4BE12072517F}">
      <dgm:prSet phldrT="[Text]"/>
      <dgm:spPr>
        <a:xfrm>
          <a:off x="2153534" y="1631657"/>
          <a:ext cx="2015522" cy="1410800"/>
        </a:xfrm>
        <a:prstGeom prst="roundRect">
          <a:avLst>
            <a:gd name="adj" fmla="val 16670"/>
          </a:avLst>
        </a:prstGeom>
        <a:gradFill rotWithShape="0">
          <a:gsLst>
            <a:gs pos="0">
              <a:srgbClr val="DAEDEF">
                <a:hueOff val="1085675"/>
                <a:satOff val="3732"/>
                <a:lumOff val="-17909"/>
                <a:alphaOff val="0"/>
                <a:shade val="51000"/>
                <a:satMod val="130000"/>
              </a:srgbClr>
            </a:gs>
            <a:gs pos="80000">
              <a:srgbClr val="DAEDEF">
                <a:hueOff val="1085675"/>
                <a:satOff val="3732"/>
                <a:lumOff val="-17909"/>
                <a:alphaOff val="0"/>
                <a:shade val="93000"/>
                <a:satMod val="130000"/>
              </a:srgbClr>
            </a:gs>
            <a:gs pos="100000">
              <a:srgbClr val="DAEDEF">
                <a:hueOff val="1085675"/>
                <a:satOff val="3732"/>
                <a:lumOff val="-1790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2D2D8A"/>
              </a:solidFill>
              <a:latin typeface="Franklin Gothic Demi Cond" panose="020B0706030402020204" pitchFamily="34" charset="0"/>
              <a:ea typeface="+mn-ea"/>
              <a:cs typeface="+mn-cs"/>
            </a:rPr>
            <a:t>Submit Application</a:t>
          </a:r>
        </a:p>
      </dgm:t>
    </dgm:pt>
    <dgm:pt modelId="{CA6D1488-A8A2-47C1-895B-A4ABCAD19999}" type="parTrans" cxnId="{1D8F6E5A-4685-4A29-904B-75BC7A2AD6C8}">
      <dgm:prSet/>
      <dgm:spPr/>
      <dgm:t>
        <a:bodyPr/>
        <a:lstStyle/>
        <a:p>
          <a:endParaRPr lang="en-US"/>
        </a:p>
      </dgm:t>
    </dgm:pt>
    <dgm:pt modelId="{7E077E3B-FB99-4526-9F96-D52204D56355}" type="sibTrans" cxnId="{1D8F6E5A-4685-4A29-904B-75BC7A2AD6C8}">
      <dgm:prSet/>
      <dgm:spPr/>
      <dgm:t>
        <a:bodyPr/>
        <a:lstStyle/>
        <a:p>
          <a:endParaRPr lang="en-US"/>
        </a:p>
      </dgm:t>
    </dgm:pt>
    <dgm:pt modelId="{3416F703-9778-444C-BDB4-3678F180022D}">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Administrative Information Report</a:t>
          </a:r>
        </a:p>
      </dgm:t>
    </dgm:pt>
    <dgm:pt modelId="{F14EE75E-6662-4554-9516-F19FB6CA929E}" type="parTrans" cxnId="{D36D23B2-435D-4725-96B7-386A04ACA4D9}">
      <dgm:prSet/>
      <dgm:spPr/>
      <dgm:t>
        <a:bodyPr/>
        <a:lstStyle/>
        <a:p>
          <a:endParaRPr lang="en-US"/>
        </a:p>
      </dgm:t>
    </dgm:pt>
    <dgm:pt modelId="{C7A3174E-9202-407B-84E3-994F63BDEE50}" type="sibTrans" cxnId="{D36D23B2-435D-4725-96B7-386A04ACA4D9}">
      <dgm:prSet/>
      <dgm:spPr/>
      <dgm:t>
        <a:bodyPr/>
        <a:lstStyle/>
        <a:p>
          <a:endParaRPr lang="en-US"/>
        </a:p>
      </dgm:t>
    </dgm:pt>
    <dgm:pt modelId="{4639D8B8-7031-4C90-AC50-53EE1568B1B0}">
      <dgm:prSet phldrT="[Text]"/>
      <dgm:spPr>
        <a:xfrm>
          <a:off x="4369824" y="3153741"/>
          <a:ext cx="2015522" cy="1410800"/>
        </a:xfrm>
        <a:prstGeom prst="roundRect">
          <a:avLst>
            <a:gd name="adj" fmla="val 16670"/>
          </a:avLst>
        </a:prstGeom>
        <a:gradFill rotWithShape="0">
          <a:gsLst>
            <a:gs pos="0">
              <a:srgbClr val="2E4F9B"/>
            </a:gs>
            <a:gs pos="80000">
              <a:srgbClr val="DAEDEF">
                <a:hueOff val="2171351"/>
                <a:satOff val="7464"/>
                <a:lumOff val="-35817"/>
                <a:alphaOff val="0"/>
                <a:shade val="93000"/>
                <a:satMod val="130000"/>
              </a:srgbClr>
            </a:gs>
            <a:gs pos="100000">
              <a:srgbClr val="DAEDEF">
                <a:hueOff val="2171351"/>
                <a:satOff val="7464"/>
                <a:lumOff val="-358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DAEDEF">
                  <a:lumMod val="90000"/>
                </a:srgbClr>
              </a:solidFill>
              <a:latin typeface="Franklin Gothic Demi Cond" panose="020B0706030402020204" pitchFamily="34" charset="0"/>
              <a:ea typeface="+mn-ea"/>
              <a:cs typeface="+mn-cs"/>
            </a:rPr>
            <a:t>BSEE Evaluation</a:t>
          </a:r>
        </a:p>
      </dgm:t>
    </dgm:pt>
    <dgm:pt modelId="{031FCD81-2BE2-4CCD-8913-858D4868F4D8}" type="parTrans" cxnId="{E56E4ABD-E174-4945-9B8E-91F8E6D4502C}">
      <dgm:prSet/>
      <dgm:spPr/>
      <dgm:t>
        <a:bodyPr/>
        <a:lstStyle/>
        <a:p>
          <a:endParaRPr lang="en-US"/>
        </a:p>
      </dgm:t>
    </dgm:pt>
    <dgm:pt modelId="{9D7CE02B-E0B8-4DA9-8893-ACC5E8C7AEFD}" type="sibTrans" cxnId="{E56E4ABD-E174-4945-9B8E-91F8E6D4502C}">
      <dgm:prSet/>
      <dgm:spPr/>
      <dgm:t>
        <a:bodyPr/>
        <a:lstStyle/>
        <a:p>
          <a:endParaRPr lang="en-US"/>
        </a:p>
      </dgm:t>
    </dgm:pt>
    <dgm:pt modelId="{E452FE48-56B3-4DDC-95E1-D1357E1C9480}">
      <dgm:prSet phldrT="[Text]" custT="1"/>
      <dgm:spPr>
        <a:xfrm>
          <a:off x="6472340" y="3318722"/>
          <a:ext cx="4474715" cy="1140271"/>
        </a:xfrm>
        <a:prstGeom prst="rect">
          <a:avLst/>
        </a:prstGeom>
        <a:blipFill>
          <a:blip xmlns:r="http://schemas.openxmlformats.org/officeDocument/2006/relationships" r:embed="rId1"/>
          <a:stretch>
            <a:fillRect l="-1627"/>
          </a:stretch>
        </a:blipFill>
        <a:ln>
          <a:noFill/>
        </a:ln>
        <a:effectLst/>
      </dgm:spPr>
      <dgm:t>
        <a:bodyPr/>
        <a:lstStyle/>
        <a:p>
          <a:r>
            <a:rPr lang="en-US">
              <a:noFill/>
            </a:rPr>
            <a:t> </a:t>
          </a:r>
        </a:p>
      </dgm:t>
    </dgm:pt>
    <dgm:pt modelId="{2FF0788D-99E7-488B-8591-56755D6C6B4A}" type="parTrans" cxnId="{DBEA25FC-5FA9-42FB-93ED-FFEA87D57F04}">
      <dgm:prSet/>
      <dgm:spPr/>
      <dgm:t>
        <a:bodyPr/>
        <a:lstStyle/>
        <a:p>
          <a:endParaRPr lang="en-US"/>
        </a:p>
      </dgm:t>
    </dgm:pt>
    <dgm:pt modelId="{41E74991-ADCF-475D-8119-CB4572FAB4B6}" type="sibTrans" cxnId="{DBEA25FC-5FA9-42FB-93ED-FFEA87D57F04}">
      <dgm:prSet/>
      <dgm:spPr/>
      <dgm:t>
        <a:bodyPr/>
        <a:lstStyle/>
        <a:p>
          <a:endParaRPr lang="en-US"/>
        </a:p>
      </dgm:t>
    </dgm:pt>
    <dgm:pt modelId="{489DF2BA-5BCD-4EAF-B70E-4837B9F7F387}">
      <dgm:prSet phldrT="[Text]" custT="1"/>
      <dgm:spPr>
        <a:xfrm>
          <a:off x="6472340" y="3318722"/>
          <a:ext cx="4474715" cy="1140271"/>
        </a:xfrm>
        <a:prstGeom prst="rect">
          <a:avLst/>
        </a:prstGeom>
        <a:noFill/>
        <a:ln>
          <a:noFill/>
        </a:ln>
        <a:effectLst/>
      </dgm:spPr>
      <dgm:t>
        <a:bodyPr/>
        <a:lstStyle/>
        <a:p>
          <a:r>
            <a:rPr lang="en-US">
              <a:noFill/>
            </a:rPr>
            <a:t> </a:t>
          </a:r>
        </a:p>
      </dgm:t>
    </dgm:pt>
    <dgm:pt modelId="{BEB3692A-D413-4391-901F-2AA162D96337}" type="parTrans" cxnId="{DBB338FA-BF29-4D96-BB07-014EF2EAC151}">
      <dgm:prSet/>
      <dgm:spPr/>
      <dgm:t>
        <a:bodyPr/>
        <a:lstStyle/>
        <a:p>
          <a:endParaRPr lang="en-US"/>
        </a:p>
      </dgm:t>
    </dgm:pt>
    <dgm:pt modelId="{E019C62F-44E4-4668-9D70-11A9D886402B}" type="sibTrans" cxnId="{DBB338FA-BF29-4D96-BB07-014EF2EAC151}">
      <dgm:prSet/>
      <dgm:spPr/>
      <dgm:t>
        <a:bodyPr/>
        <a:lstStyle/>
        <a:p>
          <a:endParaRPr lang="en-US"/>
        </a:p>
      </dgm:t>
    </dgm:pt>
    <dgm:pt modelId="{445EC41D-C2F6-4D24-B284-2F585A6A616C}">
      <dgm:prSet phldrT="[Text]"/>
      <dgm:spPr>
        <a:xfrm>
          <a:off x="6408425" y="4826580"/>
          <a:ext cx="2015522" cy="1410800"/>
        </a:xfrm>
        <a:prstGeom prst="roundRect">
          <a:avLst>
            <a:gd name="adj" fmla="val 16670"/>
          </a:avLst>
        </a:prstGeom>
        <a:gradFill rotWithShape="0">
          <a:gsLst>
            <a:gs pos="0">
              <a:srgbClr val="DAEDEF">
                <a:hueOff val="3257026"/>
                <a:satOff val="11196"/>
                <a:lumOff val="-53726"/>
                <a:alphaOff val="0"/>
                <a:shade val="51000"/>
                <a:satMod val="130000"/>
              </a:srgbClr>
            </a:gs>
            <a:gs pos="80000">
              <a:srgbClr val="DAEDEF">
                <a:hueOff val="3257026"/>
                <a:satOff val="11196"/>
                <a:lumOff val="-53726"/>
                <a:alphaOff val="0"/>
                <a:shade val="93000"/>
                <a:satMod val="130000"/>
              </a:srgbClr>
            </a:gs>
            <a:gs pos="100000">
              <a:srgbClr val="DAEDEF">
                <a:hueOff val="3257026"/>
                <a:satOff val="11196"/>
                <a:lumOff val="-53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FFFFFF">
                  <a:lumMod val="85000"/>
                </a:srgbClr>
              </a:solidFill>
              <a:latin typeface="Franklin Gothic Demi Cond" panose="020B0706030402020204" pitchFamily="34" charset="0"/>
              <a:ea typeface="+mn-ea"/>
              <a:cs typeface="+mn-cs"/>
            </a:rPr>
            <a:t>EOL Relief Granted</a:t>
          </a:r>
        </a:p>
      </dgm:t>
    </dgm:pt>
    <dgm:pt modelId="{6F002E0D-CEB4-41DB-B949-E4BBBDC9ED7F}" type="parTrans" cxnId="{4CCB78E6-FA4F-4762-B7B5-A2B768E9EBD7}">
      <dgm:prSet/>
      <dgm:spPr/>
      <dgm:t>
        <a:bodyPr/>
        <a:lstStyle/>
        <a:p>
          <a:endParaRPr lang="en-US"/>
        </a:p>
      </dgm:t>
    </dgm:pt>
    <dgm:pt modelId="{2DE18EEC-972B-48B0-A9A6-B8A991D7A090}" type="sibTrans" cxnId="{4CCB78E6-FA4F-4762-B7B5-A2B768E9EBD7}">
      <dgm:prSet/>
      <dgm:spPr/>
      <dgm:t>
        <a:bodyPr/>
        <a:lstStyle/>
        <a:p>
          <a:endParaRPr lang="en-US"/>
        </a:p>
      </dgm:t>
    </dgm:pt>
    <dgm:pt modelId="{5D6A6FFA-E314-4006-A477-1AE33DDEB71B}">
      <dgm:prSet phldrT="[Text]" custT="1"/>
      <dgm:spPr>
        <a:xfrm>
          <a:off x="8412428" y="5002504"/>
          <a:ext cx="324501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½ Royalty Rate</a:t>
          </a:r>
        </a:p>
      </dgm:t>
    </dgm:pt>
    <dgm:pt modelId="{B66E1DBA-B65C-4EEE-BA8E-7919FFEBC8FD}" type="parTrans" cxnId="{5465498D-E272-47B3-9AD2-BAB886BBD5E6}">
      <dgm:prSet/>
      <dgm:spPr/>
      <dgm:t>
        <a:bodyPr/>
        <a:lstStyle/>
        <a:p>
          <a:endParaRPr lang="en-US"/>
        </a:p>
      </dgm:t>
    </dgm:pt>
    <dgm:pt modelId="{FC2C50E4-BDC2-4110-9756-6FBBC958062B}" type="sibTrans" cxnId="{5465498D-E272-47B3-9AD2-BAB886BBD5E6}">
      <dgm:prSet/>
      <dgm:spPr/>
      <dgm:t>
        <a:bodyPr/>
        <a:lstStyle/>
        <a:p>
          <a:endParaRPr lang="en-US"/>
        </a:p>
      </dgm:t>
    </dgm:pt>
    <dgm:pt modelId="{3FA76BA0-6CDA-4124-92A7-B7AD1EF532EB}">
      <dgm:prSet phldrT="[Text]" custT="1"/>
      <dgm:spPr>
        <a:xfrm>
          <a:off x="8412428" y="5002504"/>
          <a:ext cx="324501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Production &amp; Price Thresholds</a:t>
          </a:r>
        </a:p>
      </dgm:t>
    </dgm:pt>
    <dgm:pt modelId="{08D9A279-7446-43DB-8271-5604C810AC75}" type="parTrans" cxnId="{EB8273EC-1B37-4315-BD9F-62BDD614B75D}">
      <dgm:prSet/>
      <dgm:spPr/>
      <dgm:t>
        <a:bodyPr/>
        <a:lstStyle/>
        <a:p>
          <a:endParaRPr lang="en-US"/>
        </a:p>
      </dgm:t>
    </dgm:pt>
    <dgm:pt modelId="{BFEC1F24-11E9-4414-857C-E18DA34F2839}" type="sibTrans" cxnId="{EB8273EC-1B37-4315-BD9F-62BDD614B75D}">
      <dgm:prSet/>
      <dgm:spPr/>
      <dgm:t>
        <a:bodyPr/>
        <a:lstStyle/>
        <a:p>
          <a:endParaRPr lang="en-US"/>
        </a:p>
      </dgm:t>
    </dgm:pt>
    <dgm:pt modelId="{304BC59C-9FA2-4E34-BC76-7539AB3FF1B3}">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Qualifying Period ≥ 100 BOEPD</a:t>
          </a:r>
        </a:p>
      </dgm:t>
    </dgm:pt>
    <dgm:pt modelId="{ECC32F94-F896-4DCD-830E-8265D1BDF623}" type="sibTrans" cxnId="{8EFB5303-4BBD-4AA4-9915-5AC8F9B4A847}">
      <dgm:prSet/>
      <dgm:spPr/>
      <dgm:t>
        <a:bodyPr/>
        <a:lstStyle/>
        <a:p>
          <a:endParaRPr lang="en-US"/>
        </a:p>
      </dgm:t>
    </dgm:pt>
    <dgm:pt modelId="{BFA10CD4-C74F-454F-9EA3-B3987A38BEF5}" type="parTrans" cxnId="{8EFB5303-4BBD-4AA4-9915-5AC8F9B4A847}">
      <dgm:prSet/>
      <dgm:spPr/>
      <dgm:t>
        <a:bodyPr/>
        <a:lstStyle/>
        <a:p>
          <a:endParaRPr lang="en-US"/>
        </a:p>
      </dgm:t>
    </dgm:pt>
    <dgm:pt modelId="{BECE62C8-A616-4120-899D-AA7A1AA61586}">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Consistent Operating Conditions</a:t>
          </a:r>
        </a:p>
      </dgm:t>
    </dgm:pt>
    <dgm:pt modelId="{7F8BD96E-B379-4635-9F87-61F4D2439BC3}" type="sibTrans" cxnId="{4534E44E-4752-4E20-A0CD-3DAB606B4F51}">
      <dgm:prSet/>
      <dgm:spPr/>
      <dgm:t>
        <a:bodyPr/>
        <a:lstStyle/>
        <a:p>
          <a:endParaRPr lang="en-US"/>
        </a:p>
      </dgm:t>
    </dgm:pt>
    <dgm:pt modelId="{06373C29-2E62-4801-BF00-CDC01DE36245}" type="parTrans" cxnId="{4534E44E-4752-4E20-A0CD-3DAB606B4F51}">
      <dgm:prSet/>
      <dgm:spPr/>
      <dgm:t>
        <a:bodyPr/>
        <a:lstStyle/>
        <a:p>
          <a:endParaRPr lang="en-US"/>
        </a:p>
      </dgm:t>
    </dgm:pt>
    <dgm:pt modelId="{5CF1BA5E-A679-4A19-8A8F-8D846AFEF8D6}">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Net Revenue &amp; Relief Justification Report</a:t>
          </a:r>
        </a:p>
      </dgm:t>
    </dgm:pt>
    <dgm:pt modelId="{68A4FBBD-8028-4750-B07C-707441D12971}" type="parTrans" cxnId="{B31E0B7B-27F0-4AB4-8207-510E6B45ED0E}">
      <dgm:prSet/>
      <dgm:spPr/>
      <dgm:t>
        <a:bodyPr/>
        <a:lstStyle/>
        <a:p>
          <a:endParaRPr lang="en-US"/>
        </a:p>
      </dgm:t>
    </dgm:pt>
    <dgm:pt modelId="{A52AEAFF-52DB-4EAC-8225-5582DCF49A86}" type="sibTrans" cxnId="{B31E0B7B-27F0-4AB4-8207-510E6B45ED0E}">
      <dgm:prSet/>
      <dgm:spPr/>
      <dgm:t>
        <a:bodyPr/>
        <a:lstStyle/>
        <a:p>
          <a:endParaRPr lang="en-US"/>
        </a:p>
      </dgm:t>
    </dgm:pt>
    <dgm:pt modelId="{8AF9D52E-7BA6-442D-943B-40D6547201AC}">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Becoming Uneconomic</a:t>
          </a:r>
        </a:p>
      </dgm:t>
    </dgm:pt>
    <dgm:pt modelId="{B6797098-1D41-4588-A1E1-A046E5F24DA5}" type="parTrans" cxnId="{0055C095-F6C3-4E29-877B-E6B324FCCC2D}">
      <dgm:prSet/>
      <dgm:spPr/>
      <dgm:t>
        <a:bodyPr/>
        <a:lstStyle/>
        <a:p>
          <a:endParaRPr lang="en-US"/>
        </a:p>
      </dgm:t>
    </dgm:pt>
    <dgm:pt modelId="{BBF7B1B2-3FAB-4C8A-8929-CD5D5CE2F5D4}" type="sibTrans" cxnId="{0055C095-F6C3-4E29-877B-E6B324FCCC2D}">
      <dgm:prSet/>
      <dgm:spPr/>
      <dgm:t>
        <a:bodyPr/>
        <a:lstStyle/>
        <a:p>
          <a:endParaRPr lang="en-US"/>
        </a:p>
      </dgm:t>
    </dgm:pt>
    <dgm:pt modelId="{3E71222E-C3C2-49D4-A08B-05FE28357589}">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Pay.gov Receipt</a:t>
          </a:r>
        </a:p>
      </dgm:t>
    </dgm:pt>
    <dgm:pt modelId="{2F8F54F6-7B56-41F6-9FCA-ACD975C96166}" type="parTrans" cxnId="{54BC98FB-1DD6-4255-867C-D90825B2D601}">
      <dgm:prSet/>
      <dgm:spPr/>
      <dgm:t>
        <a:bodyPr/>
        <a:lstStyle/>
        <a:p>
          <a:endParaRPr lang="en-US"/>
        </a:p>
      </dgm:t>
    </dgm:pt>
    <dgm:pt modelId="{4943B4C3-851B-493D-8BE0-05DFB41BD258}" type="sibTrans" cxnId="{54BC98FB-1DD6-4255-867C-D90825B2D601}">
      <dgm:prSet/>
      <dgm:spPr/>
      <dgm:t>
        <a:bodyPr/>
        <a:lstStyle/>
        <a:p>
          <a:endParaRPr lang="en-US"/>
        </a:p>
      </dgm:t>
    </dgm:pt>
    <dgm:pt modelId="{DB05E565-9435-465F-8916-CE4C436BB8F7}">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CPA Certification</a:t>
          </a:r>
        </a:p>
      </dgm:t>
    </dgm:pt>
    <dgm:pt modelId="{23775C78-1FE2-43F5-B5CF-D5EE36C29099}" type="parTrans" cxnId="{B076993D-0C1F-419D-B679-5A2F13ED8AD1}">
      <dgm:prSet/>
      <dgm:spPr/>
      <dgm:t>
        <a:bodyPr/>
        <a:lstStyle/>
        <a:p>
          <a:endParaRPr lang="en-US"/>
        </a:p>
      </dgm:t>
    </dgm:pt>
    <dgm:pt modelId="{443FC9D2-3728-4099-8F0E-9F16731E364E}" type="sibTrans" cxnId="{B076993D-0C1F-419D-B679-5A2F13ED8AD1}">
      <dgm:prSet/>
      <dgm:spPr/>
      <dgm:t>
        <a:bodyPr/>
        <a:lstStyle/>
        <a:p>
          <a:endParaRPr lang="en-US"/>
        </a:p>
      </dgm:t>
    </dgm:pt>
    <dgm:pt modelId="{4B922019-0134-4AAA-BC63-396528CD584D}" type="pres">
      <dgm:prSet presAssocID="{69CABB4F-3BE1-4A9D-AEFF-D4E871A9827E}" presName="rootnode" presStyleCnt="0">
        <dgm:presLayoutVars>
          <dgm:chMax/>
          <dgm:chPref/>
          <dgm:dir/>
          <dgm:animLvl val="lvl"/>
        </dgm:presLayoutVars>
      </dgm:prSet>
      <dgm:spPr/>
    </dgm:pt>
    <dgm:pt modelId="{798EE58A-7C7D-483E-908D-FD54D8435FB6}" type="pres">
      <dgm:prSet presAssocID="{853E7A08-593E-4278-8741-04817320C0C2}" presName="composite" presStyleCnt="0"/>
      <dgm:spPr/>
    </dgm:pt>
    <dgm:pt modelId="{88260521-E960-44F3-BE9F-69674D1760D5}" type="pres">
      <dgm:prSet presAssocID="{853E7A08-593E-4278-8741-04817320C0C2}" presName="bentUpArrow1" presStyleLbl="alignImgPlace1" presStyleIdx="0" presStyleCnt="3"/>
      <dgm:spPr>
        <a:xfrm rot="5400000">
          <a:off x="340516" y="1363312"/>
          <a:ext cx="1197284" cy="1363066"/>
        </a:xfrm>
        <a:prstGeom prst="bentUpArrow">
          <a:avLst>
            <a:gd name="adj1" fmla="val 32840"/>
            <a:gd name="adj2" fmla="val 25000"/>
            <a:gd name="adj3" fmla="val 35780"/>
          </a:avLst>
        </a:prstGeom>
        <a:gradFill rotWithShape="0">
          <a:gsLst>
            <a:gs pos="0">
              <a:srgbClr val="DAEDEF">
                <a:tint val="50000"/>
                <a:hueOff val="0"/>
                <a:satOff val="0"/>
                <a:lumOff val="0"/>
                <a:alphaOff val="0"/>
                <a:shade val="51000"/>
                <a:satMod val="130000"/>
              </a:srgbClr>
            </a:gs>
            <a:gs pos="80000">
              <a:srgbClr val="DAEDEF">
                <a:tint val="50000"/>
                <a:hueOff val="0"/>
                <a:satOff val="0"/>
                <a:lumOff val="0"/>
                <a:alphaOff val="0"/>
                <a:shade val="93000"/>
                <a:satMod val="130000"/>
              </a:srgbClr>
            </a:gs>
            <a:gs pos="100000">
              <a:srgbClr val="DAEDEF">
                <a:tint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4B026DC4-BE77-48EB-94AF-15B93409DFD5}" type="pres">
      <dgm:prSet presAssocID="{853E7A08-593E-4278-8741-04817320C0C2}" presName="ParentText" presStyleLbl="node1" presStyleIdx="0" presStyleCnt="4">
        <dgm:presLayoutVars>
          <dgm:chMax val="1"/>
          <dgm:chPref val="1"/>
          <dgm:bulletEnabled val="1"/>
        </dgm:presLayoutVars>
      </dgm:prSet>
      <dgm:spPr/>
    </dgm:pt>
    <dgm:pt modelId="{178F9764-E175-4293-B928-3A20B314D041}" type="pres">
      <dgm:prSet presAssocID="{853E7A08-593E-4278-8741-04817320C0C2}" presName="ChildText" presStyleLbl="revTx" presStyleIdx="0" presStyleCnt="4" custScaleX="349760" custLinFactX="40501" custLinFactNeighborX="100000" custLinFactNeighborY="4773">
        <dgm:presLayoutVars>
          <dgm:chMax val="0"/>
          <dgm:chPref val="0"/>
          <dgm:bulletEnabled val="1"/>
        </dgm:presLayoutVars>
      </dgm:prSet>
      <dgm:spPr/>
    </dgm:pt>
    <dgm:pt modelId="{A9C24A6D-D741-41A4-850C-518A082AC43C}" type="pres">
      <dgm:prSet presAssocID="{DBC061AB-DE97-4261-BCFC-9C993ED82AC6}" presName="sibTrans" presStyleCnt="0"/>
      <dgm:spPr/>
    </dgm:pt>
    <dgm:pt modelId="{CD615421-ECE9-4DFF-AE0A-45FC2E028615}" type="pres">
      <dgm:prSet presAssocID="{426BC224-6E0E-4356-B4E9-4BE12072517F}" presName="composite" presStyleCnt="0"/>
      <dgm:spPr/>
    </dgm:pt>
    <dgm:pt modelId="{0A3A1E2A-0A43-47EA-9FFC-F799A261EF63}" type="pres">
      <dgm:prSet presAssocID="{426BC224-6E0E-4356-B4E9-4BE12072517F}" presName="bentUpArrow1" presStyleLbl="alignImgPlace1" presStyleIdx="1" presStyleCnt="3" custLinFactNeighborX="-30780" custLinFactNeighborY="899"/>
      <dgm:spPr>
        <a:xfrm rot="5400000">
          <a:off x="2470742" y="2958870"/>
          <a:ext cx="1197284" cy="1363066"/>
        </a:xfrm>
        <a:prstGeom prst="bentUpArrow">
          <a:avLst>
            <a:gd name="adj1" fmla="val 32840"/>
            <a:gd name="adj2" fmla="val 25000"/>
            <a:gd name="adj3" fmla="val 35780"/>
          </a:avLst>
        </a:prstGeom>
        <a:gradFill rotWithShape="0">
          <a:gsLst>
            <a:gs pos="0">
              <a:srgbClr val="DAEDEF">
                <a:tint val="50000"/>
                <a:hueOff val="1623195"/>
                <a:satOff val="-12147"/>
                <a:lumOff val="-1506"/>
                <a:alphaOff val="0"/>
                <a:shade val="51000"/>
                <a:satMod val="130000"/>
              </a:srgbClr>
            </a:gs>
            <a:gs pos="80000">
              <a:srgbClr val="DAEDEF">
                <a:tint val="50000"/>
                <a:hueOff val="1623195"/>
                <a:satOff val="-12147"/>
                <a:lumOff val="-1506"/>
                <a:alphaOff val="0"/>
                <a:shade val="93000"/>
                <a:satMod val="130000"/>
              </a:srgbClr>
            </a:gs>
            <a:gs pos="100000">
              <a:srgbClr val="DAEDEF">
                <a:tint val="50000"/>
                <a:hueOff val="1623195"/>
                <a:satOff val="-12147"/>
                <a:lumOff val="-150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A82E066A-E9BE-4E07-BB6F-3B3275CEA635}" type="pres">
      <dgm:prSet presAssocID="{426BC224-6E0E-4356-B4E9-4BE12072517F}" presName="ParentText" presStyleLbl="node1" presStyleIdx="1" presStyleCnt="4" custLinFactNeighborX="-20816" custLinFactNeighborY="763">
        <dgm:presLayoutVars>
          <dgm:chMax val="1"/>
          <dgm:chPref val="1"/>
          <dgm:bulletEnabled val="1"/>
        </dgm:presLayoutVars>
      </dgm:prSet>
      <dgm:spPr/>
    </dgm:pt>
    <dgm:pt modelId="{E1D868E0-B093-4F3F-9AAB-D51019A42D54}" type="pres">
      <dgm:prSet presAssocID="{426BC224-6E0E-4356-B4E9-4BE12072517F}" presName="ChildText" presStyleLbl="revTx" presStyleIdx="1" presStyleCnt="4" custScaleX="371537" custLinFactX="10274" custLinFactNeighborX="100000" custLinFactNeighborY="5066">
        <dgm:presLayoutVars>
          <dgm:chMax val="0"/>
          <dgm:chPref val="0"/>
          <dgm:bulletEnabled val="1"/>
        </dgm:presLayoutVars>
      </dgm:prSet>
      <dgm:spPr/>
    </dgm:pt>
    <dgm:pt modelId="{04DFCA08-F931-435B-B9C2-38D915146B5A}" type="pres">
      <dgm:prSet presAssocID="{7E077E3B-FB99-4526-9F96-D52204D56355}" presName="sibTrans" presStyleCnt="0"/>
      <dgm:spPr/>
    </dgm:pt>
    <dgm:pt modelId="{2D531DD1-BF56-4275-B8BF-83F0338F19A5}" type="pres">
      <dgm:prSet presAssocID="{4639D8B8-7031-4C90-AC50-53EE1568B1B0}" presName="composite" presStyleCnt="0"/>
      <dgm:spPr/>
    </dgm:pt>
    <dgm:pt modelId="{37CB410B-A094-4CA6-B27B-0A5DD3E18848}" type="pres">
      <dgm:prSet presAssocID="{4639D8B8-7031-4C90-AC50-53EE1568B1B0}" presName="bentUpArrow1" presStyleLbl="alignImgPlace1" presStyleIdx="2" presStyleCnt="3" custLinFactNeighborX="-55246" custLinFactNeighborY="-4339"/>
      <dgm:spPr>
        <a:xfrm rot="5400000">
          <a:off x="4687031" y="4480951"/>
          <a:ext cx="1197284" cy="1363066"/>
        </a:xfrm>
        <a:prstGeom prst="bentUpArrow">
          <a:avLst>
            <a:gd name="adj1" fmla="val 32840"/>
            <a:gd name="adj2" fmla="val 25000"/>
            <a:gd name="adj3" fmla="val 35780"/>
          </a:avLst>
        </a:prstGeom>
        <a:gradFill rotWithShape="0">
          <a:gsLst>
            <a:gs pos="0">
              <a:srgbClr val="DAEDEF">
                <a:tint val="50000"/>
                <a:hueOff val="3246390"/>
                <a:satOff val="-24293"/>
                <a:lumOff val="-3011"/>
                <a:alphaOff val="0"/>
                <a:shade val="51000"/>
                <a:satMod val="130000"/>
              </a:srgbClr>
            </a:gs>
            <a:gs pos="80000">
              <a:srgbClr val="DAEDEF">
                <a:tint val="50000"/>
                <a:hueOff val="3246390"/>
                <a:satOff val="-24293"/>
                <a:lumOff val="-3011"/>
                <a:alphaOff val="0"/>
                <a:shade val="93000"/>
                <a:satMod val="130000"/>
              </a:srgbClr>
            </a:gs>
            <a:gs pos="100000">
              <a:srgbClr val="DAEDEF">
                <a:tint val="50000"/>
                <a:hueOff val="3246390"/>
                <a:satOff val="-24293"/>
                <a:lumOff val="-301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1EDB02E7-808E-4BBF-9129-B842BF52B8CA}" type="pres">
      <dgm:prSet presAssocID="{4639D8B8-7031-4C90-AC50-53EE1568B1B0}" presName="ParentText" presStyleLbl="node1" presStyleIdx="2" presStyleCnt="4" custLinFactNeighborX="-37362" custLinFactNeighborY="-3682">
        <dgm:presLayoutVars>
          <dgm:chMax val="1"/>
          <dgm:chPref val="1"/>
          <dgm:bulletEnabled val="1"/>
        </dgm:presLayoutVars>
      </dgm:prSet>
      <dgm:spPr/>
    </dgm:pt>
    <dgm:pt modelId="{06300CFF-8668-49A6-88F6-E83CE4F36354}" type="pres">
      <dgm:prSet presAssocID="{4639D8B8-7031-4C90-AC50-53EE1568B1B0}" presName="ChildText" presStyleLbl="revTx" presStyleIdx="2" presStyleCnt="4" custScaleX="305254" custLinFactNeighborX="57191" custLinFactNeighborY="-1887">
        <dgm:presLayoutVars>
          <dgm:chMax val="0"/>
          <dgm:chPref val="0"/>
          <dgm:bulletEnabled val="1"/>
        </dgm:presLayoutVars>
      </dgm:prSet>
      <dgm:spPr/>
    </dgm:pt>
    <dgm:pt modelId="{CE903253-C3CE-42C2-8D64-250FF1D5C0F8}" type="pres">
      <dgm:prSet presAssocID="{9D7CE02B-E0B8-4DA9-8893-ACC5E8C7AEFD}" presName="sibTrans" presStyleCnt="0"/>
      <dgm:spPr/>
    </dgm:pt>
    <dgm:pt modelId="{47F57FD8-97D1-41F2-8F58-F7D60D679330}" type="pres">
      <dgm:prSet presAssocID="{445EC41D-C2F6-4D24-B284-2F585A6A616C}" presName="composite" presStyleCnt="0"/>
      <dgm:spPr/>
    </dgm:pt>
    <dgm:pt modelId="{EB45BFED-F72B-480E-89BE-6F1D96179D4A}" type="pres">
      <dgm:prSet presAssocID="{445EC41D-C2F6-4D24-B284-2F585A6A616C}" presName="ParentText" presStyleLbl="node1" presStyleIdx="3" presStyleCnt="4" custLinFactNeighborX="-62724" custLinFactNeighborY="2559">
        <dgm:presLayoutVars>
          <dgm:chMax val="1"/>
          <dgm:chPref val="1"/>
          <dgm:bulletEnabled val="1"/>
        </dgm:presLayoutVars>
      </dgm:prSet>
      <dgm:spPr/>
    </dgm:pt>
    <dgm:pt modelId="{3BA65738-CBF9-4D5C-B4FA-035E250B920F}" type="pres">
      <dgm:prSet presAssocID="{445EC41D-C2F6-4D24-B284-2F585A6A616C}" presName="FinalChildText" presStyleLbl="revTx" presStyleIdx="3" presStyleCnt="4" custScaleX="221367" custLinFactNeighborX="-26344" custLinFactNeighborY="6794">
        <dgm:presLayoutVars>
          <dgm:chMax val="0"/>
          <dgm:chPref val="0"/>
          <dgm:bulletEnabled val="1"/>
        </dgm:presLayoutVars>
      </dgm:prSet>
      <dgm:spPr/>
    </dgm:pt>
  </dgm:ptLst>
  <dgm:cxnLst>
    <dgm:cxn modelId="{8EFB5303-4BBD-4AA4-9915-5AC8F9B4A847}" srcId="{853E7A08-593E-4278-8741-04817320C0C2}" destId="{304BC59C-9FA2-4E34-BC76-7539AB3FF1B3}" srcOrd="0" destOrd="0" parTransId="{BFA10CD4-C74F-454F-9EA3-B3987A38BEF5}" sibTransId="{ECC32F94-F896-4DCD-830E-8265D1BDF623}"/>
    <dgm:cxn modelId="{F77E6110-7834-4421-8172-F83C634487C0}" type="presOf" srcId="{426BC224-6E0E-4356-B4E9-4BE12072517F}" destId="{A82E066A-E9BE-4E07-BB6F-3B3275CEA635}" srcOrd="0" destOrd="0" presId="urn:microsoft.com/office/officeart/2005/8/layout/StepDownProcess"/>
    <dgm:cxn modelId="{E2DC4D18-2634-471C-934D-3A9819961093}" type="presOf" srcId="{304BC59C-9FA2-4E34-BC76-7539AB3FF1B3}" destId="{178F9764-E175-4293-B928-3A20B314D041}" srcOrd="0" destOrd="0" presId="urn:microsoft.com/office/officeart/2005/8/layout/StepDownProcess"/>
    <dgm:cxn modelId="{892DFB24-9BCA-4419-BA09-8601243BD5B8}" type="presOf" srcId="{69CABB4F-3BE1-4A9D-AEFF-D4E871A9827E}" destId="{4B922019-0134-4AAA-BC63-396528CD584D}" srcOrd="0" destOrd="0" presId="urn:microsoft.com/office/officeart/2005/8/layout/StepDownProcess"/>
    <dgm:cxn modelId="{90E1F329-70BF-47F3-AFF8-8A4207A4E3E3}" type="presOf" srcId="{3416F703-9778-444C-BDB4-3678F180022D}" destId="{E1D868E0-B093-4F3F-9AAB-D51019A42D54}" srcOrd="0" destOrd="1" presId="urn:microsoft.com/office/officeart/2005/8/layout/StepDownProcess"/>
    <dgm:cxn modelId="{B076993D-0C1F-419D-B679-5A2F13ED8AD1}" srcId="{426BC224-6E0E-4356-B4E9-4BE12072517F}" destId="{DB05E565-9435-465F-8916-CE4C436BB8F7}" srcOrd="3" destOrd="0" parTransId="{23775C78-1FE2-43F5-B5CF-D5EE36C29099}" sibTransId="{443FC9D2-3728-4099-8F0E-9F16731E364E}"/>
    <dgm:cxn modelId="{0201EC5B-64E0-4081-B31C-BE6ADC20D3B9}" type="presOf" srcId="{E452FE48-56B3-4DDC-95E1-D1357E1C9480}" destId="{06300CFF-8668-49A6-88F6-E83CE4F36354}" srcOrd="0" destOrd="0" presId="urn:microsoft.com/office/officeart/2005/8/layout/StepDownProcess"/>
    <dgm:cxn modelId="{9A00065E-4761-4E6B-BA11-C5D3BF166D9B}" type="presOf" srcId="{DB05E565-9435-465F-8916-CE4C436BB8F7}" destId="{E1D868E0-B093-4F3F-9AAB-D51019A42D54}" srcOrd="0" destOrd="3" presId="urn:microsoft.com/office/officeart/2005/8/layout/StepDownProcess"/>
    <dgm:cxn modelId="{99738142-34BA-4A28-ADF7-9E48F5254CF4}" srcId="{69CABB4F-3BE1-4A9D-AEFF-D4E871A9827E}" destId="{853E7A08-593E-4278-8741-04817320C0C2}" srcOrd="0" destOrd="0" parTransId="{DD365F25-41D1-4FC2-B296-F4AD8B78ED05}" sibTransId="{DBC061AB-DE97-4261-BCFC-9C993ED82AC6}"/>
    <dgm:cxn modelId="{4BB39845-605E-43E1-91E9-7582060C3BBD}" type="presOf" srcId="{BECE62C8-A616-4120-899D-AA7A1AA61586}" destId="{178F9764-E175-4293-B928-3A20B314D041}" srcOrd="0" destOrd="2" presId="urn:microsoft.com/office/officeart/2005/8/layout/StepDownProcess"/>
    <dgm:cxn modelId="{4534E44E-4752-4E20-A0CD-3DAB606B4F51}" srcId="{853E7A08-593E-4278-8741-04817320C0C2}" destId="{BECE62C8-A616-4120-899D-AA7A1AA61586}" srcOrd="2" destOrd="0" parTransId="{06373C29-2E62-4801-BF00-CDC01DE36245}" sibTransId="{7F8BD96E-B379-4635-9F87-61F4D2439BC3}"/>
    <dgm:cxn modelId="{1D8F6E5A-4685-4A29-904B-75BC7A2AD6C8}" srcId="{69CABB4F-3BE1-4A9D-AEFF-D4E871A9827E}" destId="{426BC224-6E0E-4356-B4E9-4BE12072517F}" srcOrd="1" destOrd="0" parTransId="{CA6D1488-A8A2-47C1-895B-A4ABCAD19999}" sibTransId="{7E077E3B-FB99-4526-9F96-D52204D56355}"/>
    <dgm:cxn modelId="{B31E0B7B-27F0-4AB4-8207-510E6B45ED0E}" srcId="{426BC224-6E0E-4356-B4E9-4BE12072517F}" destId="{5CF1BA5E-A679-4A19-8A8F-8D846AFEF8D6}" srcOrd="2" destOrd="0" parTransId="{68A4FBBD-8028-4750-B07C-707441D12971}" sibTransId="{A52AEAFF-52DB-4EAC-8225-5582DCF49A86}"/>
    <dgm:cxn modelId="{5465498D-E272-47B3-9AD2-BAB886BBD5E6}" srcId="{445EC41D-C2F6-4D24-B284-2F585A6A616C}" destId="{5D6A6FFA-E314-4006-A477-1AE33DDEB71B}" srcOrd="0" destOrd="0" parTransId="{B66E1DBA-B65C-4EEE-BA8E-7919FFEBC8FD}" sibTransId="{FC2C50E4-BDC2-4110-9756-6FBBC958062B}"/>
    <dgm:cxn modelId="{01617694-3394-4D78-B0D1-179FD4DCB556}" type="presOf" srcId="{5D6A6FFA-E314-4006-A477-1AE33DDEB71B}" destId="{3BA65738-CBF9-4D5C-B4FA-035E250B920F}" srcOrd="0" destOrd="0" presId="urn:microsoft.com/office/officeart/2005/8/layout/StepDownProcess"/>
    <dgm:cxn modelId="{0055C095-F6C3-4E29-877B-E6B324FCCC2D}" srcId="{853E7A08-593E-4278-8741-04817320C0C2}" destId="{8AF9D52E-7BA6-442D-943B-40D6547201AC}" srcOrd="1" destOrd="0" parTransId="{B6797098-1D41-4588-A1E1-A046E5F24DA5}" sibTransId="{BBF7B1B2-3FAB-4C8A-8929-CD5D5CE2F5D4}"/>
    <dgm:cxn modelId="{98E796A5-EA8E-4CA9-8FDF-3E242FD3C15B}" type="presOf" srcId="{853E7A08-593E-4278-8741-04817320C0C2}" destId="{4B026DC4-BE77-48EB-94AF-15B93409DFD5}" srcOrd="0" destOrd="0" presId="urn:microsoft.com/office/officeart/2005/8/layout/StepDownProcess"/>
    <dgm:cxn modelId="{85F434A7-0345-4E59-BDD5-7C6D9395E642}" type="presOf" srcId="{445EC41D-C2F6-4D24-B284-2F585A6A616C}" destId="{EB45BFED-F72B-480E-89BE-6F1D96179D4A}" srcOrd="0" destOrd="0" presId="urn:microsoft.com/office/officeart/2005/8/layout/StepDownProcess"/>
    <dgm:cxn modelId="{D36D23B2-435D-4725-96B7-386A04ACA4D9}" srcId="{426BC224-6E0E-4356-B4E9-4BE12072517F}" destId="{3416F703-9778-444C-BDB4-3678F180022D}" srcOrd="1" destOrd="0" parTransId="{F14EE75E-6662-4554-9516-F19FB6CA929E}" sibTransId="{C7A3174E-9202-407B-84E3-994F63BDEE50}"/>
    <dgm:cxn modelId="{E56E4ABD-E174-4945-9B8E-91F8E6D4502C}" srcId="{69CABB4F-3BE1-4A9D-AEFF-D4E871A9827E}" destId="{4639D8B8-7031-4C90-AC50-53EE1568B1B0}" srcOrd="2" destOrd="0" parTransId="{031FCD81-2BE2-4CCD-8913-858D4868F4D8}" sibTransId="{9D7CE02B-E0B8-4DA9-8893-ACC5E8C7AEFD}"/>
    <dgm:cxn modelId="{CAC7EECC-2848-4A81-BE5B-55CA222CC6AB}" type="presOf" srcId="{3FA76BA0-6CDA-4124-92A7-B7AD1EF532EB}" destId="{3BA65738-CBF9-4D5C-B4FA-035E250B920F}" srcOrd="0" destOrd="1" presId="urn:microsoft.com/office/officeart/2005/8/layout/StepDownProcess"/>
    <dgm:cxn modelId="{E41B63CF-4A84-4644-B4E0-D53E44DCFE87}" type="presOf" srcId="{5CF1BA5E-A679-4A19-8A8F-8D846AFEF8D6}" destId="{E1D868E0-B093-4F3F-9AAB-D51019A42D54}" srcOrd="0" destOrd="2" presId="urn:microsoft.com/office/officeart/2005/8/layout/StepDownProcess"/>
    <dgm:cxn modelId="{30BDC9D5-C4D2-4EBE-9BD5-624DC39B479D}" type="presOf" srcId="{8AF9D52E-7BA6-442D-943B-40D6547201AC}" destId="{178F9764-E175-4293-B928-3A20B314D041}" srcOrd="0" destOrd="1" presId="urn:microsoft.com/office/officeart/2005/8/layout/StepDownProcess"/>
    <dgm:cxn modelId="{4CCB78E6-FA4F-4762-B7B5-A2B768E9EBD7}" srcId="{69CABB4F-3BE1-4A9D-AEFF-D4E871A9827E}" destId="{445EC41D-C2F6-4D24-B284-2F585A6A616C}" srcOrd="3" destOrd="0" parTransId="{6F002E0D-CEB4-41DB-B949-E4BBBDC9ED7F}" sibTransId="{2DE18EEC-972B-48B0-A9A6-B8A991D7A090}"/>
    <dgm:cxn modelId="{D7C799E8-370B-40F9-AEE3-FA88FE5ADBFD}" type="presOf" srcId="{4639D8B8-7031-4C90-AC50-53EE1568B1B0}" destId="{1EDB02E7-808E-4BBF-9129-B842BF52B8CA}" srcOrd="0" destOrd="0" presId="urn:microsoft.com/office/officeart/2005/8/layout/StepDownProcess"/>
    <dgm:cxn modelId="{C3231CE9-9F39-4D76-ACAF-ED8A819C9321}" type="presOf" srcId="{3E71222E-C3C2-49D4-A08B-05FE28357589}" destId="{E1D868E0-B093-4F3F-9AAB-D51019A42D54}" srcOrd="0" destOrd="0" presId="urn:microsoft.com/office/officeart/2005/8/layout/StepDownProcess"/>
    <dgm:cxn modelId="{EB8273EC-1B37-4315-BD9F-62BDD614B75D}" srcId="{445EC41D-C2F6-4D24-B284-2F585A6A616C}" destId="{3FA76BA0-6CDA-4124-92A7-B7AD1EF532EB}" srcOrd="1" destOrd="0" parTransId="{08D9A279-7446-43DB-8271-5604C810AC75}" sibTransId="{BFEC1F24-11E9-4414-857C-E18DA34F2839}"/>
    <dgm:cxn modelId="{A6DBB3F6-AB64-4408-874C-88BA50FFA9DC}" type="presOf" srcId="{489DF2BA-5BCD-4EAF-B70E-4837B9F7F387}" destId="{06300CFF-8668-49A6-88F6-E83CE4F36354}" srcOrd="0" destOrd="1" presId="urn:microsoft.com/office/officeart/2005/8/layout/StepDownProcess"/>
    <dgm:cxn modelId="{DBB338FA-BF29-4D96-BB07-014EF2EAC151}" srcId="{4639D8B8-7031-4C90-AC50-53EE1568B1B0}" destId="{489DF2BA-5BCD-4EAF-B70E-4837B9F7F387}" srcOrd="1" destOrd="0" parTransId="{BEB3692A-D413-4391-901F-2AA162D96337}" sibTransId="{E019C62F-44E4-4668-9D70-11A9D886402B}"/>
    <dgm:cxn modelId="{54BC98FB-1DD6-4255-867C-D90825B2D601}" srcId="{426BC224-6E0E-4356-B4E9-4BE12072517F}" destId="{3E71222E-C3C2-49D4-A08B-05FE28357589}" srcOrd="0" destOrd="0" parTransId="{2F8F54F6-7B56-41F6-9FCA-ACD975C96166}" sibTransId="{4943B4C3-851B-493D-8BE0-05DFB41BD258}"/>
    <dgm:cxn modelId="{DBEA25FC-5FA9-42FB-93ED-FFEA87D57F04}" srcId="{4639D8B8-7031-4C90-AC50-53EE1568B1B0}" destId="{E452FE48-56B3-4DDC-95E1-D1357E1C9480}" srcOrd="0" destOrd="0" parTransId="{2FF0788D-99E7-488B-8591-56755D6C6B4A}" sibTransId="{41E74991-ADCF-475D-8119-CB4572FAB4B6}"/>
    <dgm:cxn modelId="{800CB65F-D409-4B9A-8154-22BAB37F9FAD}" type="presParOf" srcId="{4B922019-0134-4AAA-BC63-396528CD584D}" destId="{798EE58A-7C7D-483E-908D-FD54D8435FB6}" srcOrd="0" destOrd="0" presId="urn:microsoft.com/office/officeart/2005/8/layout/StepDownProcess"/>
    <dgm:cxn modelId="{D3AFCD07-AB80-43B9-9544-8A475D1E5089}" type="presParOf" srcId="{798EE58A-7C7D-483E-908D-FD54D8435FB6}" destId="{88260521-E960-44F3-BE9F-69674D1760D5}" srcOrd="0" destOrd="0" presId="urn:microsoft.com/office/officeart/2005/8/layout/StepDownProcess"/>
    <dgm:cxn modelId="{9BE4568C-3335-4A5A-B9DF-A5EE13D29702}" type="presParOf" srcId="{798EE58A-7C7D-483E-908D-FD54D8435FB6}" destId="{4B026DC4-BE77-48EB-94AF-15B93409DFD5}" srcOrd="1" destOrd="0" presId="urn:microsoft.com/office/officeart/2005/8/layout/StepDownProcess"/>
    <dgm:cxn modelId="{899360A8-5F4C-4D7E-9943-6D3B08DAA18E}" type="presParOf" srcId="{798EE58A-7C7D-483E-908D-FD54D8435FB6}" destId="{178F9764-E175-4293-B928-3A20B314D041}" srcOrd="2" destOrd="0" presId="urn:microsoft.com/office/officeart/2005/8/layout/StepDownProcess"/>
    <dgm:cxn modelId="{BD2661AA-90D9-462C-B1C5-364F288DE50F}" type="presParOf" srcId="{4B922019-0134-4AAA-BC63-396528CD584D}" destId="{A9C24A6D-D741-41A4-850C-518A082AC43C}" srcOrd="1" destOrd="0" presId="urn:microsoft.com/office/officeart/2005/8/layout/StepDownProcess"/>
    <dgm:cxn modelId="{D10756C1-7405-465B-9BA4-CB367DBECB31}" type="presParOf" srcId="{4B922019-0134-4AAA-BC63-396528CD584D}" destId="{CD615421-ECE9-4DFF-AE0A-45FC2E028615}" srcOrd="2" destOrd="0" presId="urn:microsoft.com/office/officeart/2005/8/layout/StepDownProcess"/>
    <dgm:cxn modelId="{1D8E8D5B-6799-4C4D-B32C-D482F5D81B9B}" type="presParOf" srcId="{CD615421-ECE9-4DFF-AE0A-45FC2E028615}" destId="{0A3A1E2A-0A43-47EA-9FFC-F799A261EF63}" srcOrd="0" destOrd="0" presId="urn:microsoft.com/office/officeart/2005/8/layout/StepDownProcess"/>
    <dgm:cxn modelId="{ED59B441-46F2-47C0-95BA-DF29FC9DB22B}" type="presParOf" srcId="{CD615421-ECE9-4DFF-AE0A-45FC2E028615}" destId="{A82E066A-E9BE-4E07-BB6F-3B3275CEA635}" srcOrd="1" destOrd="0" presId="urn:microsoft.com/office/officeart/2005/8/layout/StepDownProcess"/>
    <dgm:cxn modelId="{A1E3B637-7C7E-4DEA-B060-4AA49B5052F7}" type="presParOf" srcId="{CD615421-ECE9-4DFF-AE0A-45FC2E028615}" destId="{E1D868E0-B093-4F3F-9AAB-D51019A42D54}" srcOrd="2" destOrd="0" presId="urn:microsoft.com/office/officeart/2005/8/layout/StepDownProcess"/>
    <dgm:cxn modelId="{450073DF-7620-49F3-9881-D3566ABF9368}" type="presParOf" srcId="{4B922019-0134-4AAA-BC63-396528CD584D}" destId="{04DFCA08-F931-435B-B9C2-38D915146B5A}" srcOrd="3" destOrd="0" presId="urn:microsoft.com/office/officeart/2005/8/layout/StepDownProcess"/>
    <dgm:cxn modelId="{56A4F4A2-9377-41F2-BE44-03BC0D6A5816}" type="presParOf" srcId="{4B922019-0134-4AAA-BC63-396528CD584D}" destId="{2D531DD1-BF56-4275-B8BF-83F0338F19A5}" srcOrd="4" destOrd="0" presId="urn:microsoft.com/office/officeart/2005/8/layout/StepDownProcess"/>
    <dgm:cxn modelId="{CA221432-6D59-4763-8376-C971F9D0A571}" type="presParOf" srcId="{2D531DD1-BF56-4275-B8BF-83F0338F19A5}" destId="{37CB410B-A094-4CA6-B27B-0A5DD3E18848}" srcOrd="0" destOrd="0" presId="urn:microsoft.com/office/officeart/2005/8/layout/StepDownProcess"/>
    <dgm:cxn modelId="{631F40CB-9FE1-4C6D-A2FD-077EC72B38E1}" type="presParOf" srcId="{2D531DD1-BF56-4275-B8BF-83F0338F19A5}" destId="{1EDB02E7-808E-4BBF-9129-B842BF52B8CA}" srcOrd="1" destOrd="0" presId="urn:microsoft.com/office/officeart/2005/8/layout/StepDownProcess"/>
    <dgm:cxn modelId="{9E22A308-3DE6-4E6A-AE6F-A9D96422177B}" type="presParOf" srcId="{2D531DD1-BF56-4275-B8BF-83F0338F19A5}" destId="{06300CFF-8668-49A6-88F6-E83CE4F36354}" srcOrd="2" destOrd="0" presId="urn:microsoft.com/office/officeart/2005/8/layout/StepDownProcess"/>
    <dgm:cxn modelId="{0FB13FF2-B5E2-4342-979A-63278E1EA840}" type="presParOf" srcId="{4B922019-0134-4AAA-BC63-396528CD584D}" destId="{CE903253-C3CE-42C2-8D64-250FF1D5C0F8}" srcOrd="5" destOrd="0" presId="urn:microsoft.com/office/officeart/2005/8/layout/StepDownProcess"/>
    <dgm:cxn modelId="{79DAF202-ADCB-432E-97F2-C100F0E1FD84}" type="presParOf" srcId="{4B922019-0134-4AAA-BC63-396528CD584D}" destId="{47F57FD8-97D1-41F2-8F58-F7D60D679330}" srcOrd="6" destOrd="0" presId="urn:microsoft.com/office/officeart/2005/8/layout/StepDownProcess"/>
    <dgm:cxn modelId="{8B3EC14D-B397-417F-AC17-B1818AD6E2BD}" type="presParOf" srcId="{47F57FD8-97D1-41F2-8F58-F7D60D679330}" destId="{EB45BFED-F72B-480E-89BE-6F1D96179D4A}" srcOrd="0" destOrd="0" presId="urn:microsoft.com/office/officeart/2005/8/layout/StepDownProcess"/>
    <dgm:cxn modelId="{F22A1ACB-D5F0-4D41-8BA4-B2B186060714}" type="presParOf" srcId="{47F57FD8-97D1-41F2-8F58-F7D60D679330}" destId="{3BA65738-CBF9-4D5C-B4FA-035E250B920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CABB4F-3BE1-4A9D-AEFF-D4E871A9827E}" type="doc">
      <dgm:prSet loTypeId="urn:microsoft.com/office/officeart/2005/8/layout/StepDownProcess" loCatId="process" qsTypeId="urn:microsoft.com/office/officeart/2005/8/quickstyle/3d1" qsCatId="3D" csTypeId="urn:microsoft.com/office/officeart/2005/8/colors/colorful5" csCatId="colorful" phldr="1"/>
      <dgm:spPr/>
      <dgm:t>
        <a:bodyPr/>
        <a:lstStyle/>
        <a:p>
          <a:endParaRPr lang="en-US"/>
        </a:p>
      </dgm:t>
    </dgm:pt>
    <dgm:pt modelId="{853E7A08-593E-4278-8741-04817320C0C2}">
      <dgm:prSet phldrT="[Text]"/>
      <dgm:spPr>
        <a:xfrm>
          <a:off x="23308" y="36098"/>
          <a:ext cx="2015522" cy="1410800"/>
        </a:xfrm>
        <a:prstGeom prst="roundRect">
          <a:avLst>
            <a:gd name="adj" fmla="val 16670"/>
          </a:avLst>
        </a:prstGeom>
        <a:gradFill rotWithShape="0">
          <a:gsLst>
            <a:gs pos="0">
              <a:srgbClr val="DAEDEF">
                <a:hueOff val="0"/>
                <a:satOff val="0"/>
                <a:lumOff val="0"/>
                <a:alphaOff val="0"/>
                <a:shade val="51000"/>
                <a:satMod val="130000"/>
              </a:srgbClr>
            </a:gs>
            <a:gs pos="80000">
              <a:srgbClr val="DAEDEF">
                <a:hueOff val="0"/>
                <a:satOff val="0"/>
                <a:lumOff val="0"/>
                <a:alphaOff val="0"/>
                <a:shade val="93000"/>
                <a:satMod val="130000"/>
              </a:srgbClr>
            </a:gs>
            <a:gs pos="100000">
              <a:srgbClr val="DAEDE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000000">
                  <a:lumMod val="65000"/>
                  <a:lumOff val="35000"/>
                </a:srgbClr>
              </a:solidFill>
              <a:latin typeface="Franklin Gothic Demi Cond" panose="020B0706030402020204" pitchFamily="34" charset="0"/>
              <a:ea typeface="+mn-ea"/>
              <a:cs typeface="+mn-cs"/>
            </a:rPr>
            <a:t>Qualification</a:t>
          </a:r>
        </a:p>
      </dgm:t>
    </dgm:pt>
    <dgm:pt modelId="{DD365F25-41D1-4FC2-B296-F4AD8B78ED05}" type="parTrans" cxnId="{99738142-34BA-4A28-ADF7-9E48F5254CF4}">
      <dgm:prSet/>
      <dgm:spPr/>
      <dgm:t>
        <a:bodyPr/>
        <a:lstStyle/>
        <a:p>
          <a:endParaRPr lang="en-US"/>
        </a:p>
      </dgm:t>
    </dgm:pt>
    <dgm:pt modelId="{DBC061AB-DE97-4261-BCFC-9C993ED82AC6}" type="sibTrans" cxnId="{99738142-34BA-4A28-ADF7-9E48F5254CF4}">
      <dgm:prSet/>
      <dgm:spPr/>
      <dgm:t>
        <a:bodyPr/>
        <a:lstStyle/>
        <a:p>
          <a:endParaRPr lang="en-US"/>
        </a:p>
      </dgm:t>
    </dgm:pt>
    <dgm:pt modelId="{426BC224-6E0E-4356-B4E9-4BE12072517F}">
      <dgm:prSet phldrT="[Text]"/>
      <dgm:spPr>
        <a:xfrm>
          <a:off x="2153534" y="1631657"/>
          <a:ext cx="2015522" cy="1410800"/>
        </a:xfrm>
        <a:prstGeom prst="roundRect">
          <a:avLst>
            <a:gd name="adj" fmla="val 16670"/>
          </a:avLst>
        </a:prstGeom>
        <a:gradFill rotWithShape="0">
          <a:gsLst>
            <a:gs pos="0">
              <a:srgbClr val="DAEDEF">
                <a:hueOff val="1085675"/>
                <a:satOff val="3732"/>
                <a:lumOff val="-17909"/>
                <a:alphaOff val="0"/>
                <a:shade val="51000"/>
                <a:satMod val="130000"/>
              </a:srgbClr>
            </a:gs>
            <a:gs pos="80000">
              <a:srgbClr val="DAEDEF">
                <a:hueOff val="1085675"/>
                <a:satOff val="3732"/>
                <a:lumOff val="-17909"/>
                <a:alphaOff val="0"/>
                <a:shade val="93000"/>
                <a:satMod val="130000"/>
              </a:srgbClr>
            </a:gs>
            <a:gs pos="100000">
              <a:srgbClr val="DAEDEF">
                <a:hueOff val="1085675"/>
                <a:satOff val="3732"/>
                <a:lumOff val="-1790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2D2D8A"/>
              </a:solidFill>
              <a:latin typeface="Franklin Gothic Demi Cond" panose="020B0706030402020204" pitchFamily="34" charset="0"/>
              <a:ea typeface="+mn-ea"/>
              <a:cs typeface="+mn-cs"/>
            </a:rPr>
            <a:t>Submit Application</a:t>
          </a:r>
        </a:p>
      </dgm:t>
    </dgm:pt>
    <dgm:pt modelId="{CA6D1488-A8A2-47C1-895B-A4ABCAD19999}" type="parTrans" cxnId="{1D8F6E5A-4685-4A29-904B-75BC7A2AD6C8}">
      <dgm:prSet/>
      <dgm:spPr/>
      <dgm:t>
        <a:bodyPr/>
        <a:lstStyle/>
        <a:p>
          <a:endParaRPr lang="en-US"/>
        </a:p>
      </dgm:t>
    </dgm:pt>
    <dgm:pt modelId="{7E077E3B-FB99-4526-9F96-D52204D56355}" type="sibTrans" cxnId="{1D8F6E5A-4685-4A29-904B-75BC7A2AD6C8}">
      <dgm:prSet/>
      <dgm:spPr/>
      <dgm:t>
        <a:bodyPr/>
        <a:lstStyle/>
        <a:p>
          <a:endParaRPr lang="en-US"/>
        </a:p>
      </dgm:t>
    </dgm:pt>
    <dgm:pt modelId="{3416F703-9778-444C-BDB4-3678F180022D}">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Administrative Information Report</a:t>
          </a:r>
        </a:p>
      </dgm:t>
    </dgm:pt>
    <dgm:pt modelId="{F14EE75E-6662-4554-9516-F19FB6CA929E}" type="parTrans" cxnId="{D36D23B2-435D-4725-96B7-386A04ACA4D9}">
      <dgm:prSet/>
      <dgm:spPr/>
      <dgm:t>
        <a:bodyPr/>
        <a:lstStyle/>
        <a:p>
          <a:endParaRPr lang="en-US"/>
        </a:p>
      </dgm:t>
    </dgm:pt>
    <dgm:pt modelId="{C7A3174E-9202-407B-84E3-994F63BDEE50}" type="sibTrans" cxnId="{D36D23B2-435D-4725-96B7-386A04ACA4D9}">
      <dgm:prSet/>
      <dgm:spPr/>
      <dgm:t>
        <a:bodyPr/>
        <a:lstStyle/>
        <a:p>
          <a:endParaRPr lang="en-US"/>
        </a:p>
      </dgm:t>
    </dgm:pt>
    <dgm:pt modelId="{4639D8B8-7031-4C90-AC50-53EE1568B1B0}">
      <dgm:prSet phldrT="[Text]"/>
      <dgm:spPr>
        <a:xfrm>
          <a:off x="4369824" y="3153741"/>
          <a:ext cx="2015522" cy="1410800"/>
        </a:xfrm>
        <a:prstGeom prst="roundRect">
          <a:avLst>
            <a:gd name="adj" fmla="val 16670"/>
          </a:avLst>
        </a:prstGeom>
        <a:gradFill rotWithShape="0">
          <a:gsLst>
            <a:gs pos="0">
              <a:srgbClr val="2E4F9B"/>
            </a:gs>
            <a:gs pos="80000">
              <a:srgbClr val="DAEDEF">
                <a:hueOff val="2171351"/>
                <a:satOff val="7464"/>
                <a:lumOff val="-35817"/>
                <a:alphaOff val="0"/>
                <a:shade val="93000"/>
                <a:satMod val="130000"/>
              </a:srgbClr>
            </a:gs>
            <a:gs pos="100000">
              <a:srgbClr val="DAEDEF">
                <a:hueOff val="2171351"/>
                <a:satOff val="7464"/>
                <a:lumOff val="-358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DAEDEF">
                  <a:lumMod val="90000"/>
                </a:srgbClr>
              </a:solidFill>
              <a:latin typeface="Franklin Gothic Demi Cond" panose="020B0706030402020204" pitchFamily="34" charset="0"/>
              <a:ea typeface="+mn-ea"/>
              <a:cs typeface="+mn-cs"/>
            </a:rPr>
            <a:t>BSEE Evaluation</a:t>
          </a:r>
        </a:p>
      </dgm:t>
    </dgm:pt>
    <dgm:pt modelId="{031FCD81-2BE2-4CCD-8913-858D4868F4D8}" type="parTrans" cxnId="{E56E4ABD-E174-4945-9B8E-91F8E6D4502C}">
      <dgm:prSet/>
      <dgm:spPr/>
      <dgm:t>
        <a:bodyPr/>
        <a:lstStyle/>
        <a:p>
          <a:endParaRPr lang="en-US"/>
        </a:p>
      </dgm:t>
    </dgm:pt>
    <dgm:pt modelId="{9D7CE02B-E0B8-4DA9-8893-ACC5E8C7AEFD}" type="sibTrans" cxnId="{E56E4ABD-E174-4945-9B8E-91F8E6D4502C}">
      <dgm:prSet/>
      <dgm:spPr/>
      <dgm:t>
        <a:bodyPr/>
        <a:lstStyle/>
        <a:p>
          <a:endParaRPr lang="en-US"/>
        </a:p>
      </dgm:t>
    </dgm:pt>
    <mc:AlternateContent xmlns:mc="http://schemas.openxmlformats.org/markup-compatibility/2006" xmlns:a14="http://schemas.microsoft.com/office/drawing/2010/main">
      <mc:Choice Requires="a14">
        <dgm:pt modelId="{E452FE48-56B3-4DDC-95E1-D1357E1C9480}">
          <dgm:prSet phldrT="[Text]" custT="1"/>
          <dgm:spPr>
            <a:xfrm>
              <a:off x="6472340" y="3318722"/>
              <a:ext cx="4474715"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Check for </a:t>
              </a:r>
              <a14:m>
                <m:oMath xmlns:m="http://schemas.openxmlformats.org/officeDocument/2006/math">
                  <m:r>
                    <a:rPr lang="en-US" sz="1600" i="1" dirty="0" smtClean="0">
                      <a:solidFill>
                        <a:srgbClr val="000000">
                          <a:hueOff val="0"/>
                          <a:satOff val="0"/>
                          <a:lumOff val="0"/>
                          <a:alphaOff val="0"/>
                        </a:srgbClr>
                      </a:solidFill>
                      <a:latin typeface="Cambria Math" panose="02040503050406030204" pitchFamily="18" charset="0"/>
                      <a:ea typeface="+mn-ea"/>
                      <a:cs typeface="+mn-cs"/>
                    </a:rPr>
                    <m:t>≥</m:t>
                  </m:r>
                </m:oMath>
              </a14:m>
              <a:r>
                <a:rPr lang="en-US" sz="1600" dirty="0">
                  <a:solidFill>
                    <a:srgbClr val="000000">
                      <a:hueOff val="0"/>
                      <a:satOff val="0"/>
                      <a:lumOff val="0"/>
                      <a:alphaOff val="0"/>
                    </a:srgbClr>
                  </a:solidFill>
                  <a:latin typeface="Franklin Gothic Medium" panose="020B0603020102020204" pitchFamily="34" charset="0"/>
                  <a:ea typeface="+mn-ea"/>
                  <a:cs typeface="+mn-cs"/>
                </a:rPr>
                <a:t> 0.75</a:t>
              </a:r>
            </a:p>
          </dgm:t>
        </dgm:pt>
      </mc:Choice>
      <mc:Fallback xmlns="">
        <dgm:pt modelId="{E452FE48-56B3-4DDC-95E1-D1357E1C9480}">
          <dgm:prSet phldrT="[Text]" custT="1"/>
          <dgm:spPr>
            <a:xfrm>
              <a:off x="6472340" y="3318722"/>
              <a:ext cx="4474715"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Check for </a:t>
              </a:r>
              <a:r>
                <a:rPr lang="en-US" sz="1600" i="0" dirty="0" smtClean="0">
                  <a:solidFill>
                    <a:srgbClr val="000000">
                      <a:hueOff val="0"/>
                      <a:satOff val="0"/>
                      <a:lumOff val="0"/>
                      <a:alphaOff val="0"/>
                    </a:srgbClr>
                  </a:solidFill>
                  <a:latin typeface="Cambria Math" panose="02040503050406030204" pitchFamily="18" charset="0"/>
                  <a:ea typeface="+mn-ea"/>
                  <a:cs typeface="+mn-cs"/>
                </a:rPr>
                <a:t>≥</a:t>
              </a:r>
              <a:r>
                <a:rPr lang="en-US" sz="1600" dirty="0">
                  <a:solidFill>
                    <a:srgbClr val="000000">
                      <a:hueOff val="0"/>
                      <a:satOff val="0"/>
                      <a:lumOff val="0"/>
                      <a:alphaOff val="0"/>
                    </a:srgbClr>
                  </a:solidFill>
                  <a:latin typeface="Franklin Gothic Medium" panose="020B0603020102020204" pitchFamily="34" charset="0"/>
                  <a:ea typeface="+mn-ea"/>
                  <a:cs typeface="+mn-cs"/>
                </a:rPr>
                <a:t> 0.75</a:t>
              </a:r>
            </a:p>
          </dgm:t>
        </dgm:pt>
      </mc:Fallback>
    </mc:AlternateContent>
    <dgm:pt modelId="{2FF0788D-99E7-488B-8591-56755D6C6B4A}" type="parTrans" cxnId="{DBEA25FC-5FA9-42FB-93ED-FFEA87D57F04}">
      <dgm:prSet/>
      <dgm:spPr/>
      <dgm:t>
        <a:bodyPr/>
        <a:lstStyle/>
        <a:p>
          <a:endParaRPr lang="en-US"/>
        </a:p>
      </dgm:t>
    </dgm:pt>
    <dgm:pt modelId="{41E74991-ADCF-475D-8119-CB4572FAB4B6}" type="sibTrans" cxnId="{DBEA25FC-5FA9-42FB-93ED-FFEA87D57F04}">
      <dgm:prSet/>
      <dgm:spPr/>
      <dgm:t>
        <a:bodyPr/>
        <a:lstStyle/>
        <a:p>
          <a:endParaRPr lang="en-US"/>
        </a:p>
      </dgm:t>
    </dgm:pt>
    <dgm:pt modelId="{489DF2BA-5BCD-4EAF-B70E-4837B9F7F387}">
      <dgm:prSet phldrT="[Text]" custT="1"/>
      <dgm:spPr>
        <a:xfrm>
          <a:off x="6472340" y="3318722"/>
          <a:ext cx="4474715"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Compare to records</a:t>
          </a:r>
        </a:p>
      </dgm:t>
    </dgm:pt>
    <dgm:pt modelId="{BEB3692A-D413-4391-901F-2AA162D96337}" type="parTrans" cxnId="{DBB338FA-BF29-4D96-BB07-014EF2EAC151}">
      <dgm:prSet/>
      <dgm:spPr/>
      <dgm:t>
        <a:bodyPr/>
        <a:lstStyle/>
        <a:p>
          <a:endParaRPr lang="en-US"/>
        </a:p>
      </dgm:t>
    </dgm:pt>
    <dgm:pt modelId="{E019C62F-44E4-4668-9D70-11A9D886402B}" type="sibTrans" cxnId="{DBB338FA-BF29-4D96-BB07-014EF2EAC151}">
      <dgm:prSet/>
      <dgm:spPr/>
      <dgm:t>
        <a:bodyPr/>
        <a:lstStyle/>
        <a:p>
          <a:endParaRPr lang="en-US"/>
        </a:p>
      </dgm:t>
    </dgm:pt>
    <dgm:pt modelId="{445EC41D-C2F6-4D24-B284-2F585A6A616C}">
      <dgm:prSet phldrT="[Text]"/>
      <dgm:spPr>
        <a:xfrm>
          <a:off x="6408425" y="4826580"/>
          <a:ext cx="2015522" cy="1410800"/>
        </a:xfrm>
        <a:prstGeom prst="roundRect">
          <a:avLst>
            <a:gd name="adj" fmla="val 16670"/>
          </a:avLst>
        </a:prstGeom>
        <a:gradFill rotWithShape="0">
          <a:gsLst>
            <a:gs pos="0">
              <a:srgbClr val="DAEDEF">
                <a:hueOff val="3257026"/>
                <a:satOff val="11196"/>
                <a:lumOff val="-53726"/>
                <a:alphaOff val="0"/>
                <a:shade val="51000"/>
                <a:satMod val="130000"/>
              </a:srgbClr>
            </a:gs>
            <a:gs pos="80000">
              <a:srgbClr val="DAEDEF">
                <a:hueOff val="3257026"/>
                <a:satOff val="11196"/>
                <a:lumOff val="-53726"/>
                <a:alphaOff val="0"/>
                <a:shade val="93000"/>
                <a:satMod val="130000"/>
              </a:srgbClr>
            </a:gs>
            <a:gs pos="100000">
              <a:srgbClr val="DAEDEF">
                <a:hueOff val="3257026"/>
                <a:satOff val="11196"/>
                <a:lumOff val="-53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FFFFFF">
                  <a:lumMod val="85000"/>
                </a:srgbClr>
              </a:solidFill>
              <a:latin typeface="Franklin Gothic Demi Cond" panose="020B0706030402020204" pitchFamily="34" charset="0"/>
              <a:ea typeface="+mn-ea"/>
              <a:cs typeface="+mn-cs"/>
            </a:rPr>
            <a:t>EOL Relief Granted</a:t>
          </a:r>
        </a:p>
      </dgm:t>
    </dgm:pt>
    <dgm:pt modelId="{6F002E0D-CEB4-41DB-B949-E4BBBDC9ED7F}" type="parTrans" cxnId="{4CCB78E6-FA4F-4762-B7B5-A2B768E9EBD7}">
      <dgm:prSet/>
      <dgm:spPr/>
      <dgm:t>
        <a:bodyPr/>
        <a:lstStyle/>
        <a:p>
          <a:endParaRPr lang="en-US"/>
        </a:p>
      </dgm:t>
    </dgm:pt>
    <dgm:pt modelId="{2DE18EEC-972B-48B0-A9A6-B8A991D7A090}" type="sibTrans" cxnId="{4CCB78E6-FA4F-4762-B7B5-A2B768E9EBD7}">
      <dgm:prSet/>
      <dgm:spPr/>
      <dgm:t>
        <a:bodyPr/>
        <a:lstStyle/>
        <a:p>
          <a:endParaRPr lang="en-US"/>
        </a:p>
      </dgm:t>
    </dgm:pt>
    <dgm:pt modelId="{5D6A6FFA-E314-4006-A477-1AE33DDEB71B}">
      <dgm:prSet phldrT="[Text]" custT="1"/>
      <dgm:spPr>
        <a:xfrm>
          <a:off x="8412428" y="5002504"/>
          <a:ext cx="324501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½ Royalty Rate</a:t>
          </a:r>
        </a:p>
      </dgm:t>
    </dgm:pt>
    <dgm:pt modelId="{B66E1DBA-B65C-4EEE-BA8E-7919FFEBC8FD}" type="parTrans" cxnId="{5465498D-E272-47B3-9AD2-BAB886BBD5E6}">
      <dgm:prSet/>
      <dgm:spPr/>
      <dgm:t>
        <a:bodyPr/>
        <a:lstStyle/>
        <a:p>
          <a:endParaRPr lang="en-US"/>
        </a:p>
      </dgm:t>
    </dgm:pt>
    <dgm:pt modelId="{FC2C50E4-BDC2-4110-9756-6FBBC958062B}" type="sibTrans" cxnId="{5465498D-E272-47B3-9AD2-BAB886BBD5E6}">
      <dgm:prSet/>
      <dgm:spPr/>
      <dgm:t>
        <a:bodyPr/>
        <a:lstStyle/>
        <a:p>
          <a:endParaRPr lang="en-US"/>
        </a:p>
      </dgm:t>
    </dgm:pt>
    <dgm:pt modelId="{3FA76BA0-6CDA-4124-92A7-B7AD1EF532EB}">
      <dgm:prSet phldrT="[Text]" custT="1"/>
      <dgm:spPr>
        <a:xfrm>
          <a:off x="8412428" y="5002504"/>
          <a:ext cx="324501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Production &amp; Price Thresholds</a:t>
          </a:r>
        </a:p>
      </dgm:t>
    </dgm:pt>
    <dgm:pt modelId="{08D9A279-7446-43DB-8271-5604C810AC75}" type="parTrans" cxnId="{EB8273EC-1B37-4315-BD9F-62BDD614B75D}">
      <dgm:prSet/>
      <dgm:spPr/>
      <dgm:t>
        <a:bodyPr/>
        <a:lstStyle/>
        <a:p>
          <a:endParaRPr lang="en-US"/>
        </a:p>
      </dgm:t>
    </dgm:pt>
    <dgm:pt modelId="{BFEC1F24-11E9-4414-857C-E18DA34F2839}" type="sibTrans" cxnId="{EB8273EC-1B37-4315-BD9F-62BDD614B75D}">
      <dgm:prSet/>
      <dgm:spPr/>
      <dgm:t>
        <a:bodyPr/>
        <a:lstStyle/>
        <a:p>
          <a:endParaRPr lang="en-US"/>
        </a:p>
      </dgm:t>
    </dgm:pt>
    <dgm:pt modelId="{304BC59C-9FA2-4E34-BC76-7539AB3FF1B3}">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Qualifying Period ≥ 100 BOEPD</a:t>
          </a:r>
        </a:p>
      </dgm:t>
    </dgm:pt>
    <dgm:pt modelId="{ECC32F94-F896-4DCD-830E-8265D1BDF623}" type="sibTrans" cxnId="{8EFB5303-4BBD-4AA4-9915-5AC8F9B4A847}">
      <dgm:prSet/>
      <dgm:spPr/>
      <dgm:t>
        <a:bodyPr/>
        <a:lstStyle/>
        <a:p>
          <a:endParaRPr lang="en-US"/>
        </a:p>
      </dgm:t>
    </dgm:pt>
    <dgm:pt modelId="{BFA10CD4-C74F-454F-9EA3-B3987A38BEF5}" type="parTrans" cxnId="{8EFB5303-4BBD-4AA4-9915-5AC8F9B4A847}">
      <dgm:prSet/>
      <dgm:spPr/>
      <dgm:t>
        <a:bodyPr/>
        <a:lstStyle/>
        <a:p>
          <a:endParaRPr lang="en-US"/>
        </a:p>
      </dgm:t>
    </dgm:pt>
    <dgm:pt modelId="{BECE62C8-A616-4120-899D-AA7A1AA61586}">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Consistent Operating Conditions</a:t>
          </a:r>
        </a:p>
      </dgm:t>
    </dgm:pt>
    <dgm:pt modelId="{7F8BD96E-B379-4635-9F87-61F4D2439BC3}" type="sibTrans" cxnId="{4534E44E-4752-4E20-A0CD-3DAB606B4F51}">
      <dgm:prSet/>
      <dgm:spPr/>
      <dgm:t>
        <a:bodyPr/>
        <a:lstStyle/>
        <a:p>
          <a:endParaRPr lang="en-US"/>
        </a:p>
      </dgm:t>
    </dgm:pt>
    <dgm:pt modelId="{06373C29-2E62-4801-BF00-CDC01DE36245}" type="parTrans" cxnId="{4534E44E-4752-4E20-A0CD-3DAB606B4F51}">
      <dgm:prSet/>
      <dgm:spPr/>
      <dgm:t>
        <a:bodyPr/>
        <a:lstStyle/>
        <a:p>
          <a:endParaRPr lang="en-US"/>
        </a:p>
      </dgm:t>
    </dgm:pt>
    <dgm:pt modelId="{5CF1BA5E-A679-4A19-8A8F-8D846AFEF8D6}">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Net Revenue &amp; Relief Justification Report</a:t>
          </a:r>
        </a:p>
      </dgm:t>
    </dgm:pt>
    <dgm:pt modelId="{68A4FBBD-8028-4750-B07C-707441D12971}" type="parTrans" cxnId="{B31E0B7B-27F0-4AB4-8207-510E6B45ED0E}">
      <dgm:prSet/>
      <dgm:spPr/>
      <dgm:t>
        <a:bodyPr/>
        <a:lstStyle/>
        <a:p>
          <a:endParaRPr lang="en-US"/>
        </a:p>
      </dgm:t>
    </dgm:pt>
    <dgm:pt modelId="{A52AEAFF-52DB-4EAC-8225-5582DCF49A86}" type="sibTrans" cxnId="{B31E0B7B-27F0-4AB4-8207-510E6B45ED0E}">
      <dgm:prSet/>
      <dgm:spPr/>
      <dgm:t>
        <a:bodyPr/>
        <a:lstStyle/>
        <a:p>
          <a:endParaRPr lang="en-US"/>
        </a:p>
      </dgm:t>
    </dgm:pt>
    <dgm:pt modelId="{8AF9D52E-7BA6-442D-943B-40D6547201AC}">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Becoming Uneconomic</a:t>
          </a:r>
        </a:p>
      </dgm:t>
    </dgm:pt>
    <dgm:pt modelId="{B6797098-1D41-4588-A1E1-A046E5F24DA5}" type="parTrans" cxnId="{0055C095-F6C3-4E29-877B-E6B324FCCC2D}">
      <dgm:prSet/>
      <dgm:spPr/>
      <dgm:t>
        <a:bodyPr/>
        <a:lstStyle/>
        <a:p>
          <a:endParaRPr lang="en-US"/>
        </a:p>
      </dgm:t>
    </dgm:pt>
    <dgm:pt modelId="{BBF7B1B2-3FAB-4C8A-8929-CD5D5CE2F5D4}" type="sibTrans" cxnId="{0055C095-F6C3-4E29-877B-E6B324FCCC2D}">
      <dgm:prSet/>
      <dgm:spPr/>
      <dgm:t>
        <a:bodyPr/>
        <a:lstStyle/>
        <a:p>
          <a:endParaRPr lang="en-US"/>
        </a:p>
      </dgm:t>
    </dgm:pt>
    <dgm:pt modelId="{3E71222E-C3C2-49D4-A08B-05FE28357589}">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Pay.gov Receipt</a:t>
          </a:r>
        </a:p>
      </dgm:t>
    </dgm:pt>
    <dgm:pt modelId="{2F8F54F6-7B56-41F6-9FCA-ACD975C96166}" type="parTrans" cxnId="{54BC98FB-1DD6-4255-867C-D90825B2D601}">
      <dgm:prSet/>
      <dgm:spPr/>
      <dgm:t>
        <a:bodyPr/>
        <a:lstStyle/>
        <a:p>
          <a:endParaRPr lang="en-US"/>
        </a:p>
      </dgm:t>
    </dgm:pt>
    <dgm:pt modelId="{4943B4C3-851B-493D-8BE0-05DFB41BD258}" type="sibTrans" cxnId="{54BC98FB-1DD6-4255-867C-D90825B2D601}">
      <dgm:prSet/>
      <dgm:spPr/>
      <dgm:t>
        <a:bodyPr/>
        <a:lstStyle/>
        <a:p>
          <a:endParaRPr lang="en-US"/>
        </a:p>
      </dgm:t>
    </dgm:pt>
    <dgm:pt modelId="{DB05E565-9435-465F-8916-CE4C436BB8F7}">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CPA Certification</a:t>
          </a:r>
        </a:p>
      </dgm:t>
    </dgm:pt>
    <dgm:pt modelId="{23775C78-1FE2-43F5-B5CF-D5EE36C29099}" type="parTrans" cxnId="{B076993D-0C1F-419D-B679-5A2F13ED8AD1}">
      <dgm:prSet/>
      <dgm:spPr/>
      <dgm:t>
        <a:bodyPr/>
        <a:lstStyle/>
        <a:p>
          <a:endParaRPr lang="en-US"/>
        </a:p>
      </dgm:t>
    </dgm:pt>
    <dgm:pt modelId="{443FC9D2-3728-4099-8F0E-9F16731E364E}" type="sibTrans" cxnId="{B076993D-0C1F-419D-B679-5A2F13ED8AD1}">
      <dgm:prSet/>
      <dgm:spPr/>
      <dgm:t>
        <a:bodyPr/>
        <a:lstStyle/>
        <a:p>
          <a:endParaRPr lang="en-US"/>
        </a:p>
      </dgm:t>
    </dgm:pt>
    <dgm:pt modelId="{4B922019-0134-4AAA-BC63-396528CD584D}" type="pres">
      <dgm:prSet presAssocID="{69CABB4F-3BE1-4A9D-AEFF-D4E871A9827E}" presName="rootnode" presStyleCnt="0">
        <dgm:presLayoutVars>
          <dgm:chMax/>
          <dgm:chPref/>
          <dgm:dir/>
          <dgm:animLvl val="lvl"/>
        </dgm:presLayoutVars>
      </dgm:prSet>
      <dgm:spPr/>
      <dgm:t>
        <a:bodyPr/>
        <a:lstStyle/>
        <a:p>
          <a:endParaRPr lang="en-US"/>
        </a:p>
      </dgm:t>
    </dgm:pt>
    <dgm:pt modelId="{798EE58A-7C7D-483E-908D-FD54D8435FB6}" type="pres">
      <dgm:prSet presAssocID="{853E7A08-593E-4278-8741-04817320C0C2}" presName="composite" presStyleCnt="0"/>
      <dgm:spPr/>
    </dgm:pt>
    <dgm:pt modelId="{88260521-E960-44F3-BE9F-69674D1760D5}" type="pres">
      <dgm:prSet presAssocID="{853E7A08-593E-4278-8741-04817320C0C2}" presName="bentUpArrow1" presStyleLbl="alignImgPlace1" presStyleIdx="0" presStyleCnt="3"/>
      <dgm:spPr>
        <a:xfrm rot="5400000">
          <a:off x="340516" y="1363312"/>
          <a:ext cx="1197284" cy="1363066"/>
        </a:xfrm>
        <a:prstGeom prst="bentUpArrow">
          <a:avLst>
            <a:gd name="adj1" fmla="val 32840"/>
            <a:gd name="adj2" fmla="val 25000"/>
            <a:gd name="adj3" fmla="val 35780"/>
          </a:avLst>
        </a:prstGeom>
        <a:gradFill rotWithShape="0">
          <a:gsLst>
            <a:gs pos="0">
              <a:srgbClr val="DAEDEF">
                <a:tint val="50000"/>
                <a:hueOff val="0"/>
                <a:satOff val="0"/>
                <a:lumOff val="0"/>
                <a:alphaOff val="0"/>
                <a:shade val="51000"/>
                <a:satMod val="130000"/>
              </a:srgbClr>
            </a:gs>
            <a:gs pos="80000">
              <a:srgbClr val="DAEDEF">
                <a:tint val="50000"/>
                <a:hueOff val="0"/>
                <a:satOff val="0"/>
                <a:lumOff val="0"/>
                <a:alphaOff val="0"/>
                <a:shade val="93000"/>
                <a:satMod val="130000"/>
              </a:srgbClr>
            </a:gs>
            <a:gs pos="100000">
              <a:srgbClr val="DAEDEF">
                <a:tint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4B026DC4-BE77-48EB-94AF-15B93409DFD5}" type="pres">
      <dgm:prSet presAssocID="{853E7A08-593E-4278-8741-04817320C0C2}" presName="ParentText" presStyleLbl="node1" presStyleIdx="0" presStyleCnt="4">
        <dgm:presLayoutVars>
          <dgm:chMax val="1"/>
          <dgm:chPref val="1"/>
          <dgm:bulletEnabled val="1"/>
        </dgm:presLayoutVars>
      </dgm:prSet>
      <dgm:spPr/>
      <dgm:t>
        <a:bodyPr/>
        <a:lstStyle/>
        <a:p>
          <a:endParaRPr lang="en-US"/>
        </a:p>
      </dgm:t>
    </dgm:pt>
    <dgm:pt modelId="{178F9764-E175-4293-B928-3A20B314D041}" type="pres">
      <dgm:prSet presAssocID="{853E7A08-593E-4278-8741-04817320C0C2}" presName="ChildText" presStyleLbl="revTx" presStyleIdx="0" presStyleCnt="4" custScaleX="349760" custLinFactX="40501" custLinFactNeighborX="100000" custLinFactNeighborY="4773">
        <dgm:presLayoutVars>
          <dgm:chMax val="0"/>
          <dgm:chPref val="0"/>
          <dgm:bulletEnabled val="1"/>
        </dgm:presLayoutVars>
      </dgm:prSet>
      <dgm:spPr/>
      <dgm:t>
        <a:bodyPr/>
        <a:lstStyle/>
        <a:p>
          <a:endParaRPr lang="en-US"/>
        </a:p>
      </dgm:t>
    </dgm:pt>
    <dgm:pt modelId="{A9C24A6D-D741-41A4-850C-518A082AC43C}" type="pres">
      <dgm:prSet presAssocID="{DBC061AB-DE97-4261-BCFC-9C993ED82AC6}" presName="sibTrans" presStyleCnt="0"/>
      <dgm:spPr/>
    </dgm:pt>
    <dgm:pt modelId="{CD615421-ECE9-4DFF-AE0A-45FC2E028615}" type="pres">
      <dgm:prSet presAssocID="{426BC224-6E0E-4356-B4E9-4BE12072517F}" presName="composite" presStyleCnt="0"/>
      <dgm:spPr/>
    </dgm:pt>
    <dgm:pt modelId="{0A3A1E2A-0A43-47EA-9FFC-F799A261EF63}" type="pres">
      <dgm:prSet presAssocID="{426BC224-6E0E-4356-B4E9-4BE12072517F}" presName="bentUpArrow1" presStyleLbl="alignImgPlace1" presStyleIdx="1" presStyleCnt="3" custLinFactNeighborX="-30780" custLinFactNeighborY="899"/>
      <dgm:spPr>
        <a:xfrm rot="5400000">
          <a:off x="2470742" y="2958870"/>
          <a:ext cx="1197284" cy="1363066"/>
        </a:xfrm>
        <a:prstGeom prst="bentUpArrow">
          <a:avLst>
            <a:gd name="adj1" fmla="val 32840"/>
            <a:gd name="adj2" fmla="val 25000"/>
            <a:gd name="adj3" fmla="val 35780"/>
          </a:avLst>
        </a:prstGeom>
        <a:gradFill rotWithShape="0">
          <a:gsLst>
            <a:gs pos="0">
              <a:srgbClr val="DAEDEF">
                <a:tint val="50000"/>
                <a:hueOff val="1623195"/>
                <a:satOff val="-12147"/>
                <a:lumOff val="-1506"/>
                <a:alphaOff val="0"/>
                <a:shade val="51000"/>
                <a:satMod val="130000"/>
              </a:srgbClr>
            </a:gs>
            <a:gs pos="80000">
              <a:srgbClr val="DAEDEF">
                <a:tint val="50000"/>
                <a:hueOff val="1623195"/>
                <a:satOff val="-12147"/>
                <a:lumOff val="-1506"/>
                <a:alphaOff val="0"/>
                <a:shade val="93000"/>
                <a:satMod val="130000"/>
              </a:srgbClr>
            </a:gs>
            <a:gs pos="100000">
              <a:srgbClr val="DAEDEF">
                <a:tint val="50000"/>
                <a:hueOff val="1623195"/>
                <a:satOff val="-12147"/>
                <a:lumOff val="-150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A82E066A-E9BE-4E07-BB6F-3B3275CEA635}" type="pres">
      <dgm:prSet presAssocID="{426BC224-6E0E-4356-B4E9-4BE12072517F}" presName="ParentText" presStyleLbl="node1" presStyleIdx="1" presStyleCnt="4" custLinFactNeighborX="-20816" custLinFactNeighborY="763">
        <dgm:presLayoutVars>
          <dgm:chMax val="1"/>
          <dgm:chPref val="1"/>
          <dgm:bulletEnabled val="1"/>
        </dgm:presLayoutVars>
      </dgm:prSet>
      <dgm:spPr/>
      <dgm:t>
        <a:bodyPr/>
        <a:lstStyle/>
        <a:p>
          <a:endParaRPr lang="en-US"/>
        </a:p>
      </dgm:t>
    </dgm:pt>
    <dgm:pt modelId="{E1D868E0-B093-4F3F-9AAB-D51019A42D54}" type="pres">
      <dgm:prSet presAssocID="{426BC224-6E0E-4356-B4E9-4BE12072517F}" presName="ChildText" presStyleLbl="revTx" presStyleIdx="1" presStyleCnt="4" custScaleX="371537" custLinFactX="10274" custLinFactNeighborX="100000" custLinFactNeighborY="5066">
        <dgm:presLayoutVars>
          <dgm:chMax val="0"/>
          <dgm:chPref val="0"/>
          <dgm:bulletEnabled val="1"/>
        </dgm:presLayoutVars>
      </dgm:prSet>
      <dgm:spPr/>
      <dgm:t>
        <a:bodyPr/>
        <a:lstStyle/>
        <a:p>
          <a:endParaRPr lang="en-US"/>
        </a:p>
      </dgm:t>
    </dgm:pt>
    <dgm:pt modelId="{04DFCA08-F931-435B-B9C2-38D915146B5A}" type="pres">
      <dgm:prSet presAssocID="{7E077E3B-FB99-4526-9F96-D52204D56355}" presName="sibTrans" presStyleCnt="0"/>
      <dgm:spPr/>
    </dgm:pt>
    <dgm:pt modelId="{2D531DD1-BF56-4275-B8BF-83F0338F19A5}" type="pres">
      <dgm:prSet presAssocID="{4639D8B8-7031-4C90-AC50-53EE1568B1B0}" presName="composite" presStyleCnt="0"/>
      <dgm:spPr/>
    </dgm:pt>
    <dgm:pt modelId="{37CB410B-A094-4CA6-B27B-0A5DD3E18848}" type="pres">
      <dgm:prSet presAssocID="{4639D8B8-7031-4C90-AC50-53EE1568B1B0}" presName="bentUpArrow1" presStyleLbl="alignImgPlace1" presStyleIdx="2" presStyleCnt="3" custLinFactNeighborX="-55246" custLinFactNeighborY="-4339"/>
      <dgm:spPr>
        <a:xfrm rot="5400000">
          <a:off x="4687031" y="4480951"/>
          <a:ext cx="1197284" cy="1363066"/>
        </a:xfrm>
        <a:prstGeom prst="bentUpArrow">
          <a:avLst>
            <a:gd name="adj1" fmla="val 32840"/>
            <a:gd name="adj2" fmla="val 25000"/>
            <a:gd name="adj3" fmla="val 35780"/>
          </a:avLst>
        </a:prstGeom>
        <a:gradFill rotWithShape="0">
          <a:gsLst>
            <a:gs pos="0">
              <a:srgbClr val="DAEDEF">
                <a:tint val="50000"/>
                <a:hueOff val="3246390"/>
                <a:satOff val="-24293"/>
                <a:lumOff val="-3011"/>
                <a:alphaOff val="0"/>
                <a:shade val="51000"/>
                <a:satMod val="130000"/>
              </a:srgbClr>
            </a:gs>
            <a:gs pos="80000">
              <a:srgbClr val="DAEDEF">
                <a:tint val="50000"/>
                <a:hueOff val="3246390"/>
                <a:satOff val="-24293"/>
                <a:lumOff val="-3011"/>
                <a:alphaOff val="0"/>
                <a:shade val="93000"/>
                <a:satMod val="130000"/>
              </a:srgbClr>
            </a:gs>
            <a:gs pos="100000">
              <a:srgbClr val="DAEDEF">
                <a:tint val="50000"/>
                <a:hueOff val="3246390"/>
                <a:satOff val="-24293"/>
                <a:lumOff val="-301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1EDB02E7-808E-4BBF-9129-B842BF52B8CA}" type="pres">
      <dgm:prSet presAssocID="{4639D8B8-7031-4C90-AC50-53EE1568B1B0}" presName="ParentText" presStyleLbl="node1" presStyleIdx="2" presStyleCnt="4" custLinFactNeighborX="-37362" custLinFactNeighborY="-3682">
        <dgm:presLayoutVars>
          <dgm:chMax val="1"/>
          <dgm:chPref val="1"/>
          <dgm:bulletEnabled val="1"/>
        </dgm:presLayoutVars>
      </dgm:prSet>
      <dgm:spPr/>
      <dgm:t>
        <a:bodyPr/>
        <a:lstStyle/>
        <a:p>
          <a:endParaRPr lang="en-US"/>
        </a:p>
      </dgm:t>
    </dgm:pt>
    <dgm:pt modelId="{06300CFF-8668-49A6-88F6-E83CE4F36354}" type="pres">
      <dgm:prSet presAssocID="{4639D8B8-7031-4C90-AC50-53EE1568B1B0}" presName="ChildText" presStyleLbl="revTx" presStyleIdx="2" presStyleCnt="4" custScaleX="305254" custLinFactNeighborX="57191" custLinFactNeighborY="-1887">
        <dgm:presLayoutVars>
          <dgm:chMax val="0"/>
          <dgm:chPref val="0"/>
          <dgm:bulletEnabled val="1"/>
        </dgm:presLayoutVars>
      </dgm:prSet>
      <dgm:spPr/>
      <dgm:t>
        <a:bodyPr/>
        <a:lstStyle/>
        <a:p>
          <a:endParaRPr lang="en-US"/>
        </a:p>
      </dgm:t>
    </dgm:pt>
    <dgm:pt modelId="{CE903253-C3CE-42C2-8D64-250FF1D5C0F8}" type="pres">
      <dgm:prSet presAssocID="{9D7CE02B-E0B8-4DA9-8893-ACC5E8C7AEFD}" presName="sibTrans" presStyleCnt="0"/>
      <dgm:spPr/>
    </dgm:pt>
    <dgm:pt modelId="{47F57FD8-97D1-41F2-8F58-F7D60D679330}" type="pres">
      <dgm:prSet presAssocID="{445EC41D-C2F6-4D24-B284-2F585A6A616C}" presName="composite" presStyleCnt="0"/>
      <dgm:spPr/>
    </dgm:pt>
    <dgm:pt modelId="{EB45BFED-F72B-480E-89BE-6F1D96179D4A}" type="pres">
      <dgm:prSet presAssocID="{445EC41D-C2F6-4D24-B284-2F585A6A616C}" presName="ParentText" presStyleLbl="node1" presStyleIdx="3" presStyleCnt="4" custLinFactNeighborX="-62724" custLinFactNeighborY="2559">
        <dgm:presLayoutVars>
          <dgm:chMax val="1"/>
          <dgm:chPref val="1"/>
          <dgm:bulletEnabled val="1"/>
        </dgm:presLayoutVars>
      </dgm:prSet>
      <dgm:spPr/>
      <dgm:t>
        <a:bodyPr/>
        <a:lstStyle/>
        <a:p>
          <a:endParaRPr lang="en-US"/>
        </a:p>
      </dgm:t>
    </dgm:pt>
    <dgm:pt modelId="{3BA65738-CBF9-4D5C-B4FA-035E250B920F}" type="pres">
      <dgm:prSet presAssocID="{445EC41D-C2F6-4D24-B284-2F585A6A616C}" presName="FinalChildText" presStyleLbl="revTx" presStyleIdx="3" presStyleCnt="4" custScaleX="221367" custLinFactNeighborX="-26344" custLinFactNeighborY="6794">
        <dgm:presLayoutVars>
          <dgm:chMax val="0"/>
          <dgm:chPref val="0"/>
          <dgm:bulletEnabled val="1"/>
        </dgm:presLayoutVars>
      </dgm:prSet>
      <dgm:spPr/>
      <dgm:t>
        <a:bodyPr/>
        <a:lstStyle/>
        <a:p>
          <a:endParaRPr lang="en-US"/>
        </a:p>
      </dgm:t>
    </dgm:pt>
  </dgm:ptLst>
  <dgm:cxnLst>
    <dgm:cxn modelId="{C3231CE9-9F39-4D76-ACAF-ED8A819C9321}" type="presOf" srcId="{3E71222E-C3C2-49D4-A08B-05FE28357589}" destId="{E1D868E0-B093-4F3F-9AAB-D51019A42D54}" srcOrd="0" destOrd="0" presId="urn:microsoft.com/office/officeart/2005/8/layout/StepDownProcess"/>
    <dgm:cxn modelId="{F77E6110-7834-4421-8172-F83C634487C0}" type="presOf" srcId="{426BC224-6E0E-4356-B4E9-4BE12072517F}" destId="{A82E066A-E9BE-4E07-BB6F-3B3275CEA635}" srcOrd="0" destOrd="0" presId="urn:microsoft.com/office/officeart/2005/8/layout/StepDownProcess"/>
    <dgm:cxn modelId="{5465498D-E272-47B3-9AD2-BAB886BBD5E6}" srcId="{445EC41D-C2F6-4D24-B284-2F585A6A616C}" destId="{5D6A6FFA-E314-4006-A477-1AE33DDEB71B}" srcOrd="0" destOrd="0" parTransId="{B66E1DBA-B65C-4EEE-BA8E-7919FFEBC8FD}" sibTransId="{FC2C50E4-BDC2-4110-9756-6FBBC958062B}"/>
    <dgm:cxn modelId="{98E796A5-EA8E-4CA9-8FDF-3E242FD3C15B}" type="presOf" srcId="{853E7A08-593E-4278-8741-04817320C0C2}" destId="{4B026DC4-BE77-48EB-94AF-15B93409DFD5}" srcOrd="0" destOrd="0" presId="urn:microsoft.com/office/officeart/2005/8/layout/StepDownProcess"/>
    <dgm:cxn modelId="{54BC98FB-1DD6-4255-867C-D90825B2D601}" srcId="{426BC224-6E0E-4356-B4E9-4BE12072517F}" destId="{3E71222E-C3C2-49D4-A08B-05FE28357589}" srcOrd="0" destOrd="0" parTransId="{2F8F54F6-7B56-41F6-9FCA-ACD975C96166}" sibTransId="{4943B4C3-851B-493D-8BE0-05DFB41BD258}"/>
    <dgm:cxn modelId="{E56E4ABD-E174-4945-9B8E-91F8E6D4502C}" srcId="{69CABB4F-3BE1-4A9D-AEFF-D4E871A9827E}" destId="{4639D8B8-7031-4C90-AC50-53EE1568B1B0}" srcOrd="2" destOrd="0" parTransId="{031FCD81-2BE2-4CCD-8913-858D4868F4D8}" sibTransId="{9D7CE02B-E0B8-4DA9-8893-ACC5E8C7AEFD}"/>
    <dgm:cxn modelId="{E41B63CF-4A84-4644-B4E0-D53E44DCFE87}" type="presOf" srcId="{5CF1BA5E-A679-4A19-8A8F-8D846AFEF8D6}" destId="{E1D868E0-B093-4F3F-9AAB-D51019A42D54}" srcOrd="0" destOrd="2" presId="urn:microsoft.com/office/officeart/2005/8/layout/StepDownProcess"/>
    <dgm:cxn modelId="{B076993D-0C1F-419D-B679-5A2F13ED8AD1}" srcId="{426BC224-6E0E-4356-B4E9-4BE12072517F}" destId="{DB05E565-9435-465F-8916-CE4C436BB8F7}" srcOrd="3" destOrd="0" parTransId="{23775C78-1FE2-43F5-B5CF-D5EE36C29099}" sibTransId="{443FC9D2-3728-4099-8F0E-9F16731E364E}"/>
    <dgm:cxn modelId="{892DFB24-9BCA-4419-BA09-8601243BD5B8}" type="presOf" srcId="{69CABB4F-3BE1-4A9D-AEFF-D4E871A9827E}" destId="{4B922019-0134-4AAA-BC63-396528CD584D}" srcOrd="0" destOrd="0" presId="urn:microsoft.com/office/officeart/2005/8/layout/StepDownProcess"/>
    <dgm:cxn modelId="{EB8273EC-1B37-4315-BD9F-62BDD614B75D}" srcId="{445EC41D-C2F6-4D24-B284-2F585A6A616C}" destId="{3FA76BA0-6CDA-4124-92A7-B7AD1EF532EB}" srcOrd="1" destOrd="0" parTransId="{08D9A279-7446-43DB-8271-5604C810AC75}" sibTransId="{BFEC1F24-11E9-4414-857C-E18DA34F2839}"/>
    <dgm:cxn modelId="{CAC7EECC-2848-4A81-BE5B-55CA222CC6AB}" type="presOf" srcId="{3FA76BA0-6CDA-4124-92A7-B7AD1EF532EB}" destId="{3BA65738-CBF9-4D5C-B4FA-035E250B920F}" srcOrd="0" destOrd="1" presId="urn:microsoft.com/office/officeart/2005/8/layout/StepDownProcess"/>
    <dgm:cxn modelId="{01617694-3394-4D78-B0D1-179FD4DCB556}" type="presOf" srcId="{5D6A6FFA-E314-4006-A477-1AE33DDEB71B}" destId="{3BA65738-CBF9-4D5C-B4FA-035E250B920F}" srcOrd="0" destOrd="0" presId="urn:microsoft.com/office/officeart/2005/8/layout/StepDownProcess"/>
    <dgm:cxn modelId="{4CCB78E6-FA4F-4762-B7B5-A2B768E9EBD7}" srcId="{69CABB4F-3BE1-4A9D-AEFF-D4E871A9827E}" destId="{445EC41D-C2F6-4D24-B284-2F585A6A616C}" srcOrd="3" destOrd="0" parTransId="{6F002E0D-CEB4-41DB-B949-E4BBBDC9ED7F}" sibTransId="{2DE18EEC-972B-48B0-A9A6-B8A991D7A090}"/>
    <dgm:cxn modelId="{1D8F6E5A-4685-4A29-904B-75BC7A2AD6C8}" srcId="{69CABB4F-3BE1-4A9D-AEFF-D4E871A9827E}" destId="{426BC224-6E0E-4356-B4E9-4BE12072517F}" srcOrd="1" destOrd="0" parTransId="{CA6D1488-A8A2-47C1-895B-A4ABCAD19999}" sibTransId="{7E077E3B-FB99-4526-9F96-D52204D56355}"/>
    <dgm:cxn modelId="{D36D23B2-435D-4725-96B7-386A04ACA4D9}" srcId="{426BC224-6E0E-4356-B4E9-4BE12072517F}" destId="{3416F703-9778-444C-BDB4-3678F180022D}" srcOrd="1" destOrd="0" parTransId="{F14EE75E-6662-4554-9516-F19FB6CA929E}" sibTransId="{C7A3174E-9202-407B-84E3-994F63BDEE50}"/>
    <dgm:cxn modelId="{A6DBB3F6-AB64-4408-874C-88BA50FFA9DC}" type="presOf" srcId="{489DF2BA-5BCD-4EAF-B70E-4837B9F7F387}" destId="{06300CFF-8668-49A6-88F6-E83CE4F36354}" srcOrd="0" destOrd="1" presId="urn:microsoft.com/office/officeart/2005/8/layout/StepDownProcess"/>
    <dgm:cxn modelId="{DBEA25FC-5FA9-42FB-93ED-FFEA87D57F04}" srcId="{4639D8B8-7031-4C90-AC50-53EE1568B1B0}" destId="{E452FE48-56B3-4DDC-95E1-D1357E1C9480}" srcOrd="0" destOrd="0" parTransId="{2FF0788D-99E7-488B-8591-56755D6C6B4A}" sibTransId="{41E74991-ADCF-475D-8119-CB4572FAB4B6}"/>
    <dgm:cxn modelId="{4534E44E-4752-4E20-A0CD-3DAB606B4F51}" srcId="{853E7A08-593E-4278-8741-04817320C0C2}" destId="{BECE62C8-A616-4120-899D-AA7A1AA61586}" srcOrd="2" destOrd="0" parTransId="{06373C29-2E62-4801-BF00-CDC01DE36245}" sibTransId="{7F8BD96E-B379-4635-9F87-61F4D2439BC3}"/>
    <dgm:cxn modelId="{9A00065E-4761-4E6B-BA11-C5D3BF166D9B}" type="presOf" srcId="{DB05E565-9435-465F-8916-CE4C436BB8F7}" destId="{E1D868E0-B093-4F3F-9AAB-D51019A42D54}" srcOrd="0" destOrd="3" presId="urn:microsoft.com/office/officeart/2005/8/layout/StepDownProcess"/>
    <dgm:cxn modelId="{85F434A7-0345-4E59-BDD5-7C6D9395E642}" type="presOf" srcId="{445EC41D-C2F6-4D24-B284-2F585A6A616C}" destId="{EB45BFED-F72B-480E-89BE-6F1D96179D4A}" srcOrd="0" destOrd="0" presId="urn:microsoft.com/office/officeart/2005/8/layout/StepDownProcess"/>
    <dgm:cxn modelId="{4BB39845-605E-43E1-91E9-7582060C3BBD}" type="presOf" srcId="{BECE62C8-A616-4120-899D-AA7A1AA61586}" destId="{178F9764-E175-4293-B928-3A20B314D041}" srcOrd="0" destOrd="2" presId="urn:microsoft.com/office/officeart/2005/8/layout/StepDownProcess"/>
    <dgm:cxn modelId="{E2DC4D18-2634-471C-934D-3A9819961093}" type="presOf" srcId="{304BC59C-9FA2-4E34-BC76-7539AB3FF1B3}" destId="{178F9764-E175-4293-B928-3A20B314D041}" srcOrd="0" destOrd="0" presId="urn:microsoft.com/office/officeart/2005/8/layout/StepDownProcess"/>
    <dgm:cxn modelId="{0201EC5B-64E0-4081-B31C-BE6ADC20D3B9}" type="presOf" srcId="{E452FE48-56B3-4DDC-95E1-D1357E1C9480}" destId="{06300CFF-8668-49A6-88F6-E83CE4F36354}" srcOrd="0" destOrd="0" presId="urn:microsoft.com/office/officeart/2005/8/layout/StepDownProcess"/>
    <dgm:cxn modelId="{B31E0B7B-27F0-4AB4-8207-510E6B45ED0E}" srcId="{426BC224-6E0E-4356-B4E9-4BE12072517F}" destId="{5CF1BA5E-A679-4A19-8A8F-8D846AFEF8D6}" srcOrd="2" destOrd="0" parTransId="{68A4FBBD-8028-4750-B07C-707441D12971}" sibTransId="{A52AEAFF-52DB-4EAC-8225-5582DCF49A86}"/>
    <dgm:cxn modelId="{90E1F329-70BF-47F3-AFF8-8A4207A4E3E3}" type="presOf" srcId="{3416F703-9778-444C-BDB4-3678F180022D}" destId="{E1D868E0-B093-4F3F-9AAB-D51019A42D54}" srcOrd="0" destOrd="1" presId="urn:microsoft.com/office/officeart/2005/8/layout/StepDownProcess"/>
    <dgm:cxn modelId="{DBB338FA-BF29-4D96-BB07-014EF2EAC151}" srcId="{4639D8B8-7031-4C90-AC50-53EE1568B1B0}" destId="{489DF2BA-5BCD-4EAF-B70E-4837B9F7F387}" srcOrd="1" destOrd="0" parTransId="{BEB3692A-D413-4391-901F-2AA162D96337}" sibTransId="{E019C62F-44E4-4668-9D70-11A9D886402B}"/>
    <dgm:cxn modelId="{99738142-34BA-4A28-ADF7-9E48F5254CF4}" srcId="{69CABB4F-3BE1-4A9D-AEFF-D4E871A9827E}" destId="{853E7A08-593E-4278-8741-04817320C0C2}" srcOrd="0" destOrd="0" parTransId="{DD365F25-41D1-4FC2-B296-F4AD8B78ED05}" sibTransId="{DBC061AB-DE97-4261-BCFC-9C993ED82AC6}"/>
    <dgm:cxn modelId="{8EFB5303-4BBD-4AA4-9915-5AC8F9B4A847}" srcId="{853E7A08-593E-4278-8741-04817320C0C2}" destId="{304BC59C-9FA2-4E34-BC76-7539AB3FF1B3}" srcOrd="0" destOrd="0" parTransId="{BFA10CD4-C74F-454F-9EA3-B3987A38BEF5}" sibTransId="{ECC32F94-F896-4DCD-830E-8265D1BDF623}"/>
    <dgm:cxn modelId="{30BDC9D5-C4D2-4EBE-9BD5-624DC39B479D}" type="presOf" srcId="{8AF9D52E-7BA6-442D-943B-40D6547201AC}" destId="{178F9764-E175-4293-B928-3A20B314D041}" srcOrd="0" destOrd="1" presId="urn:microsoft.com/office/officeart/2005/8/layout/StepDownProcess"/>
    <dgm:cxn modelId="{0055C095-F6C3-4E29-877B-E6B324FCCC2D}" srcId="{853E7A08-593E-4278-8741-04817320C0C2}" destId="{8AF9D52E-7BA6-442D-943B-40D6547201AC}" srcOrd="1" destOrd="0" parTransId="{B6797098-1D41-4588-A1E1-A046E5F24DA5}" sibTransId="{BBF7B1B2-3FAB-4C8A-8929-CD5D5CE2F5D4}"/>
    <dgm:cxn modelId="{D7C799E8-370B-40F9-AEE3-FA88FE5ADBFD}" type="presOf" srcId="{4639D8B8-7031-4C90-AC50-53EE1568B1B0}" destId="{1EDB02E7-808E-4BBF-9129-B842BF52B8CA}" srcOrd="0" destOrd="0" presId="urn:microsoft.com/office/officeart/2005/8/layout/StepDownProcess"/>
    <dgm:cxn modelId="{800CB65F-D409-4B9A-8154-22BAB37F9FAD}" type="presParOf" srcId="{4B922019-0134-4AAA-BC63-396528CD584D}" destId="{798EE58A-7C7D-483E-908D-FD54D8435FB6}" srcOrd="0" destOrd="0" presId="urn:microsoft.com/office/officeart/2005/8/layout/StepDownProcess"/>
    <dgm:cxn modelId="{D3AFCD07-AB80-43B9-9544-8A475D1E5089}" type="presParOf" srcId="{798EE58A-7C7D-483E-908D-FD54D8435FB6}" destId="{88260521-E960-44F3-BE9F-69674D1760D5}" srcOrd="0" destOrd="0" presId="urn:microsoft.com/office/officeart/2005/8/layout/StepDownProcess"/>
    <dgm:cxn modelId="{9BE4568C-3335-4A5A-B9DF-A5EE13D29702}" type="presParOf" srcId="{798EE58A-7C7D-483E-908D-FD54D8435FB6}" destId="{4B026DC4-BE77-48EB-94AF-15B93409DFD5}" srcOrd="1" destOrd="0" presId="urn:microsoft.com/office/officeart/2005/8/layout/StepDownProcess"/>
    <dgm:cxn modelId="{899360A8-5F4C-4D7E-9943-6D3B08DAA18E}" type="presParOf" srcId="{798EE58A-7C7D-483E-908D-FD54D8435FB6}" destId="{178F9764-E175-4293-B928-3A20B314D041}" srcOrd="2" destOrd="0" presId="urn:microsoft.com/office/officeart/2005/8/layout/StepDownProcess"/>
    <dgm:cxn modelId="{BD2661AA-90D9-462C-B1C5-364F288DE50F}" type="presParOf" srcId="{4B922019-0134-4AAA-BC63-396528CD584D}" destId="{A9C24A6D-D741-41A4-850C-518A082AC43C}" srcOrd="1" destOrd="0" presId="urn:microsoft.com/office/officeart/2005/8/layout/StepDownProcess"/>
    <dgm:cxn modelId="{D10756C1-7405-465B-9BA4-CB367DBECB31}" type="presParOf" srcId="{4B922019-0134-4AAA-BC63-396528CD584D}" destId="{CD615421-ECE9-4DFF-AE0A-45FC2E028615}" srcOrd="2" destOrd="0" presId="urn:microsoft.com/office/officeart/2005/8/layout/StepDownProcess"/>
    <dgm:cxn modelId="{1D8E8D5B-6799-4C4D-B32C-D482F5D81B9B}" type="presParOf" srcId="{CD615421-ECE9-4DFF-AE0A-45FC2E028615}" destId="{0A3A1E2A-0A43-47EA-9FFC-F799A261EF63}" srcOrd="0" destOrd="0" presId="urn:microsoft.com/office/officeart/2005/8/layout/StepDownProcess"/>
    <dgm:cxn modelId="{ED59B441-46F2-47C0-95BA-DF29FC9DB22B}" type="presParOf" srcId="{CD615421-ECE9-4DFF-AE0A-45FC2E028615}" destId="{A82E066A-E9BE-4E07-BB6F-3B3275CEA635}" srcOrd="1" destOrd="0" presId="urn:microsoft.com/office/officeart/2005/8/layout/StepDownProcess"/>
    <dgm:cxn modelId="{A1E3B637-7C7E-4DEA-B060-4AA49B5052F7}" type="presParOf" srcId="{CD615421-ECE9-4DFF-AE0A-45FC2E028615}" destId="{E1D868E0-B093-4F3F-9AAB-D51019A42D54}" srcOrd="2" destOrd="0" presId="urn:microsoft.com/office/officeart/2005/8/layout/StepDownProcess"/>
    <dgm:cxn modelId="{450073DF-7620-49F3-9881-D3566ABF9368}" type="presParOf" srcId="{4B922019-0134-4AAA-BC63-396528CD584D}" destId="{04DFCA08-F931-435B-B9C2-38D915146B5A}" srcOrd="3" destOrd="0" presId="urn:microsoft.com/office/officeart/2005/8/layout/StepDownProcess"/>
    <dgm:cxn modelId="{56A4F4A2-9377-41F2-BE44-03BC0D6A5816}" type="presParOf" srcId="{4B922019-0134-4AAA-BC63-396528CD584D}" destId="{2D531DD1-BF56-4275-B8BF-83F0338F19A5}" srcOrd="4" destOrd="0" presId="urn:microsoft.com/office/officeart/2005/8/layout/StepDownProcess"/>
    <dgm:cxn modelId="{CA221432-6D59-4763-8376-C971F9D0A571}" type="presParOf" srcId="{2D531DD1-BF56-4275-B8BF-83F0338F19A5}" destId="{37CB410B-A094-4CA6-B27B-0A5DD3E18848}" srcOrd="0" destOrd="0" presId="urn:microsoft.com/office/officeart/2005/8/layout/StepDownProcess"/>
    <dgm:cxn modelId="{631F40CB-9FE1-4C6D-A2FD-077EC72B38E1}" type="presParOf" srcId="{2D531DD1-BF56-4275-B8BF-83F0338F19A5}" destId="{1EDB02E7-808E-4BBF-9129-B842BF52B8CA}" srcOrd="1" destOrd="0" presId="urn:microsoft.com/office/officeart/2005/8/layout/StepDownProcess"/>
    <dgm:cxn modelId="{9E22A308-3DE6-4E6A-AE6F-A9D96422177B}" type="presParOf" srcId="{2D531DD1-BF56-4275-B8BF-83F0338F19A5}" destId="{06300CFF-8668-49A6-88F6-E83CE4F36354}" srcOrd="2" destOrd="0" presId="urn:microsoft.com/office/officeart/2005/8/layout/StepDownProcess"/>
    <dgm:cxn modelId="{0FB13FF2-B5E2-4342-979A-63278E1EA840}" type="presParOf" srcId="{4B922019-0134-4AAA-BC63-396528CD584D}" destId="{CE903253-C3CE-42C2-8D64-250FF1D5C0F8}" srcOrd="5" destOrd="0" presId="urn:microsoft.com/office/officeart/2005/8/layout/StepDownProcess"/>
    <dgm:cxn modelId="{79DAF202-ADCB-432E-97F2-C100F0E1FD84}" type="presParOf" srcId="{4B922019-0134-4AAA-BC63-396528CD584D}" destId="{47F57FD8-97D1-41F2-8F58-F7D60D679330}" srcOrd="6" destOrd="0" presId="urn:microsoft.com/office/officeart/2005/8/layout/StepDownProcess"/>
    <dgm:cxn modelId="{8B3EC14D-B397-417F-AC17-B1818AD6E2BD}" type="presParOf" srcId="{47F57FD8-97D1-41F2-8F58-F7D60D679330}" destId="{EB45BFED-F72B-480E-89BE-6F1D96179D4A}" srcOrd="0" destOrd="0" presId="urn:microsoft.com/office/officeart/2005/8/layout/StepDownProcess"/>
    <dgm:cxn modelId="{F22A1ACB-D5F0-4D41-8BA4-B2B186060714}" type="presParOf" srcId="{47F57FD8-97D1-41F2-8F58-F7D60D679330}" destId="{3BA65738-CBF9-4D5C-B4FA-035E250B920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CABB4F-3BE1-4A9D-AEFF-D4E871A9827E}" type="doc">
      <dgm:prSet loTypeId="urn:microsoft.com/office/officeart/2005/8/layout/StepDownProcess" loCatId="process" qsTypeId="urn:microsoft.com/office/officeart/2005/8/quickstyle/3d1" qsCatId="3D" csTypeId="urn:microsoft.com/office/officeart/2005/8/colors/colorful5" csCatId="colorful" phldr="1"/>
      <dgm:spPr/>
      <dgm:t>
        <a:bodyPr/>
        <a:lstStyle/>
        <a:p>
          <a:endParaRPr lang="en-US"/>
        </a:p>
      </dgm:t>
    </dgm:pt>
    <dgm:pt modelId="{853E7A08-593E-4278-8741-04817320C0C2}">
      <dgm:prSet phldrT="[Text]"/>
      <dgm:spPr>
        <a:xfrm>
          <a:off x="23308" y="36098"/>
          <a:ext cx="2015522" cy="1410800"/>
        </a:xfrm>
        <a:prstGeom prst="roundRect">
          <a:avLst>
            <a:gd name="adj" fmla="val 16670"/>
          </a:avLst>
        </a:prstGeom>
        <a:gradFill rotWithShape="0">
          <a:gsLst>
            <a:gs pos="0">
              <a:srgbClr val="DAEDEF">
                <a:hueOff val="0"/>
                <a:satOff val="0"/>
                <a:lumOff val="0"/>
                <a:alphaOff val="0"/>
                <a:shade val="51000"/>
                <a:satMod val="130000"/>
              </a:srgbClr>
            </a:gs>
            <a:gs pos="80000">
              <a:srgbClr val="DAEDEF">
                <a:hueOff val="0"/>
                <a:satOff val="0"/>
                <a:lumOff val="0"/>
                <a:alphaOff val="0"/>
                <a:shade val="93000"/>
                <a:satMod val="130000"/>
              </a:srgbClr>
            </a:gs>
            <a:gs pos="100000">
              <a:srgbClr val="DAEDE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000000">
                  <a:lumMod val="65000"/>
                  <a:lumOff val="35000"/>
                </a:srgbClr>
              </a:solidFill>
              <a:latin typeface="Franklin Gothic Demi Cond" panose="020B0706030402020204" pitchFamily="34" charset="0"/>
              <a:ea typeface="+mn-ea"/>
              <a:cs typeface="+mn-cs"/>
            </a:rPr>
            <a:t>Qualification</a:t>
          </a:r>
        </a:p>
      </dgm:t>
    </dgm:pt>
    <dgm:pt modelId="{DD365F25-41D1-4FC2-B296-F4AD8B78ED05}" type="parTrans" cxnId="{99738142-34BA-4A28-ADF7-9E48F5254CF4}">
      <dgm:prSet/>
      <dgm:spPr/>
      <dgm:t>
        <a:bodyPr/>
        <a:lstStyle/>
        <a:p>
          <a:endParaRPr lang="en-US"/>
        </a:p>
      </dgm:t>
    </dgm:pt>
    <dgm:pt modelId="{DBC061AB-DE97-4261-BCFC-9C993ED82AC6}" type="sibTrans" cxnId="{99738142-34BA-4A28-ADF7-9E48F5254CF4}">
      <dgm:prSet/>
      <dgm:spPr/>
      <dgm:t>
        <a:bodyPr/>
        <a:lstStyle/>
        <a:p>
          <a:endParaRPr lang="en-US"/>
        </a:p>
      </dgm:t>
    </dgm:pt>
    <dgm:pt modelId="{426BC224-6E0E-4356-B4E9-4BE12072517F}">
      <dgm:prSet phldrT="[Text]"/>
      <dgm:spPr>
        <a:xfrm>
          <a:off x="2153534" y="1631657"/>
          <a:ext cx="2015522" cy="1410800"/>
        </a:xfrm>
        <a:prstGeom prst="roundRect">
          <a:avLst>
            <a:gd name="adj" fmla="val 16670"/>
          </a:avLst>
        </a:prstGeom>
        <a:gradFill rotWithShape="0">
          <a:gsLst>
            <a:gs pos="0">
              <a:srgbClr val="DAEDEF">
                <a:hueOff val="1085675"/>
                <a:satOff val="3732"/>
                <a:lumOff val="-17909"/>
                <a:alphaOff val="0"/>
                <a:shade val="51000"/>
                <a:satMod val="130000"/>
              </a:srgbClr>
            </a:gs>
            <a:gs pos="80000">
              <a:srgbClr val="DAEDEF">
                <a:hueOff val="1085675"/>
                <a:satOff val="3732"/>
                <a:lumOff val="-17909"/>
                <a:alphaOff val="0"/>
                <a:shade val="93000"/>
                <a:satMod val="130000"/>
              </a:srgbClr>
            </a:gs>
            <a:gs pos="100000">
              <a:srgbClr val="DAEDEF">
                <a:hueOff val="1085675"/>
                <a:satOff val="3732"/>
                <a:lumOff val="-1790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2D2D8A"/>
              </a:solidFill>
              <a:latin typeface="Franklin Gothic Demi Cond" panose="020B0706030402020204" pitchFamily="34" charset="0"/>
              <a:ea typeface="+mn-ea"/>
              <a:cs typeface="+mn-cs"/>
            </a:rPr>
            <a:t>Submit Application</a:t>
          </a:r>
        </a:p>
      </dgm:t>
    </dgm:pt>
    <dgm:pt modelId="{CA6D1488-A8A2-47C1-895B-A4ABCAD19999}" type="parTrans" cxnId="{1D8F6E5A-4685-4A29-904B-75BC7A2AD6C8}">
      <dgm:prSet/>
      <dgm:spPr/>
      <dgm:t>
        <a:bodyPr/>
        <a:lstStyle/>
        <a:p>
          <a:endParaRPr lang="en-US"/>
        </a:p>
      </dgm:t>
    </dgm:pt>
    <dgm:pt modelId="{7E077E3B-FB99-4526-9F96-D52204D56355}" type="sibTrans" cxnId="{1D8F6E5A-4685-4A29-904B-75BC7A2AD6C8}">
      <dgm:prSet/>
      <dgm:spPr/>
      <dgm:t>
        <a:bodyPr/>
        <a:lstStyle/>
        <a:p>
          <a:endParaRPr lang="en-US"/>
        </a:p>
      </dgm:t>
    </dgm:pt>
    <dgm:pt modelId="{3416F703-9778-444C-BDB4-3678F180022D}">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Administrative Information Report</a:t>
          </a:r>
        </a:p>
      </dgm:t>
    </dgm:pt>
    <dgm:pt modelId="{F14EE75E-6662-4554-9516-F19FB6CA929E}" type="parTrans" cxnId="{D36D23B2-435D-4725-96B7-386A04ACA4D9}">
      <dgm:prSet/>
      <dgm:spPr/>
      <dgm:t>
        <a:bodyPr/>
        <a:lstStyle/>
        <a:p>
          <a:endParaRPr lang="en-US"/>
        </a:p>
      </dgm:t>
    </dgm:pt>
    <dgm:pt modelId="{C7A3174E-9202-407B-84E3-994F63BDEE50}" type="sibTrans" cxnId="{D36D23B2-435D-4725-96B7-386A04ACA4D9}">
      <dgm:prSet/>
      <dgm:spPr/>
      <dgm:t>
        <a:bodyPr/>
        <a:lstStyle/>
        <a:p>
          <a:endParaRPr lang="en-US"/>
        </a:p>
      </dgm:t>
    </dgm:pt>
    <dgm:pt modelId="{4639D8B8-7031-4C90-AC50-53EE1568B1B0}">
      <dgm:prSet phldrT="[Text]"/>
      <dgm:spPr>
        <a:xfrm>
          <a:off x="4369824" y="3153741"/>
          <a:ext cx="2015522" cy="1410800"/>
        </a:xfrm>
        <a:prstGeom prst="roundRect">
          <a:avLst>
            <a:gd name="adj" fmla="val 16670"/>
          </a:avLst>
        </a:prstGeom>
        <a:gradFill rotWithShape="0">
          <a:gsLst>
            <a:gs pos="0">
              <a:srgbClr val="2E4F9B"/>
            </a:gs>
            <a:gs pos="80000">
              <a:srgbClr val="DAEDEF">
                <a:hueOff val="2171351"/>
                <a:satOff val="7464"/>
                <a:lumOff val="-35817"/>
                <a:alphaOff val="0"/>
                <a:shade val="93000"/>
                <a:satMod val="130000"/>
              </a:srgbClr>
            </a:gs>
            <a:gs pos="100000">
              <a:srgbClr val="DAEDEF">
                <a:hueOff val="2171351"/>
                <a:satOff val="7464"/>
                <a:lumOff val="-358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DAEDEF">
                  <a:lumMod val="90000"/>
                </a:srgbClr>
              </a:solidFill>
              <a:latin typeface="Franklin Gothic Demi Cond" panose="020B0706030402020204" pitchFamily="34" charset="0"/>
              <a:ea typeface="+mn-ea"/>
              <a:cs typeface="+mn-cs"/>
            </a:rPr>
            <a:t>BSEE Evaluation</a:t>
          </a:r>
        </a:p>
      </dgm:t>
    </dgm:pt>
    <dgm:pt modelId="{031FCD81-2BE2-4CCD-8913-858D4868F4D8}" type="parTrans" cxnId="{E56E4ABD-E174-4945-9B8E-91F8E6D4502C}">
      <dgm:prSet/>
      <dgm:spPr/>
      <dgm:t>
        <a:bodyPr/>
        <a:lstStyle/>
        <a:p>
          <a:endParaRPr lang="en-US"/>
        </a:p>
      </dgm:t>
    </dgm:pt>
    <dgm:pt modelId="{9D7CE02B-E0B8-4DA9-8893-ACC5E8C7AEFD}" type="sibTrans" cxnId="{E56E4ABD-E174-4945-9B8E-91F8E6D4502C}">
      <dgm:prSet/>
      <dgm:spPr/>
      <dgm:t>
        <a:bodyPr/>
        <a:lstStyle/>
        <a:p>
          <a:endParaRPr lang="en-US"/>
        </a:p>
      </dgm:t>
    </dgm:pt>
    <dgm:pt modelId="{E452FE48-56B3-4DDC-95E1-D1357E1C9480}">
      <dgm:prSet phldrT="[Text]" custT="1"/>
      <dgm:spPr>
        <a:xfrm>
          <a:off x="6472340" y="3318722"/>
          <a:ext cx="4474715" cy="1140271"/>
        </a:xfrm>
        <a:prstGeom prst="rect">
          <a:avLst/>
        </a:prstGeom>
        <a:blipFill>
          <a:blip xmlns:r="http://schemas.openxmlformats.org/officeDocument/2006/relationships" r:embed="rId1"/>
          <a:stretch>
            <a:fillRect l="-1627"/>
          </a:stretch>
        </a:blipFill>
        <a:ln>
          <a:noFill/>
        </a:ln>
        <a:effectLst/>
      </dgm:spPr>
      <dgm:t>
        <a:bodyPr/>
        <a:lstStyle/>
        <a:p>
          <a:r>
            <a:rPr lang="en-US">
              <a:noFill/>
            </a:rPr>
            <a:t> </a:t>
          </a:r>
        </a:p>
      </dgm:t>
    </dgm:pt>
    <dgm:pt modelId="{2FF0788D-99E7-488B-8591-56755D6C6B4A}" type="parTrans" cxnId="{DBEA25FC-5FA9-42FB-93ED-FFEA87D57F04}">
      <dgm:prSet/>
      <dgm:spPr/>
      <dgm:t>
        <a:bodyPr/>
        <a:lstStyle/>
        <a:p>
          <a:endParaRPr lang="en-US"/>
        </a:p>
      </dgm:t>
    </dgm:pt>
    <dgm:pt modelId="{41E74991-ADCF-475D-8119-CB4572FAB4B6}" type="sibTrans" cxnId="{DBEA25FC-5FA9-42FB-93ED-FFEA87D57F04}">
      <dgm:prSet/>
      <dgm:spPr/>
      <dgm:t>
        <a:bodyPr/>
        <a:lstStyle/>
        <a:p>
          <a:endParaRPr lang="en-US"/>
        </a:p>
      </dgm:t>
    </dgm:pt>
    <dgm:pt modelId="{489DF2BA-5BCD-4EAF-B70E-4837B9F7F387}">
      <dgm:prSet phldrT="[Text]" custT="1"/>
      <dgm:spPr>
        <a:xfrm>
          <a:off x="6472340" y="3318722"/>
          <a:ext cx="4474715" cy="1140271"/>
        </a:xfrm>
        <a:prstGeom prst="rect">
          <a:avLst/>
        </a:prstGeom>
        <a:noFill/>
        <a:ln>
          <a:noFill/>
        </a:ln>
        <a:effectLst/>
      </dgm:spPr>
      <dgm:t>
        <a:bodyPr/>
        <a:lstStyle/>
        <a:p>
          <a:r>
            <a:rPr lang="en-US">
              <a:noFill/>
            </a:rPr>
            <a:t> </a:t>
          </a:r>
        </a:p>
      </dgm:t>
    </dgm:pt>
    <dgm:pt modelId="{BEB3692A-D413-4391-901F-2AA162D96337}" type="parTrans" cxnId="{DBB338FA-BF29-4D96-BB07-014EF2EAC151}">
      <dgm:prSet/>
      <dgm:spPr/>
      <dgm:t>
        <a:bodyPr/>
        <a:lstStyle/>
        <a:p>
          <a:endParaRPr lang="en-US"/>
        </a:p>
      </dgm:t>
    </dgm:pt>
    <dgm:pt modelId="{E019C62F-44E4-4668-9D70-11A9D886402B}" type="sibTrans" cxnId="{DBB338FA-BF29-4D96-BB07-014EF2EAC151}">
      <dgm:prSet/>
      <dgm:spPr/>
      <dgm:t>
        <a:bodyPr/>
        <a:lstStyle/>
        <a:p>
          <a:endParaRPr lang="en-US"/>
        </a:p>
      </dgm:t>
    </dgm:pt>
    <dgm:pt modelId="{445EC41D-C2F6-4D24-B284-2F585A6A616C}">
      <dgm:prSet phldrT="[Text]"/>
      <dgm:spPr>
        <a:xfrm>
          <a:off x="6408425" y="4826580"/>
          <a:ext cx="2015522" cy="1410800"/>
        </a:xfrm>
        <a:prstGeom prst="roundRect">
          <a:avLst>
            <a:gd name="adj" fmla="val 16670"/>
          </a:avLst>
        </a:prstGeom>
        <a:gradFill rotWithShape="0">
          <a:gsLst>
            <a:gs pos="0">
              <a:srgbClr val="DAEDEF">
                <a:hueOff val="3257026"/>
                <a:satOff val="11196"/>
                <a:lumOff val="-53726"/>
                <a:alphaOff val="0"/>
                <a:shade val="51000"/>
                <a:satMod val="130000"/>
              </a:srgbClr>
            </a:gs>
            <a:gs pos="80000">
              <a:srgbClr val="DAEDEF">
                <a:hueOff val="3257026"/>
                <a:satOff val="11196"/>
                <a:lumOff val="-53726"/>
                <a:alphaOff val="0"/>
                <a:shade val="93000"/>
                <a:satMod val="130000"/>
              </a:srgbClr>
            </a:gs>
            <a:gs pos="100000">
              <a:srgbClr val="DAEDEF">
                <a:hueOff val="3257026"/>
                <a:satOff val="11196"/>
                <a:lumOff val="-53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FFFFFF">
                  <a:lumMod val="85000"/>
                </a:srgbClr>
              </a:solidFill>
              <a:latin typeface="Franklin Gothic Demi Cond" panose="020B0706030402020204" pitchFamily="34" charset="0"/>
              <a:ea typeface="+mn-ea"/>
              <a:cs typeface="+mn-cs"/>
            </a:rPr>
            <a:t>EOL Relief Granted</a:t>
          </a:r>
        </a:p>
      </dgm:t>
    </dgm:pt>
    <dgm:pt modelId="{6F002E0D-CEB4-41DB-B949-E4BBBDC9ED7F}" type="parTrans" cxnId="{4CCB78E6-FA4F-4762-B7B5-A2B768E9EBD7}">
      <dgm:prSet/>
      <dgm:spPr/>
      <dgm:t>
        <a:bodyPr/>
        <a:lstStyle/>
        <a:p>
          <a:endParaRPr lang="en-US"/>
        </a:p>
      </dgm:t>
    </dgm:pt>
    <dgm:pt modelId="{2DE18EEC-972B-48B0-A9A6-B8A991D7A090}" type="sibTrans" cxnId="{4CCB78E6-FA4F-4762-B7B5-A2B768E9EBD7}">
      <dgm:prSet/>
      <dgm:spPr/>
      <dgm:t>
        <a:bodyPr/>
        <a:lstStyle/>
        <a:p>
          <a:endParaRPr lang="en-US"/>
        </a:p>
      </dgm:t>
    </dgm:pt>
    <dgm:pt modelId="{5D6A6FFA-E314-4006-A477-1AE33DDEB71B}">
      <dgm:prSet phldrT="[Text]" custT="1"/>
      <dgm:spPr>
        <a:xfrm>
          <a:off x="8412428" y="5002504"/>
          <a:ext cx="324501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½ Royalty Rate</a:t>
          </a:r>
        </a:p>
      </dgm:t>
    </dgm:pt>
    <dgm:pt modelId="{B66E1DBA-B65C-4EEE-BA8E-7919FFEBC8FD}" type="parTrans" cxnId="{5465498D-E272-47B3-9AD2-BAB886BBD5E6}">
      <dgm:prSet/>
      <dgm:spPr/>
      <dgm:t>
        <a:bodyPr/>
        <a:lstStyle/>
        <a:p>
          <a:endParaRPr lang="en-US"/>
        </a:p>
      </dgm:t>
    </dgm:pt>
    <dgm:pt modelId="{FC2C50E4-BDC2-4110-9756-6FBBC958062B}" type="sibTrans" cxnId="{5465498D-E272-47B3-9AD2-BAB886BBD5E6}">
      <dgm:prSet/>
      <dgm:spPr/>
      <dgm:t>
        <a:bodyPr/>
        <a:lstStyle/>
        <a:p>
          <a:endParaRPr lang="en-US"/>
        </a:p>
      </dgm:t>
    </dgm:pt>
    <dgm:pt modelId="{3FA76BA0-6CDA-4124-92A7-B7AD1EF532EB}">
      <dgm:prSet phldrT="[Text]" custT="1"/>
      <dgm:spPr>
        <a:xfrm>
          <a:off x="8412428" y="5002504"/>
          <a:ext cx="324501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Production &amp; Price Thresholds</a:t>
          </a:r>
        </a:p>
      </dgm:t>
    </dgm:pt>
    <dgm:pt modelId="{08D9A279-7446-43DB-8271-5604C810AC75}" type="parTrans" cxnId="{EB8273EC-1B37-4315-BD9F-62BDD614B75D}">
      <dgm:prSet/>
      <dgm:spPr/>
      <dgm:t>
        <a:bodyPr/>
        <a:lstStyle/>
        <a:p>
          <a:endParaRPr lang="en-US"/>
        </a:p>
      </dgm:t>
    </dgm:pt>
    <dgm:pt modelId="{BFEC1F24-11E9-4414-857C-E18DA34F2839}" type="sibTrans" cxnId="{EB8273EC-1B37-4315-BD9F-62BDD614B75D}">
      <dgm:prSet/>
      <dgm:spPr/>
      <dgm:t>
        <a:bodyPr/>
        <a:lstStyle/>
        <a:p>
          <a:endParaRPr lang="en-US"/>
        </a:p>
      </dgm:t>
    </dgm:pt>
    <dgm:pt modelId="{304BC59C-9FA2-4E34-BC76-7539AB3FF1B3}">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Qualifying Period ≥ 100 BOEPD</a:t>
          </a:r>
        </a:p>
      </dgm:t>
    </dgm:pt>
    <dgm:pt modelId="{ECC32F94-F896-4DCD-830E-8265D1BDF623}" type="sibTrans" cxnId="{8EFB5303-4BBD-4AA4-9915-5AC8F9B4A847}">
      <dgm:prSet/>
      <dgm:spPr/>
      <dgm:t>
        <a:bodyPr/>
        <a:lstStyle/>
        <a:p>
          <a:endParaRPr lang="en-US"/>
        </a:p>
      </dgm:t>
    </dgm:pt>
    <dgm:pt modelId="{BFA10CD4-C74F-454F-9EA3-B3987A38BEF5}" type="parTrans" cxnId="{8EFB5303-4BBD-4AA4-9915-5AC8F9B4A847}">
      <dgm:prSet/>
      <dgm:spPr/>
      <dgm:t>
        <a:bodyPr/>
        <a:lstStyle/>
        <a:p>
          <a:endParaRPr lang="en-US"/>
        </a:p>
      </dgm:t>
    </dgm:pt>
    <dgm:pt modelId="{BECE62C8-A616-4120-899D-AA7A1AA61586}">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Consistent Operating Conditions</a:t>
          </a:r>
        </a:p>
      </dgm:t>
    </dgm:pt>
    <dgm:pt modelId="{7F8BD96E-B379-4635-9F87-61F4D2439BC3}" type="sibTrans" cxnId="{4534E44E-4752-4E20-A0CD-3DAB606B4F51}">
      <dgm:prSet/>
      <dgm:spPr/>
      <dgm:t>
        <a:bodyPr/>
        <a:lstStyle/>
        <a:p>
          <a:endParaRPr lang="en-US"/>
        </a:p>
      </dgm:t>
    </dgm:pt>
    <dgm:pt modelId="{06373C29-2E62-4801-BF00-CDC01DE36245}" type="parTrans" cxnId="{4534E44E-4752-4E20-A0CD-3DAB606B4F51}">
      <dgm:prSet/>
      <dgm:spPr/>
      <dgm:t>
        <a:bodyPr/>
        <a:lstStyle/>
        <a:p>
          <a:endParaRPr lang="en-US"/>
        </a:p>
      </dgm:t>
    </dgm:pt>
    <dgm:pt modelId="{5CF1BA5E-A679-4A19-8A8F-8D846AFEF8D6}">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Net Revenue &amp; Relief Justification Report</a:t>
          </a:r>
        </a:p>
      </dgm:t>
    </dgm:pt>
    <dgm:pt modelId="{68A4FBBD-8028-4750-B07C-707441D12971}" type="parTrans" cxnId="{B31E0B7B-27F0-4AB4-8207-510E6B45ED0E}">
      <dgm:prSet/>
      <dgm:spPr/>
      <dgm:t>
        <a:bodyPr/>
        <a:lstStyle/>
        <a:p>
          <a:endParaRPr lang="en-US"/>
        </a:p>
      </dgm:t>
    </dgm:pt>
    <dgm:pt modelId="{A52AEAFF-52DB-4EAC-8225-5582DCF49A86}" type="sibTrans" cxnId="{B31E0B7B-27F0-4AB4-8207-510E6B45ED0E}">
      <dgm:prSet/>
      <dgm:spPr/>
      <dgm:t>
        <a:bodyPr/>
        <a:lstStyle/>
        <a:p>
          <a:endParaRPr lang="en-US"/>
        </a:p>
      </dgm:t>
    </dgm:pt>
    <dgm:pt modelId="{8AF9D52E-7BA6-442D-943B-40D6547201AC}">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Becoming Uneconomic</a:t>
          </a:r>
        </a:p>
      </dgm:t>
    </dgm:pt>
    <dgm:pt modelId="{B6797098-1D41-4588-A1E1-A046E5F24DA5}" type="parTrans" cxnId="{0055C095-F6C3-4E29-877B-E6B324FCCC2D}">
      <dgm:prSet/>
      <dgm:spPr/>
      <dgm:t>
        <a:bodyPr/>
        <a:lstStyle/>
        <a:p>
          <a:endParaRPr lang="en-US"/>
        </a:p>
      </dgm:t>
    </dgm:pt>
    <dgm:pt modelId="{BBF7B1B2-3FAB-4C8A-8929-CD5D5CE2F5D4}" type="sibTrans" cxnId="{0055C095-F6C3-4E29-877B-E6B324FCCC2D}">
      <dgm:prSet/>
      <dgm:spPr/>
      <dgm:t>
        <a:bodyPr/>
        <a:lstStyle/>
        <a:p>
          <a:endParaRPr lang="en-US"/>
        </a:p>
      </dgm:t>
    </dgm:pt>
    <dgm:pt modelId="{3E71222E-C3C2-49D4-A08B-05FE28357589}">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Pay.gov Receipt</a:t>
          </a:r>
        </a:p>
      </dgm:t>
    </dgm:pt>
    <dgm:pt modelId="{2F8F54F6-7B56-41F6-9FCA-ACD975C96166}" type="parTrans" cxnId="{54BC98FB-1DD6-4255-867C-D90825B2D601}">
      <dgm:prSet/>
      <dgm:spPr/>
      <dgm:t>
        <a:bodyPr/>
        <a:lstStyle/>
        <a:p>
          <a:endParaRPr lang="en-US"/>
        </a:p>
      </dgm:t>
    </dgm:pt>
    <dgm:pt modelId="{4943B4C3-851B-493D-8BE0-05DFB41BD258}" type="sibTrans" cxnId="{54BC98FB-1DD6-4255-867C-D90825B2D601}">
      <dgm:prSet/>
      <dgm:spPr/>
      <dgm:t>
        <a:bodyPr/>
        <a:lstStyle/>
        <a:p>
          <a:endParaRPr lang="en-US"/>
        </a:p>
      </dgm:t>
    </dgm:pt>
    <dgm:pt modelId="{DB05E565-9435-465F-8916-CE4C436BB8F7}">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CPA Certification</a:t>
          </a:r>
        </a:p>
      </dgm:t>
    </dgm:pt>
    <dgm:pt modelId="{23775C78-1FE2-43F5-B5CF-D5EE36C29099}" type="parTrans" cxnId="{B076993D-0C1F-419D-B679-5A2F13ED8AD1}">
      <dgm:prSet/>
      <dgm:spPr/>
      <dgm:t>
        <a:bodyPr/>
        <a:lstStyle/>
        <a:p>
          <a:endParaRPr lang="en-US"/>
        </a:p>
      </dgm:t>
    </dgm:pt>
    <dgm:pt modelId="{443FC9D2-3728-4099-8F0E-9F16731E364E}" type="sibTrans" cxnId="{B076993D-0C1F-419D-B679-5A2F13ED8AD1}">
      <dgm:prSet/>
      <dgm:spPr/>
      <dgm:t>
        <a:bodyPr/>
        <a:lstStyle/>
        <a:p>
          <a:endParaRPr lang="en-US"/>
        </a:p>
      </dgm:t>
    </dgm:pt>
    <dgm:pt modelId="{4B922019-0134-4AAA-BC63-396528CD584D}" type="pres">
      <dgm:prSet presAssocID="{69CABB4F-3BE1-4A9D-AEFF-D4E871A9827E}" presName="rootnode" presStyleCnt="0">
        <dgm:presLayoutVars>
          <dgm:chMax/>
          <dgm:chPref/>
          <dgm:dir/>
          <dgm:animLvl val="lvl"/>
        </dgm:presLayoutVars>
      </dgm:prSet>
      <dgm:spPr/>
    </dgm:pt>
    <dgm:pt modelId="{798EE58A-7C7D-483E-908D-FD54D8435FB6}" type="pres">
      <dgm:prSet presAssocID="{853E7A08-593E-4278-8741-04817320C0C2}" presName="composite" presStyleCnt="0"/>
      <dgm:spPr/>
    </dgm:pt>
    <dgm:pt modelId="{88260521-E960-44F3-BE9F-69674D1760D5}" type="pres">
      <dgm:prSet presAssocID="{853E7A08-593E-4278-8741-04817320C0C2}" presName="bentUpArrow1" presStyleLbl="alignImgPlace1" presStyleIdx="0" presStyleCnt="3"/>
      <dgm:spPr>
        <a:xfrm rot="5400000">
          <a:off x="340516" y="1363312"/>
          <a:ext cx="1197284" cy="1363066"/>
        </a:xfrm>
        <a:prstGeom prst="bentUpArrow">
          <a:avLst>
            <a:gd name="adj1" fmla="val 32840"/>
            <a:gd name="adj2" fmla="val 25000"/>
            <a:gd name="adj3" fmla="val 35780"/>
          </a:avLst>
        </a:prstGeom>
        <a:gradFill rotWithShape="0">
          <a:gsLst>
            <a:gs pos="0">
              <a:srgbClr val="DAEDEF">
                <a:tint val="50000"/>
                <a:hueOff val="0"/>
                <a:satOff val="0"/>
                <a:lumOff val="0"/>
                <a:alphaOff val="0"/>
                <a:shade val="51000"/>
                <a:satMod val="130000"/>
              </a:srgbClr>
            </a:gs>
            <a:gs pos="80000">
              <a:srgbClr val="DAEDEF">
                <a:tint val="50000"/>
                <a:hueOff val="0"/>
                <a:satOff val="0"/>
                <a:lumOff val="0"/>
                <a:alphaOff val="0"/>
                <a:shade val="93000"/>
                <a:satMod val="130000"/>
              </a:srgbClr>
            </a:gs>
            <a:gs pos="100000">
              <a:srgbClr val="DAEDEF">
                <a:tint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4B026DC4-BE77-48EB-94AF-15B93409DFD5}" type="pres">
      <dgm:prSet presAssocID="{853E7A08-593E-4278-8741-04817320C0C2}" presName="ParentText" presStyleLbl="node1" presStyleIdx="0" presStyleCnt="4">
        <dgm:presLayoutVars>
          <dgm:chMax val="1"/>
          <dgm:chPref val="1"/>
          <dgm:bulletEnabled val="1"/>
        </dgm:presLayoutVars>
      </dgm:prSet>
      <dgm:spPr/>
    </dgm:pt>
    <dgm:pt modelId="{178F9764-E175-4293-B928-3A20B314D041}" type="pres">
      <dgm:prSet presAssocID="{853E7A08-593E-4278-8741-04817320C0C2}" presName="ChildText" presStyleLbl="revTx" presStyleIdx="0" presStyleCnt="4" custScaleX="349760" custLinFactX="40501" custLinFactNeighborX="100000" custLinFactNeighborY="4773">
        <dgm:presLayoutVars>
          <dgm:chMax val="0"/>
          <dgm:chPref val="0"/>
          <dgm:bulletEnabled val="1"/>
        </dgm:presLayoutVars>
      </dgm:prSet>
      <dgm:spPr/>
    </dgm:pt>
    <dgm:pt modelId="{A9C24A6D-D741-41A4-850C-518A082AC43C}" type="pres">
      <dgm:prSet presAssocID="{DBC061AB-DE97-4261-BCFC-9C993ED82AC6}" presName="sibTrans" presStyleCnt="0"/>
      <dgm:spPr/>
    </dgm:pt>
    <dgm:pt modelId="{CD615421-ECE9-4DFF-AE0A-45FC2E028615}" type="pres">
      <dgm:prSet presAssocID="{426BC224-6E0E-4356-B4E9-4BE12072517F}" presName="composite" presStyleCnt="0"/>
      <dgm:spPr/>
    </dgm:pt>
    <dgm:pt modelId="{0A3A1E2A-0A43-47EA-9FFC-F799A261EF63}" type="pres">
      <dgm:prSet presAssocID="{426BC224-6E0E-4356-B4E9-4BE12072517F}" presName="bentUpArrow1" presStyleLbl="alignImgPlace1" presStyleIdx="1" presStyleCnt="3" custLinFactNeighborX="-30780" custLinFactNeighborY="899"/>
      <dgm:spPr>
        <a:xfrm rot="5400000">
          <a:off x="2470742" y="2958870"/>
          <a:ext cx="1197284" cy="1363066"/>
        </a:xfrm>
        <a:prstGeom prst="bentUpArrow">
          <a:avLst>
            <a:gd name="adj1" fmla="val 32840"/>
            <a:gd name="adj2" fmla="val 25000"/>
            <a:gd name="adj3" fmla="val 35780"/>
          </a:avLst>
        </a:prstGeom>
        <a:gradFill rotWithShape="0">
          <a:gsLst>
            <a:gs pos="0">
              <a:srgbClr val="DAEDEF">
                <a:tint val="50000"/>
                <a:hueOff val="1623195"/>
                <a:satOff val="-12147"/>
                <a:lumOff val="-1506"/>
                <a:alphaOff val="0"/>
                <a:shade val="51000"/>
                <a:satMod val="130000"/>
              </a:srgbClr>
            </a:gs>
            <a:gs pos="80000">
              <a:srgbClr val="DAEDEF">
                <a:tint val="50000"/>
                <a:hueOff val="1623195"/>
                <a:satOff val="-12147"/>
                <a:lumOff val="-1506"/>
                <a:alphaOff val="0"/>
                <a:shade val="93000"/>
                <a:satMod val="130000"/>
              </a:srgbClr>
            </a:gs>
            <a:gs pos="100000">
              <a:srgbClr val="DAEDEF">
                <a:tint val="50000"/>
                <a:hueOff val="1623195"/>
                <a:satOff val="-12147"/>
                <a:lumOff val="-150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A82E066A-E9BE-4E07-BB6F-3B3275CEA635}" type="pres">
      <dgm:prSet presAssocID="{426BC224-6E0E-4356-B4E9-4BE12072517F}" presName="ParentText" presStyleLbl="node1" presStyleIdx="1" presStyleCnt="4" custLinFactNeighborX="-20816" custLinFactNeighborY="763">
        <dgm:presLayoutVars>
          <dgm:chMax val="1"/>
          <dgm:chPref val="1"/>
          <dgm:bulletEnabled val="1"/>
        </dgm:presLayoutVars>
      </dgm:prSet>
      <dgm:spPr/>
    </dgm:pt>
    <dgm:pt modelId="{E1D868E0-B093-4F3F-9AAB-D51019A42D54}" type="pres">
      <dgm:prSet presAssocID="{426BC224-6E0E-4356-B4E9-4BE12072517F}" presName="ChildText" presStyleLbl="revTx" presStyleIdx="1" presStyleCnt="4" custScaleX="371537" custLinFactX="10274" custLinFactNeighborX="100000" custLinFactNeighborY="5066">
        <dgm:presLayoutVars>
          <dgm:chMax val="0"/>
          <dgm:chPref val="0"/>
          <dgm:bulletEnabled val="1"/>
        </dgm:presLayoutVars>
      </dgm:prSet>
      <dgm:spPr/>
    </dgm:pt>
    <dgm:pt modelId="{04DFCA08-F931-435B-B9C2-38D915146B5A}" type="pres">
      <dgm:prSet presAssocID="{7E077E3B-FB99-4526-9F96-D52204D56355}" presName="sibTrans" presStyleCnt="0"/>
      <dgm:spPr/>
    </dgm:pt>
    <dgm:pt modelId="{2D531DD1-BF56-4275-B8BF-83F0338F19A5}" type="pres">
      <dgm:prSet presAssocID="{4639D8B8-7031-4C90-AC50-53EE1568B1B0}" presName="composite" presStyleCnt="0"/>
      <dgm:spPr/>
    </dgm:pt>
    <dgm:pt modelId="{37CB410B-A094-4CA6-B27B-0A5DD3E18848}" type="pres">
      <dgm:prSet presAssocID="{4639D8B8-7031-4C90-AC50-53EE1568B1B0}" presName="bentUpArrow1" presStyleLbl="alignImgPlace1" presStyleIdx="2" presStyleCnt="3" custLinFactNeighborX="-55246" custLinFactNeighborY="-4339"/>
      <dgm:spPr>
        <a:xfrm rot="5400000">
          <a:off x="4687031" y="4480951"/>
          <a:ext cx="1197284" cy="1363066"/>
        </a:xfrm>
        <a:prstGeom prst="bentUpArrow">
          <a:avLst>
            <a:gd name="adj1" fmla="val 32840"/>
            <a:gd name="adj2" fmla="val 25000"/>
            <a:gd name="adj3" fmla="val 35780"/>
          </a:avLst>
        </a:prstGeom>
        <a:gradFill rotWithShape="0">
          <a:gsLst>
            <a:gs pos="0">
              <a:srgbClr val="DAEDEF">
                <a:tint val="50000"/>
                <a:hueOff val="3246390"/>
                <a:satOff val="-24293"/>
                <a:lumOff val="-3011"/>
                <a:alphaOff val="0"/>
                <a:shade val="51000"/>
                <a:satMod val="130000"/>
              </a:srgbClr>
            </a:gs>
            <a:gs pos="80000">
              <a:srgbClr val="DAEDEF">
                <a:tint val="50000"/>
                <a:hueOff val="3246390"/>
                <a:satOff val="-24293"/>
                <a:lumOff val="-3011"/>
                <a:alphaOff val="0"/>
                <a:shade val="93000"/>
                <a:satMod val="130000"/>
              </a:srgbClr>
            </a:gs>
            <a:gs pos="100000">
              <a:srgbClr val="DAEDEF">
                <a:tint val="50000"/>
                <a:hueOff val="3246390"/>
                <a:satOff val="-24293"/>
                <a:lumOff val="-301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1EDB02E7-808E-4BBF-9129-B842BF52B8CA}" type="pres">
      <dgm:prSet presAssocID="{4639D8B8-7031-4C90-AC50-53EE1568B1B0}" presName="ParentText" presStyleLbl="node1" presStyleIdx="2" presStyleCnt="4" custLinFactNeighborX="-37362" custLinFactNeighborY="-3682">
        <dgm:presLayoutVars>
          <dgm:chMax val="1"/>
          <dgm:chPref val="1"/>
          <dgm:bulletEnabled val="1"/>
        </dgm:presLayoutVars>
      </dgm:prSet>
      <dgm:spPr/>
    </dgm:pt>
    <dgm:pt modelId="{06300CFF-8668-49A6-88F6-E83CE4F36354}" type="pres">
      <dgm:prSet presAssocID="{4639D8B8-7031-4C90-AC50-53EE1568B1B0}" presName="ChildText" presStyleLbl="revTx" presStyleIdx="2" presStyleCnt="4" custScaleX="305254" custLinFactNeighborX="57191" custLinFactNeighborY="-1887">
        <dgm:presLayoutVars>
          <dgm:chMax val="0"/>
          <dgm:chPref val="0"/>
          <dgm:bulletEnabled val="1"/>
        </dgm:presLayoutVars>
      </dgm:prSet>
      <dgm:spPr/>
    </dgm:pt>
    <dgm:pt modelId="{CE903253-C3CE-42C2-8D64-250FF1D5C0F8}" type="pres">
      <dgm:prSet presAssocID="{9D7CE02B-E0B8-4DA9-8893-ACC5E8C7AEFD}" presName="sibTrans" presStyleCnt="0"/>
      <dgm:spPr/>
    </dgm:pt>
    <dgm:pt modelId="{47F57FD8-97D1-41F2-8F58-F7D60D679330}" type="pres">
      <dgm:prSet presAssocID="{445EC41D-C2F6-4D24-B284-2F585A6A616C}" presName="composite" presStyleCnt="0"/>
      <dgm:spPr/>
    </dgm:pt>
    <dgm:pt modelId="{EB45BFED-F72B-480E-89BE-6F1D96179D4A}" type="pres">
      <dgm:prSet presAssocID="{445EC41D-C2F6-4D24-B284-2F585A6A616C}" presName="ParentText" presStyleLbl="node1" presStyleIdx="3" presStyleCnt="4" custLinFactNeighborX="-62724" custLinFactNeighborY="2559">
        <dgm:presLayoutVars>
          <dgm:chMax val="1"/>
          <dgm:chPref val="1"/>
          <dgm:bulletEnabled val="1"/>
        </dgm:presLayoutVars>
      </dgm:prSet>
      <dgm:spPr/>
    </dgm:pt>
    <dgm:pt modelId="{3BA65738-CBF9-4D5C-B4FA-035E250B920F}" type="pres">
      <dgm:prSet presAssocID="{445EC41D-C2F6-4D24-B284-2F585A6A616C}" presName="FinalChildText" presStyleLbl="revTx" presStyleIdx="3" presStyleCnt="4" custScaleX="221367" custLinFactNeighborX="-26344" custLinFactNeighborY="6794">
        <dgm:presLayoutVars>
          <dgm:chMax val="0"/>
          <dgm:chPref val="0"/>
          <dgm:bulletEnabled val="1"/>
        </dgm:presLayoutVars>
      </dgm:prSet>
      <dgm:spPr/>
    </dgm:pt>
  </dgm:ptLst>
  <dgm:cxnLst>
    <dgm:cxn modelId="{8EFB5303-4BBD-4AA4-9915-5AC8F9B4A847}" srcId="{853E7A08-593E-4278-8741-04817320C0C2}" destId="{304BC59C-9FA2-4E34-BC76-7539AB3FF1B3}" srcOrd="0" destOrd="0" parTransId="{BFA10CD4-C74F-454F-9EA3-B3987A38BEF5}" sibTransId="{ECC32F94-F896-4DCD-830E-8265D1BDF623}"/>
    <dgm:cxn modelId="{F77E6110-7834-4421-8172-F83C634487C0}" type="presOf" srcId="{426BC224-6E0E-4356-B4E9-4BE12072517F}" destId="{A82E066A-E9BE-4E07-BB6F-3B3275CEA635}" srcOrd="0" destOrd="0" presId="urn:microsoft.com/office/officeart/2005/8/layout/StepDownProcess"/>
    <dgm:cxn modelId="{E2DC4D18-2634-471C-934D-3A9819961093}" type="presOf" srcId="{304BC59C-9FA2-4E34-BC76-7539AB3FF1B3}" destId="{178F9764-E175-4293-B928-3A20B314D041}" srcOrd="0" destOrd="0" presId="urn:microsoft.com/office/officeart/2005/8/layout/StepDownProcess"/>
    <dgm:cxn modelId="{892DFB24-9BCA-4419-BA09-8601243BD5B8}" type="presOf" srcId="{69CABB4F-3BE1-4A9D-AEFF-D4E871A9827E}" destId="{4B922019-0134-4AAA-BC63-396528CD584D}" srcOrd="0" destOrd="0" presId="urn:microsoft.com/office/officeart/2005/8/layout/StepDownProcess"/>
    <dgm:cxn modelId="{90E1F329-70BF-47F3-AFF8-8A4207A4E3E3}" type="presOf" srcId="{3416F703-9778-444C-BDB4-3678F180022D}" destId="{E1D868E0-B093-4F3F-9AAB-D51019A42D54}" srcOrd="0" destOrd="1" presId="urn:microsoft.com/office/officeart/2005/8/layout/StepDownProcess"/>
    <dgm:cxn modelId="{B076993D-0C1F-419D-B679-5A2F13ED8AD1}" srcId="{426BC224-6E0E-4356-B4E9-4BE12072517F}" destId="{DB05E565-9435-465F-8916-CE4C436BB8F7}" srcOrd="3" destOrd="0" parTransId="{23775C78-1FE2-43F5-B5CF-D5EE36C29099}" sibTransId="{443FC9D2-3728-4099-8F0E-9F16731E364E}"/>
    <dgm:cxn modelId="{0201EC5B-64E0-4081-B31C-BE6ADC20D3B9}" type="presOf" srcId="{E452FE48-56B3-4DDC-95E1-D1357E1C9480}" destId="{06300CFF-8668-49A6-88F6-E83CE4F36354}" srcOrd="0" destOrd="0" presId="urn:microsoft.com/office/officeart/2005/8/layout/StepDownProcess"/>
    <dgm:cxn modelId="{9A00065E-4761-4E6B-BA11-C5D3BF166D9B}" type="presOf" srcId="{DB05E565-9435-465F-8916-CE4C436BB8F7}" destId="{E1D868E0-B093-4F3F-9AAB-D51019A42D54}" srcOrd="0" destOrd="3" presId="urn:microsoft.com/office/officeart/2005/8/layout/StepDownProcess"/>
    <dgm:cxn modelId="{99738142-34BA-4A28-ADF7-9E48F5254CF4}" srcId="{69CABB4F-3BE1-4A9D-AEFF-D4E871A9827E}" destId="{853E7A08-593E-4278-8741-04817320C0C2}" srcOrd="0" destOrd="0" parTransId="{DD365F25-41D1-4FC2-B296-F4AD8B78ED05}" sibTransId="{DBC061AB-DE97-4261-BCFC-9C993ED82AC6}"/>
    <dgm:cxn modelId="{4BB39845-605E-43E1-91E9-7582060C3BBD}" type="presOf" srcId="{BECE62C8-A616-4120-899D-AA7A1AA61586}" destId="{178F9764-E175-4293-B928-3A20B314D041}" srcOrd="0" destOrd="2" presId="urn:microsoft.com/office/officeart/2005/8/layout/StepDownProcess"/>
    <dgm:cxn modelId="{4534E44E-4752-4E20-A0CD-3DAB606B4F51}" srcId="{853E7A08-593E-4278-8741-04817320C0C2}" destId="{BECE62C8-A616-4120-899D-AA7A1AA61586}" srcOrd="2" destOrd="0" parTransId="{06373C29-2E62-4801-BF00-CDC01DE36245}" sibTransId="{7F8BD96E-B379-4635-9F87-61F4D2439BC3}"/>
    <dgm:cxn modelId="{1D8F6E5A-4685-4A29-904B-75BC7A2AD6C8}" srcId="{69CABB4F-3BE1-4A9D-AEFF-D4E871A9827E}" destId="{426BC224-6E0E-4356-B4E9-4BE12072517F}" srcOrd="1" destOrd="0" parTransId="{CA6D1488-A8A2-47C1-895B-A4ABCAD19999}" sibTransId="{7E077E3B-FB99-4526-9F96-D52204D56355}"/>
    <dgm:cxn modelId="{B31E0B7B-27F0-4AB4-8207-510E6B45ED0E}" srcId="{426BC224-6E0E-4356-B4E9-4BE12072517F}" destId="{5CF1BA5E-A679-4A19-8A8F-8D846AFEF8D6}" srcOrd="2" destOrd="0" parTransId="{68A4FBBD-8028-4750-B07C-707441D12971}" sibTransId="{A52AEAFF-52DB-4EAC-8225-5582DCF49A86}"/>
    <dgm:cxn modelId="{5465498D-E272-47B3-9AD2-BAB886BBD5E6}" srcId="{445EC41D-C2F6-4D24-B284-2F585A6A616C}" destId="{5D6A6FFA-E314-4006-A477-1AE33DDEB71B}" srcOrd="0" destOrd="0" parTransId="{B66E1DBA-B65C-4EEE-BA8E-7919FFEBC8FD}" sibTransId="{FC2C50E4-BDC2-4110-9756-6FBBC958062B}"/>
    <dgm:cxn modelId="{01617694-3394-4D78-B0D1-179FD4DCB556}" type="presOf" srcId="{5D6A6FFA-E314-4006-A477-1AE33DDEB71B}" destId="{3BA65738-CBF9-4D5C-B4FA-035E250B920F}" srcOrd="0" destOrd="0" presId="urn:microsoft.com/office/officeart/2005/8/layout/StepDownProcess"/>
    <dgm:cxn modelId="{0055C095-F6C3-4E29-877B-E6B324FCCC2D}" srcId="{853E7A08-593E-4278-8741-04817320C0C2}" destId="{8AF9D52E-7BA6-442D-943B-40D6547201AC}" srcOrd="1" destOrd="0" parTransId="{B6797098-1D41-4588-A1E1-A046E5F24DA5}" sibTransId="{BBF7B1B2-3FAB-4C8A-8929-CD5D5CE2F5D4}"/>
    <dgm:cxn modelId="{98E796A5-EA8E-4CA9-8FDF-3E242FD3C15B}" type="presOf" srcId="{853E7A08-593E-4278-8741-04817320C0C2}" destId="{4B026DC4-BE77-48EB-94AF-15B93409DFD5}" srcOrd="0" destOrd="0" presId="urn:microsoft.com/office/officeart/2005/8/layout/StepDownProcess"/>
    <dgm:cxn modelId="{85F434A7-0345-4E59-BDD5-7C6D9395E642}" type="presOf" srcId="{445EC41D-C2F6-4D24-B284-2F585A6A616C}" destId="{EB45BFED-F72B-480E-89BE-6F1D96179D4A}" srcOrd="0" destOrd="0" presId="urn:microsoft.com/office/officeart/2005/8/layout/StepDownProcess"/>
    <dgm:cxn modelId="{D36D23B2-435D-4725-96B7-386A04ACA4D9}" srcId="{426BC224-6E0E-4356-B4E9-4BE12072517F}" destId="{3416F703-9778-444C-BDB4-3678F180022D}" srcOrd="1" destOrd="0" parTransId="{F14EE75E-6662-4554-9516-F19FB6CA929E}" sibTransId="{C7A3174E-9202-407B-84E3-994F63BDEE50}"/>
    <dgm:cxn modelId="{E56E4ABD-E174-4945-9B8E-91F8E6D4502C}" srcId="{69CABB4F-3BE1-4A9D-AEFF-D4E871A9827E}" destId="{4639D8B8-7031-4C90-AC50-53EE1568B1B0}" srcOrd="2" destOrd="0" parTransId="{031FCD81-2BE2-4CCD-8913-858D4868F4D8}" sibTransId="{9D7CE02B-E0B8-4DA9-8893-ACC5E8C7AEFD}"/>
    <dgm:cxn modelId="{CAC7EECC-2848-4A81-BE5B-55CA222CC6AB}" type="presOf" srcId="{3FA76BA0-6CDA-4124-92A7-B7AD1EF532EB}" destId="{3BA65738-CBF9-4D5C-B4FA-035E250B920F}" srcOrd="0" destOrd="1" presId="urn:microsoft.com/office/officeart/2005/8/layout/StepDownProcess"/>
    <dgm:cxn modelId="{E41B63CF-4A84-4644-B4E0-D53E44DCFE87}" type="presOf" srcId="{5CF1BA5E-A679-4A19-8A8F-8D846AFEF8D6}" destId="{E1D868E0-B093-4F3F-9AAB-D51019A42D54}" srcOrd="0" destOrd="2" presId="urn:microsoft.com/office/officeart/2005/8/layout/StepDownProcess"/>
    <dgm:cxn modelId="{30BDC9D5-C4D2-4EBE-9BD5-624DC39B479D}" type="presOf" srcId="{8AF9D52E-7BA6-442D-943B-40D6547201AC}" destId="{178F9764-E175-4293-B928-3A20B314D041}" srcOrd="0" destOrd="1" presId="urn:microsoft.com/office/officeart/2005/8/layout/StepDownProcess"/>
    <dgm:cxn modelId="{4CCB78E6-FA4F-4762-B7B5-A2B768E9EBD7}" srcId="{69CABB4F-3BE1-4A9D-AEFF-D4E871A9827E}" destId="{445EC41D-C2F6-4D24-B284-2F585A6A616C}" srcOrd="3" destOrd="0" parTransId="{6F002E0D-CEB4-41DB-B949-E4BBBDC9ED7F}" sibTransId="{2DE18EEC-972B-48B0-A9A6-B8A991D7A090}"/>
    <dgm:cxn modelId="{D7C799E8-370B-40F9-AEE3-FA88FE5ADBFD}" type="presOf" srcId="{4639D8B8-7031-4C90-AC50-53EE1568B1B0}" destId="{1EDB02E7-808E-4BBF-9129-B842BF52B8CA}" srcOrd="0" destOrd="0" presId="urn:microsoft.com/office/officeart/2005/8/layout/StepDownProcess"/>
    <dgm:cxn modelId="{C3231CE9-9F39-4D76-ACAF-ED8A819C9321}" type="presOf" srcId="{3E71222E-C3C2-49D4-A08B-05FE28357589}" destId="{E1D868E0-B093-4F3F-9AAB-D51019A42D54}" srcOrd="0" destOrd="0" presId="urn:microsoft.com/office/officeart/2005/8/layout/StepDownProcess"/>
    <dgm:cxn modelId="{EB8273EC-1B37-4315-BD9F-62BDD614B75D}" srcId="{445EC41D-C2F6-4D24-B284-2F585A6A616C}" destId="{3FA76BA0-6CDA-4124-92A7-B7AD1EF532EB}" srcOrd="1" destOrd="0" parTransId="{08D9A279-7446-43DB-8271-5604C810AC75}" sibTransId="{BFEC1F24-11E9-4414-857C-E18DA34F2839}"/>
    <dgm:cxn modelId="{A6DBB3F6-AB64-4408-874C-88BA50FFA9DC}" type="presOf" srcId="{489DF2BA-5BCD-4EAF-B70E-4837B9F7F387}" destId="{06300CFF-8668-49A6-88F6-E83CE4F36354}" srcOrd="0" destOrd="1" presId="urn:microsoft.com/office/officeart/2005/8/layout/StepDownProcess"/>
    <dgm:cxn modelId="{DBB338FA-BF29-4D96-BB07-014EF2EAC151}" srcId="{4639D8B8-7031-4C90-AC50-53EE1568B1B0}" destId="{489DF2BA-5BCD-4EAF-B70E-4837B9F7F387}" srcOrd="1" destOrd="0" parTransId="{BEB3692A-D413-4391-901F-2AA162D96337}" sibTransId="{E019C62F-44E4-4668-9D70-11A9D886402B}"/>
    <dgm:cxn modelId="{54BC98FB-1DD6-4255-867C-D90825B2D601}" srcId="{426BC224-6E0E-4356-B4E9-4BE12072517F}" destId="{3E71222E-C3C2-49D4-A08B-05FE28357589}" srcOrd="0" destOrd="0" parTransId="{2F8F54F6-7B56-41F6-9FCA-ACD975C96166}" sibTransId="{4943B4C3-851B-493D-8BE0-05DFB41BD258}"/>
    <dgm:cxn modelId="{DBEA25FC-5FA9-42FB-93ED-FFEA87D57F04}" srcId="{4639D8B8-7031-4C90-AC50-53EE1568B1B0}" destId="{E452FE48-56B3-4DDC-95E1-D1357E1C9480}" srcOrd="0" destOrd="0" parTransId="{2FF0788D-99E7-488B-8591-56755D6C6B4A}" sibTransId="{41E74991-ADCF-475D-8119-CB4572FAB4B6}"/>
    <dgm:cxn modelId="{800CB65F-D409-4B9A-8154-22BAB37F9FAD}" type="presParOf" srcId="{4B922019-0134-4AAA-BC63-396528CD584D}" destId="{798EE58A-7C7D-483E-908D-FD54D8435FB6}" srcOrd="0" destOrd="0" presId="urn:microsoft.com/office/officeart/2005/8/layout/StepDownProcess"/>
    <dgm:cxn modelId="{D3AFCD07-AB80-43B9-9544-8A475D1E5089}" type="presParOf" srcId="{798EE58A-7C7D-483E-908D-FD54D8435FB6}" destId="{88260521-E960-44F3-BE9F-69674D1760D5}" srcOrd="0" destOrd="0" presId="urn:microsoft.com/office/officeart/2005/8/layout/StepDownProcess"/>
    <dgm:cxn modelId="{9BE4568C-3335-4A5A-B9DF-A5EE13D29702}" type="presParOf" srcId="{798EE58A-7C7D-483E-908D-FD54D8435FB6}" destId="{4B026DC4-BE77-48EB-94AF-15B93409DFD5}" srcOrd="1" destOrd="0" presId="urn:microsoft.com/office/officeart/2005/8/layout/StepDownProcess"/>
    <dgm:cxn modelId="{899360A8-5F4C-4D7E-9943-6D3B08DAA18E}" type="presParOf" srcId="{798EE58A-7C7D-483E-908D-FD54D8435FB6}" destId="{178F9764-E175-4293-B928-3A20B314D041}" srcOrd="2" destOrd="0" presId="urn:microsoft.com/office/officeart/2005/8/layout/StepDownProcess"/>
    <dgm:cxn modelId="{BD2661AA-90D9-462C-B1C5-364F288DE50F}" type="presParOf" srcId="{4B922019-0134-4AAA-BC63-396528CD584D}" destId="{A9C24A6D-D741-41A4-850C-518A082AC43C}" srcOrd="1" destOrd="0" presId="urn:microsoft.com/office/officeart/2005/8/layout/StepDownProcess"/>
    <dgm:cxn modelId="{D10756C1-7405-465B-9BA4-CB367DBECB31}" type="presParOf" srcId="{4B922019-0134-4AAA-BC63-396528CD584D}" destId="{CD615421-ECE9-4DFF-AE0A-45FC2E028615}" srcOrd="2" destOrd="0" presId="urn:microsoft.com/office/officeart/2005/8/layout/StepDownProcess"/>
    <dgm:cxn modelId="{1D8E8D5B-6799-4C4D-B32C-D482F5D81B9B}" type="presParOf" srcId="{CD615421-ECE9-4DFF-AE0A-45FC2E028615}" destId="{0A3A1E2A-0A43-47EA-9FFC-F799A261EF63}" srcOrd="0" destOrd="0" presId="urn:microsoft.com/office/officeart/2005/8/layout/StepDownProcess"/>
    <dgm:cxn modelId="{ED59B441-46F2-47C0-95BA-DF29FC9DB22B}" type="presParOf" srcId="{CD615421-ECE9-4DFF-AE0A-45FC2E028615}" destId="{A82E066A-E9BE-4E07-BB6F-3B3275CEA635}" srcOrd="1" destOrd="0" presId="urn:microsoft.com/office/officeart/2005/8/layout/StepDownProcess"/>
    <dgm:cxn modelId="{A1E3B637-7C7E-4DEA-B060-4AA49B5052F7}" type="presParOf" srcId="{CD615421-ECE9-4DFF-AE0A-45FC2E028615}" destId="{E1D868E0-B093-4F3F-9AAB-D51019A42D54}" srcOrd="2" destOrd="0" presId="urn:microsoft.com/office/officeart/2005/8/layout/StepDownProcess"/>
    <dgm:cxn modelId="{450073DF-7620-49F3-9881-D3566ABF9368}" type="presParOf" srcId="{4B922019-0134-4AAA-BC63-396528CD584D}" destId="{04DFCA08-F931-435B-B9C2-38D915146B5A}" srcOrd="3" destOrd="0" presId="urn:microsoft.com/office/officeart/2005/8/layout/StepDownProcess"/>
    <dgm:cxn modelId="{56A4F4A2-9377-41F2-BE44-03BC0D6A5816}" type="presParOf" srcId="{4B922019-0134-4AAA-BC63-396528CD584D}" destId="{2D531DD1-BF56-4275-B8BF-83F0338F19A5}" srcOrd="4" destOrd="0" presId="urn:microsoft.com/office/officeart/2005/8/layout/StepDownProcess"/>
    <dgm:cxn modelId="{CA221432-6D59-4763-8376-C971F9D0A571}" type="presParOf" srcId="{2D531DD1-BF56-4275-B8BF-83F0338F19A5}" destId="{37CB410B-A094-4CA6-B27B-0A5DD3E18848}" srcOrd="0" destOrd="0" presId="urn:microsoft.com/office/officeart/2005/8/layout/StepDownProcess"/>
    <dgm:cxn modelId="{631F40CB-9FE1-4C6D-A2FD-077EC72B38E1}" type="presParOf" srcId="{2D531DD1-BF56-4275-B8BF-83F0338F19A5}" destId="{1EDB02E7-808E-4BBF-9129-B842BF52B8CA}" srcOrd="1" destOrd="0" presId="urn:microsoft.com/office/officeart/2005/8/layout/StepDownProcess"/>
    <dgm:cxn modelId="{9E22A308-3DE6-4E6A-AE6F-A9D96422177B}" type="presParOf" srcId="{2D531DD1-BF56-4275-B8BF-83F0338F19A5}" destId="{06300CFF-8668-49A6-88F6-E83CE4F36354}" srcOrd="2" destOrd="0" presId="urn:microsoft.com/office/officeart/2005/8/layout/StepDownProcess"/>
    <dgm:cxn modelId="{0FB13FF2-B5E2-4342-979A-63278E1EA840}" type="presParOf" srcId="{4B922019-0134-4AAA-BC63-396528CD584D}" destId="{CE903253-C3CE-42C2-8D64-250FF1D5C0F8}" srcOrd="5" destOrd="0" presId="urn:microsoft.com/office/officeart/2005/8/layout/StepDownProcess"/>
    <dgm:cxn modelId="{79DAF202-ADCB-432E-97F2-C100F0E1FD84}" type="presParOf" srcId="{4B922019-0134-4AAA-BC63-396528CD584D}" destId="{47F57FD8-97D1-41F2-8F58-F7D60D679330}" srcOrd="6" destOrd="0" presId="urn:microsoft.com/office/officeart/2005/8/layout/StepDownProcess"/>
    <dgm:cxn modelId="{8B3EC14D-B397-417F-AC17-B1818AD6E2BD}" type="presParOf" srcId="{47F57FD8-97D1-41F2-8F58-F7D60D679330}" destId="{EB45BFED-F72B-480E-89BE-6F1D96179D4A}" srcOrd="0" destOrd="0" presId="urn:microsoft.com/office/officeart/2005/8/layout/StepDownProcess"/>
    <dgm:cxn modelId="{F22A1ACB-D5F0-4D41-8BA4-B2B186060714}" type="presParOf" srcId="{47F57FD8-97D1-41F2-8F58-F7D60D679330}" destId="{3BA65738-CBF9-4D5C-B4FA-035E250B920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CABB4F-3BE1-4A9D-AEFF-D4E871A9827E}" type="doc">
      <dgm:prSet loTypeId="urn:microsoft.com/office/officeart/2005/8/layout/StepDownProcess" loCatId="process" qsTypeId="urn:microsoft.com/office/officeart/2005/8/quickstyle/3d1" qsCatId="3D" csTypeId="urn:microsoft.com/office/officeart/2005/8/colors/colorful5" csCatId="colorful" phldr="1"/>
      <dgm:spPr/>
      <dgm:t>
        <a:bodyPr/>
        <a:lstStyle/>
        <a:p>
          <a:endParaRPr lang="en-US"/>
        </a:p>
      </dgm:t>
    </dgm:pt>
    <dgm:pt modelId="{853E7A08-593E-4278-8741-04817320C0C2}">
      <dgm:prSet phldrT="[Text]"/>
      <dgm:spPr>
        <a:xfrm>
          <a:off x="23308" y="36098"/>
          <a:ext cx="2015522" cy="1410800"/>
        </a:xfrm>
        <a:prstGeom prst="roundRect">
          <a:avLst>
            <a:gd name="adj" fmla="val 16670"/>
          </a:avLst>
        </a:prstGeom>
        <a:gradFill rotWithShape="0">
          <a:gsLst>
            <a:gs pos="0">
              <a:srgbClr val="DAEDEF">
                <a:hueOff val="0"/>
                <a:satOff val="0"/>
                <a:lumOff val="0"/>
                <a:alphaOff val="0"/>
                <a:shade val="51000"/>
                <a:satMod val="130000"/>
              </a:srgbClr>
            </a:gs>
            <a:gs pos="80000">
              <a:srgbClr val="DAEDEF">
                <a:hueOff val="0"/>
                <a:satOff val="0"/>
                <a:lumOff val="0"/>
                <a:alphaOff val="0"/>
                <a:shade val="93000"/>
                <a:satMod val="130000"/>
              </a:srgbClr>
            </a:gs>
            <a:gs pos="100000">
              <a:srgbClr val="DAEDE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000000">
                  <a:lumMod val="65000"/>
                  <a:lumOff val="35000"/>
                </a:srgbClr>
              </a:solidFill>
              <a:latin typeface="Franklin Gothic Demi Cond" panose="020B0706030402020204" pitchFamily="34" charset="0"/>
              <a:ea typeface="+mn-ea"/>
              <a:cs typeface="+mn-cs"/>
            </a:rPr>
            <a:t>Qualification</a:t>
          </a:r>
        </a:p>
      </dgm:t>
    </dgm:pt>
    <dgm:pt modelId="{DD365F25-41D1-4FC2-B296-F4AD8B78ED05}" type="parTrans" cxnId="{99738142-34BA-4A28-ADF7-9E48F5254CF4}">
      <dgm:prSet/>
      <dgm:spPr/>
      <dgm:t>
        <a:bodyPr/>
        <a:lstStyle/>
        <a:p>
          <a:endParaRPr lang="en-US"/>
        </a:p>
      </dgm:t>
    </dgm:pt>
    <dgm:pt modelId="{DBC061AB-DE97-4261-BCFC-9C993ED82AC6}" type="sibTrans" cxnId="{99738142-34BA-4A28-ADF7-9E48F5254CF4}">
      <dgm:prSet/>
      <dgm:spPr/>
      <dgm:t>
        <a:bodyPr/>
        <a:lstStyle/>
        <a:p>
          <a:endParaRPr lang="en-US"/>
        </a:p>
      </dgm:t>
    </dgm:pt>
    <dgm:pt modelId="{426BC224-6E0E-4356-B4E9-4BE12072517F}">
      <dgm:prSet phldrT="[Text]"/>
      <dgm:spPr>
        <a:xfrm>
          <a:off x="2153534" y="1631657"/>
          <a:ext cx="2015522" cy="1410800"/>
        </a:xfrm>
        <a:prstGeom prst="roundRect">
          <a:avLst>
            <a:gd name="adj" fmla="val 16670"/>
          </a:avLst>
        </a:prstGeom>
        <a:gradFill rotWithShape="0">
          <a:gsLst>
            <a:gs pos="0">
              <a:srgbClr val="DAEDEF">
                <a:hueOff val="1085675"/>
                <a:satOff val="3732"/>
                <a:lumOff val="-17909"/>
                <a:alphaOff val="0"/>
                <a:shade val="51000"/>
                <a:satMod val="130000"/>
              </a:srgbClr>
            </a:gs>
            <a:gs pos="80000">
              <a:srgbClr val="DAEDEF">
                <a:hueOff val="1085675"/>
                <a:satOff val="3732"/>
                <a:lumOff val="-17909"/>
                <a:alphaOff val="0"/>
                <a:shade val="93000"/>
                <a:satMod val="130000"/>
              </a:srgbClr>
            </a:gs>
            <a:gs pos="100000">
              <a:srgbClr val="DAEDEF">
                <a:hueOff val="1085675"/>
                <a:satOff val="3732"/>
                <a:lumOff val="-1790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2D2D8A"/>
              </a:solidFill>
              <a:latin typeface="Franklin Gothic Demi Cond" panose="020B0706030402020204" pitchFamily="34" charset="0"/>
              <a:ea typeface="+mn-ea"/>
              <a:cs typeface="+mn-cs"/>
            </a:rPr>
            <a:t>Submit Application</a:t>
          </a:r>
        </a:p>
      </dgm:t>
    </dgm:pt>
    <dgm:pt modelId="{CA6D1488-A8A2-47C1-895B-A4ABCAD19999}" type="parTrans" cxnId="{1D8F6E5A-4685-4A29-904B-75BC7A2AD6C8}">
      <dgm:prSet/>
      <dgm:spPr/>
      <dgm:t>
        <a:bodyPr/>
        <a:lstStyle/>
        <a:p>
          <a:endParaRPr lang="en-US"/>
        </a:p>
      </dgm:t>
    </dgm:pt>
    <dgm:pt modelId="{7E077E3B-FB99-4526-9F96-D52204D56355}" type="sibTrans" cxnId="{1D8F6E5A-4685-4A29-904B-75BC7A2AD6C8}">
      <dgm:prSet/>
      <dgm:spPr/>
      <dgm:t>
        <a:bodyPr/>
        <a:lstStyle/>
        <a:p>
          <a:endParaRPr lang="en-US"/>
        </a:p>
      </dgm:t>
    </dgm:pt>
    <dgm:pt modelId="{3416F703-9778-444C-BDB4-3678F180022D}">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Administrative Information Report</a:t>
          </a:r>
        </a:p>
      </dgm:t>
    </dgm:pt>
    <dgm:pt modelId="{F14EE75E-6662-4554-9516-F19FB6CA929E}" type="parTrans" cxnId="{D36D23B2-435D-4725-96B7-386A04ACA4D9}">
      <dgm:prSet/>
      <dgm:spPr/>
      <dgm:t>
        <a:bodyPr/>
        <a:lstStyle/>
        <a:p>
          <a:endParaRPr lang="en-US"/>
        </a:p>
      </dgm:t>
    </dgm:pt>
    <dgm:pt modelId="{C7A3174E-9202-407B-84E3-994F63BDEE50}" type="sibTrans" cxnId="{D36D23B2-435D-4725-96B7-386A04ACA4D9}">
      <dgm:prSet/>
      <dgm:spPr/>
      <dgm:t>
        <a:bodyPr/>
        <a:lstStyle/>
        <a:p>
          <a:endParaRPr lang="en-US"/>
        </a:p>
      </dgm:t>
    </dgm:pt>
    <dgm:pt modelId="{4639D8B8-7031-4C90-AC50-53EE1568B1B0}">
      <dgm:prSet phldrT="[Text]"/>
      <dgm:spPr>
        <a:xfrm>
          <a:off x="4369824" y="3153741"/>
          <a:ext cx="2015522" cy="1410800"/>
        </a:xfrm>
        <a:prstGeom prst="roundRect">
          <a:avLst>
            <a:gd name="adj" fmla="val 16670"/>
          </a:avLst>
        </a:prstGeom>
        <a:gradFill rotWithShape="0">
          <a:gsLst>
            <a:gs pos="0">
              <a:srgbClr val="2E4F9B"/>
            </a:gs>
            <a:gs pos="80000">
              <a:srgbClr val="DAEDEF">
                <a:hueOff val="2171351"/>
                <a:satOff val="7464"/>
                <a:lumOff val="-35817"/>
                <a:alphaOff val="0"/>
                <a:shade val="93000"/>
                <a:satMod val="130000"/>
              </a:srgbClr>
            </a:gs>
            <a:gs pos="100000">
              <a:srgbClr val="DAEDEF">
                <a:hueOff val="2171351"/>
                <a:satOff val="7464"/>
                <a:lumOff val="-358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DAEDEF">
                  <a:lumMod val="90000"/>
                </a:srgbClr>
              </a:solidFill>
              <a:latin typeface="Franklin Gothic Demi Cond" panose="020B0706030402020204" pitchFamily="34" charset="0"/>
              <a:ea typeface="+mn-ea"/>
              <a:cs typeface="+mn-cs"/>
            </a:rPr>
            <a:t>BSEE Evaluation</a:t>
          </a:r>
        </a:p>
      </dgm:t>
    </dgm:pt>
    <dgm:pt modelId="{031FCD81-2BE2-4CCD-8913-858D4868F4D8}" type="parTrans" cxnId="{E56E4ABD-E174-4945-9B8E-91F8E6D4502C}">
      <dgm:prSet/>
      <dgm:spPr/>
      <dgm:t>
        <a:bodyPr/>
        <a:lstStyle/>
        <a:p>
          <a:endParaRPr lang="en-US"/>
        </a:p>
      </dgm:t>
    </dgm:pt>
    <dgm:pt modelId="{9D7CE02B-E0B8-4DA9-8893-ACC5E8C7AEFD}" type="sibTrans" cxnId="{E56E4ABD-E174-4945-9B8E-91F8E6D4502C}">
      <dgm:prSet/>
      <dgm:spPr/>
      <dgm:t>
        <a:bodyPr/>
        <a:lstStyle/>
        <a:p>
          <a:endParaRPr lang="en-US"/>
        </a:p>
      </dgm:t>
    </dgm:pt>
    <mc:AlternateContent xmlns:mc="http://schemas.openxmlformats.org/markup-compatibility/2006" xmlns:a14="http://schemas.microsoft.com/office/drawing/2010/main">
      <mc:Choice Requires="a14">
        <dgm:pt modelId="{E452FE48-56B3-4DDC-95E1-D1357E1C9480}">
          <dgm:prSet phldrT="[Text]" custT="1"/>
          <dgm:spPr>
            <a:xfrm>
              <a:off x="6472340" y="3318722"/>
              <a:ext cx="4474715"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Check for </a:t>
              </a:r>
              <a14:m>
                <m:oMath xmlns:m="http://schemas.openxmlformats.org/officeDocument/2006/math">
                  <m:r>
                    <a:rPr lang="en-US" sz="1600" i="1" dirty="0" smtClean="0">
                      <a:solidFill>
                        <a:srgbClr val="000000">
                          <a:hueOff val="0"/>
                          <a:satOff val="0"/>
                          <a:lumOff val="0"/>
                          <a:alphaOff val="0"/>
                        </a:srgbClr>
                      </a:solidFill>
                      <a:latin typeface="Cambria Math" panose="02040503050406030204" pitchFamily="18" charset="0"/>
                      <a:ea typeface="+mn-ea"/>
                      <a:cs typeface="+mn-cs"/>
                    </a:rPr>
                    <m:t>≥</m:t>
                  </m:r>
                </m:oMath>
              </a14:m>
              <a:r>
                <a:rPr lang="en-US" sz="1600" dirty="0">
                  <a:solidFill>
                    <a:srgbClr val="000000">
                      <a:hueOff val="0"/>
                      <a:satOff val="0"/>
                      <a:lumOff val="0"/>
                      <a:alphaOff val="0"/>
                    </a:srgbClr>
                  </a:solidFill>
                  <a:latin typeface="Franklin Gothic Medium" panose="020B0603020102020204" pitchFamily="34" charset="0"/>
                  <a:ea typeface="+mn-ea"/>
                  <a:cs typeface="+mn-cs"/>
                </a:rPr>
                <a:t> 0.75</a:t>
              </a:r>
            </a:p>
          </dgm:t>
        </dgm:pt>
      </mc:Choice>
      <mc:Fallback xmlns="">
        <dgm:pt modelId="{E452FE48-56B3-4DDC-95E1-D1357E1C9480}">
          <dgm:prSet phldrT="[Text]" custT="1"/>
          <dgm:spPr>
            <a:xfrm>
              <a:off x="6472340" y="3318722"/>
              <a:ext cx="4474715"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Check for </a:t>
              </a:r>
              <a:r>
                <a:rPr lang="en-US" sz="1600" i="0" dirty="0" smtClean="0">
                  <a:solidFill>
                    <a:srgbClr val="000000">
                      <a:hueOff val="0"/>
                      <a:satOff val="0"/>
                      <a:lumOff val="0"/>
                      <a:alphaOff val="0"/>
                    </a:srgbClr>
                  </a:solidFill>
                  <a:latin typeface="Cambria Math" panose="02040503050406030204" pitchFamily="18" charset="0"/>
                  <a:ea typeface="+mn-ea"/>
                  <a:cs typeface="+mn-cs"/>
                </a:rPr>
                <a:t>≥</a:t>
              </a:r>
              <a:r>
                <a:rPr lang="en-US" sz="1600" dirty="0">
                  <a:solidFill>
                    <a:srgbClr val="000000">
                      <a:hueOff val="0"/>
                      <a:satOff val="0"/>
                      <a:lumOff val="0"/>
                      <a:alphaOff val="0"/>
                    </a:srgbClr>
                  </a:solidFill>
                  <a:latin typeface="Franklin Gothic Medium" panose="020B0603020102020204" pitchFamily="34" charset="0"/>
                  <a:ea typeface="+mn-ea"/>
                  <a:cs typeface="+mn-cs"/>
                </a:rPr>
                <a:t> 0.75</a:t>
              </a:r>
            </a:p>
          </dgm:t>
        </dgm:pt>
      </mc:Fallback>
    </mc:AlternateContent>
    <dgm:pt modelId="{2FF0788D-99E7-488B-8591-56755D6C6B4A}" type="parTrans" cxnId="{DBEA25FC-5FA9-42FB-93ED-FFEA87D57F04}">
      <dgm:prSet/>
      <dgm:spPr/>
      <dgm:t>
        <a:bodyPr/>
        <a:lstStyle/>
        <a:p>
          <a:endParaRPr lang="en-US"/>
        </a:p>
      </dgm:t>
    </dgm:pt>
    <dgm:pt modelId="{41E74991-ADCF-475D-8119-CB4572FAB4B6}" type="sibTrans" cxnId="{DBEA25FC-5FA9-42FB-93ED-FFEA87D57F04}">
      <dgm:prSet/>
      <dgm:spPr/>
      <dgm:t>
        <a:bodyPr/>
        <a:lstStyle/>
        <a:p>
          <a:endParaRPr lang="en-US"/>
        </a:p>
      </dgm:t>
    </dgm:pt>
    <dgm:pt modelId="{489DF2BA-5BCD-4EAF-B70E-4837B9F7F387}">
      <dgm:prSet phldrT="[Text]" custT="1"/>
      <dgm:spPr>
        <a:xfrm>
          <a:off x="6472340" y="3318722"/>
          <a:ext cx="4474715"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Compare to records</a:t>
          </a:r>
        </a:p>
      </dgm:t>
    </dgm:pt>
    <dgm:pt modelId="{BEB3692A-D413-4391-901F-2AA162D96337}" type="parTrans" cxnId="{DBB338FA-BF29-4D96-BB07-014EF2EAC151}">
      <dgm:prSet/>
      <dgm:spPr/>
      <dgm:t>
        <a:bodyPr/>
        <a:lstStyle/>
        <a:p>
          <a:endParaRPr lang="en-US"/>
        </a:p>
      </dgm:t>
    </dgm:pt>
    <dgm:pt modelId="{E019C62F-44E4-4668-9D70-11A9D886402B}" type="sibTrans" cxnId="{DBB338FA-BF29-4D96-BB07-014EF2EAC151}">
      <dgm:prSet/>
      <dgm:spPr/>
      <dgm:t>
        <a:bodyPr/>
        <a:lstStyle/>
        <a:p>
          <a:endParaRPr lang="en-US"/>
        </a:p>
      </dgm:t>
    </dgm:pt>
    <dgm:pt modelId="{445EC41D-C2F6-4D24-B284-2F585A6A616C}">
      <dgm:prSet phldrT="[Text]"/>
      <dgm:spPr>
        <a:xfrm>
          <a:off x="6408425" y="4826580"/>
          <a:ext cx="2015522" cy="1410800"/>
        </a:xfrm>
        <a:prstGeom prst="roundRect">
          <a:avLst>
            <a:gd name="adj" fmla="val 16670"/>
          </a:avLst>
        </a:prstGeom>
        <a:gradFill rotWithShape="0">
          <a:gsLst>
            <a:gs pos="0">
              <a:srgbClr val="DAEDEF">
                <a:hueOff val="3257026"/>
                <a:satOff val="11196"/>
                <a:lumOff val="-53726"/>
                <a:alphaOff val="0"/>
                <a:shade val="51000"/>
                <a:satMod val="130000"/>
              </a:srgbClr>
            </a:gs>
            <a:gs pos="80000">
              <a:srgbClr val="DAEDEF">
                <a:hueOff val="3257026"/>
                <a:satOff val="11196"/>
                <a:lumOff val="-53726"/>
                <a:alphaOff val="0"/>
                <a:shade val="93000"/>
                <a:satMod val="130000"/>
              </a:srgbClr>
            </a:gs>
            <a:gs pos="100000">
              <a:srgbClr val="DAEDEF">
                <a:hueOff val="3257026"/>
                <a:satOff val="11196"/>
                <a:lumOff val="-53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FFFFFF">
                  <a:lumMod val="85000"/>
                </a:srgbClr>
              </a:solidFill>
              <a:latin typeface="Franklin Gothic Demi Cond" panose="020B0706030402020204" pitchFamily="34" charset="0"/>
              <a:ea typeface="+mn-ea"/>
              <a:cs typeface="+mn-cs"/>
            </a:rPr>
            <a:t>EOL Relief Granted</a:t>
          </a:r>
        </a:p>
      </dgm:t>
    </dgm:pt>
    <dgm:pt modelId="{6F002E0D-CEB4-41DB-B949-E4BBBDC9ED7F}" type="parTrans" cxnId="{4CCB78E6-FA4F-4762-B7B5-A2B768E9EBD7}">
      <dgm:prSet/>
      <dgm:spPr/>
      <dgm:t>
        <a:bodyPr/>
        <a:lstStyle/>
        <a:p>
          <a:endParaRPr lang="en-US"/>
        </a:p>
      </dgm:t>
    </dgm:pt>
    <dgm:pt modelId="{2DE18EEC-972B-48B0-A9A6-B8A991D7A090}" type="sibTrans" cxnId="{4CCB78E6-FA4F-4762-B7B5-A2B768E9EBD7}">
      <dgm:prSet/>
      <dgm:spPr/>
      <dgm:t>
        <a:bodyPr/>
        <a:lstStyle/>
        <a:p>
          <a:endParaRPr lang="en-US"/>
        </a:p>
      </dgm:t>
    </dgm:pt>
    <dgm:pt modelId="{5D6A6FFA-E314-4006-A477-1AE33DDEB71B}">
      <dgm:prSet phldrT="[Text]" custT="1"/>
      <dgm:spPr>
        <a:xfrm>
          <a:off x="8412428" y="5002504"/>
          <a:ext cx="324501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½ Royalty Rate</a:t>
          </a:r>
        </a:p>
      </dgm:t>
    </dgm:pt>
    <dgm:pt modelId="{B66E1DBA-B65C-4EEE-BA8E-7919FFEBC8FD}" type="parTrans" cxnId="{5465498D-E272-47B3-9AD2-BAB886BBD5E6}">
      <dgm:prSet/>
      <dgm:spPr/>
      <dgm:t>
        <a:bodyPr/>
        <a:lstStyle/>
        <a:p>
          <a:endParaRPr lang="en-US"/>
        </a:p>
      </dgm:t>
    </dgm:pt>
    <dgm:pt modelId="{FC2C50E4-BDC2-4110-9756-6FBBC958062B}" type="sibTrans" cxnId="{5465498D-E272-47B3-9AD2-BAB886BBD5E6}">
      <dgm:prSet/>
      <dgm:spPr/>
      <dgm:t>
        <a:bodyPr/>
        <a:lstStyle/>
        <a:p>
          <a:endParaRPr lang="en-US"/>
        </a:p>
      </dgm:t>
    </dgm:pt>
    <dgm:pt modelId="{3FA76BA0-6CDA-4124-92A7-B7AD1EF532EB}">
      <dgm:prSet phldrT="[Text]" custT="1"/>
      <dgm:spPr>
        <a:xfrm>
          <a:off x="8412428" y="5002504"/>
          <a:ext cx="324501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Production &amp; Price Thresholds</a:t>
          </a:r>
        </a:p>
      </dgm:t>
    </dgm:pt>
    <dgm:pt modelId="{08D9A279-7446-43DB-8271-5604C810AC75}" type="parTrans" cxnId="{EB8273EC-1B37-4315-BD9F-62BDD614B75D}">
      <dgm:prSet/>
      <dgm:spPr/>
      <dgm:t>
        <a:bodyPr/>
        <a:lstStyle/>
        <a:p>
          <a:endParaRPr lang="en-US"/>
        </a:p>
      </dgm:t>
    </dgm:pt>
    <dgm:pt modelId="{BFEC1F24-11E9-4414-857C-E18DA34F2839}" type="sibTrans" cxnId="{EB8273EC-1B37-4315-BD9F-62BDD614B75D}">
      <dgm:prSet/>
      <dgm:spPr/>
      <dgm:t>
        <a:bodyPr/>
        <a:lstStyle/>
        <a:p>
          <a:endParaRPr lang="en-US"/>
        </a:p>
      </dgm:t>
    </dgm:pt>
    <dgm:pt modelId="{304BC59C-9FA2-4E34-BC76-7539AB3FF1B3}">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Qualifying Period ≥ 100 BOEPD</a:t>
          </a:r>
        </a:p>
      </dgm:t>
    </dgm:pt>
    <dgm:pt modelId="{ECC32F94-F896-4DCD-830E-8265D1BDF623}" type="sibTrans" cxnId="{8EFB5303-4BBD-4AA4-9915-5AC8F9B4A847}">
      <dgm:prSet/>
      <dgm:spPr/>
      <dgm:t>
        <a:bodyPr/>
        <a:lstStyle/>
        <a:p>
          <a:endParaRPr lang="en-US"/>
        </a:p>
      </dgm:t>
    </dgm:pt>
    <dgm:pt modelId="{BFA10CD4-C74F-454F-9EA3-B3987A38BEF5}" type="parTrans" cxnId="{8EFB5303-4BBD-4AA4-9915-5AC8F9B4A847}">
      <dgm:prSet/>
      <dgm:spPr/>
      <dgm:t>
        <a:bodyPr/>
        <a:lstStyle/>
        <a:p>
          <a:endParaRPr lang="en-US"/>
        </a:p>
      </dgm:t>
    </dgm:pt>
    <dgm:pt modelId="{BECE62C8-A616-4120-899D-AA7A1AA61586}">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Consistent Operating Conditions</a:t>
          </a:r>
        </a:p>
      </dgm:t>
    </dgm:pt>
    <dgm:pt modelId="{7F8BD96E-B379-4635-9F87-61F4D2439BC3}" type="sibTrans" cxnId="{4534E44E-4752-4E20-A0CD-3DAB606B4F51}">
      <dgm:prSet/>
      <dgm:spPr/>
      <dgm:t>
        <a:bodyPr/>
        <a:lstStyle/>
        <a:p>
          <a:endParaRPr lang="en-US"/>
        </a:p>
      </dgm:t>
    </dgm:pt>
    <dgm:pt modelId="{06373C29-2E62-4801-BF00-CDC01DE36245}" type="parTrans" cxnId="{4534E44E-4752-4E20-A0CD-3DAB606B4F51}">
      <dgm:prSet/>
      <dgm:spPr/>
      <dgm:t>
        <a:bodyPr/>
        <a:lstStyle/>
        <a:p>
          <a:endParaRPr lang="en-US"/>
        </a:p>
      </dgm:t>
    </dgm:pt>
    <dgm:pt modelId="{5CF1BA5E-A679-4A19-8A8F-8D846AFEF8D6}">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Net Revenue &amp; Relief Justification Report</a:t>
          </a:r>
        </a:p>
      </dgm:t>
    </dgm:pt>
    <dgm:pt modelId="{68A4FBBD-8028-4750-B07C-707441D12971}" type="parTrans" cxnId="{B31E0B7B-27F0-4AB4-8207-510E6B45ED0E}">
      <dgm:prSet/>
      <dgm:spPr/>
      <dgm:t>
        <a:bodyPr/>
        <a:lstStyle/>
        <a:p>
          <a:endParaRPr lang="en-US"/>
        </a:p>
      </dgm:t>
    </dgm:pt>
    <dgm:pt modelId="{A52AEAFF-52DB-4EAC-8225-5582DCF49A86}" type="sibTrans" cxnId="{B31E0B7B-27F0-4AB4-8207-510E6B45ED0E}">
      <dgm:prSet/>
      <dgm:spPr/>
      <dgm:t>
        <a:bodyPr/>
        <a:lstStyle/>
        <a:p>
          <a:endParaRPr lang="en-US"/>
        </a:p>
      </dgm:t>
    </dgm:pt>
    <dgm:pt modelId="{8AF9D52E-7BA6-442D-943B-40D6547201AC}">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Becoming Uneconomic</a:t>
          </a:r>
        </a:p>
      </dgm:t>
    </dgm:pt>
    <dgm:pt modelId="{B6797098-1D41-4588-A1E1-A046E5F24DA5}" type="parTrans" cxnId="{0055C095-F6C3-4E29-877B-E6B324FCCC2D}">
      <dgm:prSet/>
      <dgm:spPr/>
      <dgm:t>
        <a:bodyPr/>
        <a:lstStyle/>
        <a:p>
          <a:endParaRPr lang="en-US"/>
        </a:p>
      </dgm:t>
    </dgm:pt>
    <dgm:pt modelId="{BBF7B1B2-3FAB-4C8A-8929-CD5D5CE2F5D4}" type="sibTrans" cxnId="{0055C095-F6C3-4E29-877B-E6B324FCCC2D}">
      <dgm:prSet/>
      <dgm:spPr/>
      <dgm:t>
        <a:bodyPr/>
        <a:lstStyle/>
        <a:p>
          <a:endParaRPr lang="en-US"/>
        </a:p>
      </dgm:t>
    </dgm:pt>
    <dgm:pt modelId="{3E71222E-C3C2-49D4-A08B-05FE28357589}">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Pay.gov Receipt</a:t>
          </a:r>
        </a:p>
      </dgm:t>
    </dgm:pt>
    <dgm:pt modelId="{2F8F54F6-7B56-41F6-9FCA-ACD975C96166}" type="parTrans" cxnId="{54BC98FB-1DD6-4255-867C-D90825B2D601}">
      <dgm:prSet/>
      <dgm:spPr/>
      <dgm:t>
        <a:bodyPr/>
        <a:lstStyle/>
        <a:p>
          <a:endParaRPr lang="en-US"/>
        </a:p>
      </dgm:t>
    </dgm:pt>
    <dgm:pt modelId="{4943B4C3-851B-493D-8BE0-05DFB41BD258}" type="sibTrans" cxnId="{54BC98FB-1DD6-4255-867C-D90825B2D601}">
      <dgm:prSet/>
      <dgm:spPr/>
      <dgm:t>
        <a:bodyPr/>
        <a:lstStyle/>
        <a:p>
          <a:endParaRPr lang="en-US"/>
        </a:p>
      </dgm:t>
    </dgm:pt>
    <dgm:pt modelId="{DB05E565-9435-465F-8916-CE4C436BB8F7}">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CPA Certification</a:t>
          </a:r>
        </a:p>
      </dgm:t>
    </dgm:pt>
    <dgm:pt modelId="{23775C78-1FE2-43F5-B5CF-D5EE36C29099}" type="parTrans" cxnId="{B076993D-0C1F-419D-B679-5A2F13ED8AD1}">
      <dgm:prSet/>
      <dgm:spPr/>
      <dgm:t>
        <a:bodyPr/>
        <a:lstStyle/>
        <a:p>
          <a:endParaRPr lang="en-US"/>
        </a:p>
      </dgm:t>
    </dgm:pt>
    <dgm:pt modelId="{443FC9D2-3728-4099-8F0E-9F16731E364E}" type="sibTrans" cxnId="{B076993D-0C1F-419D-B679-5A2F13ED8AD1}">
      <dgm:prSet/>
      <dgm:spPr/>
      <dgm:t>
        <a:bodyPr/>
        <a:lstStyle/>
        <a:p>
          <a:endParaRPr lang="en-US"/>
        </a:p>
      </dgm:t>
    </dgm:pt>
    <dgm:pt modelId="{4B922019-0134-4AAA-BC63-396528CD584D}" type="pres">
      <dgm:prSet presAssocID="{69CABB4F-3BE1-4A9D-AEFF-D4E871A9827E}" presName="rootnode" presStyleCnt="0">
        <dgm:presLayoutVars>
          <dgm:chMax/>
          <dgm:chPref/>
          <dgm:dir/>
          <dgm:animLvl val="lvl"/>
        </dgm:presLayoutVars>
      </dgm:prSet>
      <dgm:spPr/>
      <dgm:t>
        <a:bodyPr/>
        <a:lstStyle/>
        <a:p>
          <a:endParaRPr lang="en-US"/>
        </a:p>
      </dgm:t>
    </dgm:pt>
    <dgm:pt modelId="{798EE58A-7C7D-483E-908D-FD54D8435FB6}" type="pres">
      <dgm:prSet presAssocID="{853E7A08-593E-4278-8741-04817320C0C2}" presName="composite" presStyleCnt="0"/>
      <dgm:spPr/>
    </dgm:pt>
    <dgm:pt modelId="{88260521-E960-44F3-BE9F-69674D1760D5}" type="pres">
      <dgm:prSet presAssocID="{853E7A08-593E-4278-8741-04817320C0C2}" presName="bentUpArrow1" presStyleLbl="alignImgPlace1" presStyleIdx="0" presStyleCnt="3"/>
      <dgm:spPr>
        <a:xfrm rot="5400000">
          <a:off x="340516" y="1363312"/>
          <a:ext cx="1197284" cy="1363066"/>
        </a:xfrm>
        <a:prstGeom prst="bentUpArrow">
          <a:avLst>
            <a:gd name="adj1" fmla="val 32840"/>
            <a:gd name="adj2" fmla="val 25000"/>
            <a:gd name="adj3" fmla="val 35780"/>
          </a:avLst>
        </a:prstGeom>
        <a:gradFill rotWithShape="0">
          <a:gsLst>
            <a:gs pos="0">
              <a:srgbClr val="DAEDEF">
                <a:tint val="50000"/>
                <a:hueOff val="0"/>
                <a:satOff val="0"/>
                <a:lumOff val="0"/>
                <a:alphaOff val="0"/>
                <a:shade val="51000"/>
                <a:satMod val="130000"/>
              </a:srgbClr>
            </a:gs>
            <a:gs pos="80000">
              <a:srgbClr val="DAEDEF">
                <a:tint val="50000"/>
                <a:hueOff val="0"/>
                <a:satOff val="0"/>
                <a:lumOff val="0"/>
                <a:alphaOff val="0"/>
                <a:shade val="93000"/>
                <a:satMod val="130000"/>
              </a:srgbClr>
            </a:gs>
            <a:gs pos="100000">
              <a:srgbClr val="DAEDEF">
                <a:tint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4B026DC4-BE77-48EB-94AF-15B93409DFD5}" type="pres">
      <dgm:prSet presAssocID="{853E7A08-593E-4278-8741-04817320C0C2}" presName="ParentText" presStyleLbl="node1" presStyleIdx="0" presStyleCnt="4">
        <dgm:presLayoutVars>
          <dgm:chMax val="1"/>
          <dgm:chPref val="1"/>
          <dgm:bulletEnabled val="1"/>
        </dgm:presLayoutVars>
      </dgm:prSet>
      <dgm:spPr/>
      <dgm:t>
        <a:bodyPr/>
        <a:lstStyle/>
        <a:p>
          <a:endParaRPr lang="en-US"/>
        </a:p>
      </dgm:t>
    </dgm:pt>
    <dgm:pt modelId="{178F9764-E175-4293-B928-3A20B314D041}" type="pres">
      <dgm:prSet presAssocID="{853E7A08-593E-4278-8741-04817320C0C2}" presName="ChildText" presStyleLbl="revTx" presStyleIdx="0" presStyleCnt="4" custScaleX="349760" custLinFactX="40501" custLinFactNeighborX="100000" custLinFactNeighborY="4773">
        <dgm:presLayoutVars>
          <dgm:chMax val="0"/>
          <dgm:chPref val="0"/>
          <dgm:bulletEnabled val="1"/>
        </dgm:presLayoutVars>
      </dgm:prSet>
      <dgm:spPr/>
      <dgm:t>
        <a:bodyPr/>
        <a:lstStyle/>
        <a:p>
          <a:endParaRPr lang="en-US"/>
        </a:p>
      </dgm:t>
    </dgm:pt>
    <dgm:pt modelId="{A9C24A6D-D741-41A4-850C-518A082AC43C}" type="pres">
      <dgm:prSet presAssocID="{DBC061AB-DE97-4261-BCFC-9C993ED82AC6}" presName="sibTrans" presStyleCnt="0"/>
      <dgm:spPr/>
    </dgm:pt>
    <dgm:pt modelId="{CD615421-ECE9-4DFF-AE0A-45FC2E028615}" type="pres">
      <dgm:prSet presAssocID="{426BC224-6E0E-4356-B4E9-4BE12072517F}" presName="composite" presStyleCnt="0"/>
      <dgm:spPr/>
    </dgm:pt>
    <dgm:pt modelId="{0A3A1E2A-0A43-47EA-9FFC-F799A261EF63}" type="pres">
      <dgm:prSet presAssocID="{426BC224-6E0E-4356-B4E9-4BE12072517F}" presName="bentUpArrow1" presStyleLbl="alignImgPlace1" presStyleIdx="1" presStyleCnt="3" custLinFactNeighborX="-30780" custLinFactNeighborY="899"/>
      <dgm:spPr>
        <a:xfrm rot="5400000">
          <a:off x="2470742" y="2958870"/>
          <a:ext cx="1197284" cy="1363066"/>
        </a:xfrm>
        <a:prstGeom prst="bentUpArrow">
          <a:avLst>
            <a:gd name="adj1" fmla="val 32840"/>
            <a:gd name="adj2" fmla="val 25000"/>
            <a:gd name="adj3" fmla="val 35780"/>
          </a:avLst>
        </a:prstGeom>
        <a:gradFill rotWithShape="0">
          <a:gsLst>
            <a:gs pos="0">
              <a:srgbClr val="DAEDEF">
                <a:tint val="50000"/>
                <a:hueOff val="1623195"/>
                <a:satOff val="-12147"/>
                <a:lumOff val="-1506"/>
                <a:alphaOff val="0"/>
                <a:shade val="51000"/>
                <a:satMod val="130000"/>
              </a:srgbClr>
            </a:gs>
            <a:gs pos="80000">
              <a:srgbClr val="DAEDEF">
                <a:tint val="50000"/>
                <a:hueOff val="1623195"/>
                <a:satOff val="-12147"/>
                <a:lumOff val="-1506"/>
                <a:alphaOff val="0"/>
                <a:shade val="93000"/>
                <a:satMod val="130000"/>
              </a:srgbClr>
            </a:gs>
            <a:gs pos="100000">
              <a:srgbClr val="DAEDEF">
                <a:tint val="50000"/>
                <a:hueOff val="1623195"/>
                <a:satOff val="-12147"/>
                <a:lumOff val="-150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A82E066A-E9BE-4E07-BB6F-3B3275CEA635}" type="pres">
      <dgm:prSet presAssocID="{426BC224-6E0E-4356-B4E9-4BE12072517F}" presName="ParentText" presStyleLbl="node1" presStyleIdx="1" presStyleCnt="4" custLinFactNeighborX="-20816" custLinFactNeighborY="763">
        <dgm:presLayoutVars>
          <dgm:chMax val="1"/>
          <dgm:chPref val="1"/>
          <dgm:bulletEnabled val="1"/>
        </dgm:presLayoutVars>
      </dgm:prSet>
      <dgm:spPr/>
      <dgm:t>
        <a:bodyPr/>
        <a:lstStyle/>
        <a:p>
          <a:endParaRPr lang="en-US"/>
        </a:p>
      </dgm:t>
    </dgm:pt>
    <dgm:pt modelId="{E1D868E0-B093-4F3F-9AAB-D51019A42D54}" type="pres">
      <dgm:prSet presAssocID="{426BC224-6E0E-4356-B4E9-4BE12072517F}" presName="ChildText" presStyleLbl="revTx" presStyleIdx="1" presStyleCnt="4" custScaleX="371537" custLinFactX="10274" custLinFactNeighborX="100000" custLinFactNeighborY="5066">
        <dgm:presLayoutVars>
          <dgm:chMax val="0"/>
          <dgm:chPref val="0"/>
          <dgm:bulletEnabled val="1"/>
        </dgm:presLayoutVars>
      </dgm:prSet>
      <dgm:spPr/>
      <dgm:t>
        <a:bodyPr/>
        <a:lstStyle/>
        <a:p>
          <a:endParaRPr lang="en-US"/>
        </a:p>
      </dgm:t>
    </dgm:pt>
    <dgm:pt modelId="{04DFCA08-F931-435B-B9C2-38D915146B5A}" type="pres">
      <dgm:prSet presAssocID="{7E077E3B-FB99-4526-9F96-D52204D56355}" presName="sibTrans" presStyleCnt="0"/>
      <dgm:spPr/>
    </dgm:pt>
    <dgm:pt modelId="{2D531DD1-BF56-4275-B8BF-83F0338F19A5}" type="pres">
      <dgm:prSet presAssocID="{4639D8B8-7031-4C90-AC50-53EE1568B1B0}" presName="composite" presStyleCnt="0"/>
      <dgm:spPr/>
    </dgm:pt>
    <dgm:pt modelId="{37CB410B-A094-4CA6-B27B-0A5DD3E18848}" type="pres">
      <dgm:prSet presAssocID="{4639D8B8-7031-4C90-AC50-53EE1568B1B0}" presName="bentUpArrow1" presStyleLbl="alignImgPlace1" presStyleIdx="2" presStyleCnt="3" custLinFactNeighborX="-55246" custLinFactNeighborY="-4339"/>
      <dgm:spPr>
        <a:xfrm rot="5400000">
          <a:off x="4687031" y="4480951"/>
          <a:ext cx="1197284" cy="1363066"/>
        </a:xfrm>
        <a:prstGeom prst="bentUpArrow">
          <a:avLst>
            <a:gd name="adj1" fmla="val 32840"/>
            <a:gd name="adj2" fmla="val 25000"/>
            <a:gd name="adj3" fmla="val 35780"/>
          </a:avLst>
        </a:prstGeom>
        <a:gradFill rotWithShape="0">
          <a:gsLst>
            <a:gs pos="0">
              <a:srgbClr val="DAEDEF">
                <a:tint val="50000"/>
                <a:hueOff val="3246390"/>
                <a:satOff val="-24293"/>
                <a:lumOff val="-3011"/>
                <a:alphaOff val="0"/>
                <a:shade val="51000"/>
                <a:satMod val="130000"/>
              </a:srgbClr>
            </a:gs>
            <a:gs pos="80000">
              <a:srgbClr val="DAEDEF">
                <a:tint val="50000"/>
                <a:hueOff val="3246390"/>
                <a:satOff val="-24293"/>
                <a:lumOff val="-3011"/>
                <a:alphaOff val="0"/>
                <a:shade val="93000"/>
                <a:satMod val="130000"/>
              </a:srgbClr>
            </a:gs>
            <a:gs pos="100000">
              <a:srgbClr val="DAEDEF">
                <a:tint val="50000"/>
                <a:hueOff val="3246390"/>
                <a:satOff val="-24293"/>
                <a:lumOff val="-301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1EDB02E7-808E-4BBF-9129-B842BF52B8CA}" type="pres">
      <dgm:prSet presAssocID="{4639D8B8-7031-4C90-AC50-53EE1568B1B0}" presName="ParentText" presStyleLbl="node1" presStyleIdx="2" presStyleCnt="4" custLinFactNeighborX="-37362" custLinFactNeighborY="-3682">
        <dgm:presLayoutVars>
          <dgm:chMax val="1"/>
          <dgm:chPref val="1"/>
          <dgm:bulletEnabled val="1"/>
        </dgm:presLayoutVars>
      </dgm:prSet>
      <dgm:spPr/>
      <dgm:t>
        <a:bodyPr/>
        <a:lstStyle/>
        <a:p>
          <a:endParaRPr lang="en-US"/>
        </a:p>
      </dgm:t>
    </dgm:pt>
    <dgm:pt modelId="{06300CFF-8668-49A6-88F6-E83CE4F36354}" type="pres">
      <dgm:prSet presAssocID="{4639D8B8-7031-4C90-AC50-53EE1568B1B0}" presName="ChildText" presStyleLbl="revTx" presStyleIdx="2" presStyleCnt="4" custScaleX="305254" custLinFactNeighborX="57191" custLinFactNeighborY="-1887">
        <dgm:presLayoutVars>
          <dgm:chMax val="0"/>
          <dgm:chPref val="0"/>
          <dgm:bulletEnabled val="1"/>
        </dgm:presLayoutVars>
      </dgm:prSet>
      <dgm:spPr/>
      <dgm:t>
        <a:bodyPr/>
        <a:lstStyle/>
        <a:p>
          <a:endParaRPr lang="en-US"/>
        </a:p>
      </dgm:t>
    </dgm:pt>
    <dgm:pt modelId="{CE903253-C3CE-42C2-8D64-250FF1D5C0F8}" type="pres">
      <dgm:prSet presAssocID="{9D7CE02B-E0B8-4DA9-8893-ACC5E8C7AEFD}" presName="sibTrans" presStyleCnt="0"/>
      <dgm:spPr/>
    </dgm:pt>
    <dgm:pt modelId="{47F57FD8-97D1-41F2-8F58-F7D60D679330}" type="pres">
      <dgm:prSet presAssocID="{445EC41D-C2F6-4D24-B284-2F585A6A616C}" presName="composite" presStyleCnt="0"/>
      <dgm:spPr/>
    </dgm:pt>
    <dgm:pt modelId="{EB45BFED-F72B-480E-89BE-6F1D96179D4A}" type="pres">
      <dgm:prSet presAssocID="{445EC41D-C2F6-4D24-B284-2F585A6A616C}" presName="ParentText" presStyleLbl="node1" presStyleIdx="3" presStyleCnt="4" custLinFactNeighborX="-62724" custLinFactNeighborY="2559">
        <dgm:presLayoutVars>
          <dgm:chMax val="1"/>
          <dgm:chPref val="1"/>
          <dgm:bulletEnabled val="1"/>
        </dgm:presLayoutVars>
      </dgm:prSet>
      <dgm:spPr/>
      <dgm:t>
        <a:bodyPr/>
        <a:lstStyle/>
        <a:p>
          <a:endParaRPr lang="en-US"/>
        </a:p>
      </dgm:t>
    </dgm:pt>
    <dgm:pt modelId="{3BA65738-CBF9-4D5C-B4FA-035E250B920F}" type="pres">
      <dgm:prSet presAssocID="{445EC41D-C2F6-4D24-B284-2F585A6A616C}" presName="FinalChildText" presStyleLbl="revTx" presStyleIdx="3" presStyleCnt="4" custScaleX="221367" custLinFactNeighborX="-26344" custLinFactNeighborY="6794">
        <dgm:presLayoutVars>
          <dgm:chMax val="0"/>
          <dgm:chPref val="0"/>
          <dgm:bulletEnabled val="1"/>
        </dgm:presLayoutVars>
      </dgm:prSet>
      <dgm:spPr/>
      <dgm:t>
        <a:bodyPr/>
        <a:lstStyle/>
        <a:p>
          <a:endParaRPr lang="en-US"/>
        </a:p>
      </dgm:t>
    </dgm:pt>
  </dgm:ptLst>
  <dgm:cxnLst>
    <dgm:cxn modelId="{C3231CE9-9F39-4D76-ACAF-ED8A819C9321}" type="presOf" srcId="{3E71222E-C3C2-49D4-A08B-05FE28357589}" destId="{E1D868E0-B093-4F3F-9AAB-D51019A42D54}" srcOrd="0" destOrd="0" presId="urn:microsoft.com/office/officeart/2005/8/layout/StepDownProcess"/>
    <dgm:cxn modelId="{F77E6110-7834-4421-8172-F83C634487C0}" type="presOf" srcId="{426BC224-6E0E-4356-B4E9-4BE12072517F}" destId="{A82E066A-E9BE-4E07-BB6F-3B3275CEA635}" srcOrd="0" destOrd="0" presId="urn:microsoft.com/office/officeart/2005/8/layout/StepDownProcess"/>
    <dgm:cxn modelId="{5465498D-E272-47B3-9AD2-BAB886BBD5E6}" srcId="{445EC41D-C2F6-4D24-B284-2F585A6A616C}" destId="{5D6A6FFA-E314-4006-A477-1AE33DDEB71B}" srcOrd="0" destOrd="0" parTransId="{B66E1DBA-B65C-4EEE-BA8E-7919FFEBC8FD}" sibTransId="{FC2C50E4-BDC2-4110-9756-6FBBC958062B}"/>
    <dgm:cxn modelId="{98E796A5-EA8E-4CA9-8FDF-3E242FD3C15B}" type="presOf" srcId="{853E7A08-593E-4278-8741-04817320C0C2}" destId="{4B026DC4-BE77-48EB-94AF-15B93409DFD5}" srcOrd="0" destOrd="0" presId="urn:microsoft.com/office/officeart/2005/8/layout/StepDownProcess"/>
    <dgm:cxn modelId="{54BC98FB-1DD6-4255-867C-D90825B2D601}" srcId="{426BC224-6E0E-4356-B4E9-4BE12072517F}" destId="{3E71222E-C3C2-49D4-A08B-05FE28357589}" srcOrd="0" destOrd="0" parTransId="{2F8F54F6-7B56-41F6-9FCA-ACD975C96166}" sibTransId="{4943B4C3-851B-493D-8BE0-05DFB41BD258}"/>
    <dgm:cxn modelId="{E56E4ABD-E174-4945-9B8E-91F8E6D4502C}" srcId="{69CABB4F-3BE1-4A9D-AEFF-D4E871A9827E}" destId="{4639D8B8-7031-4C90-AC50-53EE1568B1B0}" srcOrd="2" destOrd="0" parTransId="{031FCD81-2BE2-4CCD-8913-858D4868F4D8}" sibTransId="{9D7CE02B-E0B8-4DA9-8893-ACC5E8C7AEFD}"/>
    <dgm:cxn modelId="{E41B63CF-4A84-4644-B4E0-D53E44DCFE87}" type="presOf" srcId="{5CF1BA5E-A679-4A19-8A8F-8D846AFEF8D6}" destId="{E1D868E0-B093-4F3F-9AAB-D51019A42D54}" srcOrd="0" destOrd="2" presId="urn:microsoft.com/office/officeart/2005/8/layout/StepDownProcess"/>
    <dgm:cxn modelId="{B076993D-0C1F-419D-B679-5A2F13ED8AD1}" srcId="{426BC224-6E0E-4356-B4E9-4BE12072517F}" destId="{DB05E565-9435-465F-8916-CE4C436BB8F7}" srcOrd="3" destOrd="0" parTransId="{23775C78-1FE2-43F5-B5CF-D5EE36C29099}" sibTransId="{443FC9D2-3728-4099-8F0E-9F16731E364E}"/>
    <dgm:cxn modelId="{892DFB24-9BCA-4419-BA09-8601243BD5B8}" type="presOf" srcId="{69CABB4F-3BE1-4A9D-AEFF-D4E871A9827E}" destId="{4B922019-0134-4AAA-BC63-396528CD584D}" srcOrd="0" destOrd="0" presId="urn:microsoft.com/office/officeart/2005/8/layout/StepDownProcess"/>
    <dgm:cxn modelId="{EB8273EC-1B37-4315-BD9F-62BDD614B75D}" srcId="{445EC41D-C2F6-4D24-B284-2F585A6A616C}" destId="{3FA76BA0-6CDA-4124-92A7-B7AD1EF532EB}" srcOrd="1" destOrd="0" parTransId="{08D9A279-7446-43DB-8271-5604C810AC75}" sibTransId="{BFEC1F24-11E9-4414-857C-E18DA34F2839}"/>
    <dgm:cxn modelId="{CAC7EECC-2848-4A81-BE5B-55CA222CC6AB}" type="presOf" srcId="{3FA76BA0-6CDA-4124-92A7-B7AD1EF532EB}" destId="{3BA65738-CBF9-4D5C-B4FA-035E250B920F}" srcOrd="0" destOrd="1" presId="urn:microsoft.com/office/officeart/2005/8/layout/StepDownProcess"/>
    <dgm:cxn modelId="{01617694-3394-4D78-B0D1-179FD4DCB556}" type="presOf" srcId="{5D6A6FFA-E314-4006-A477-1AE33DDEB71B}" destId="{3BA65738-CBF9-4D5C-B4FA-035E250B920F}" srcOrd="0" destOrd="0" presId="urn:microsoft.com/office/officeart/2005/8/layout/StepDownProcess"/>
    <dgm:cxn modelId="{4CCB78E6-FA4F-4762-B7B5-A2B768E9EBD7}" srcId="{69CABB4F-3BE1-4A9D-AEFF-D4E871A9827E}" destId="{445EC41D-C2F6-4D24-B284-2F585A6A616C}" srcOrd="3" destOrd="0" parTransId="{6F002E0D-CEB4-41DB-B949-E4BBBDC9ED7F}" sibTransId="{2DE18EEC-972B-48B0-A9A6-B8A991D7A090}"/>
    <dgm:cxn modelId="{1D8F6E5A-4685-4A29-904B-75BC7A2AD6C8}" srcId="{69CABB4F-3BE1-4A9D-AEFF-D4E871A9827E}" destId="{426BC224-6E0E-4356-B4E9-4BE12072517F}" srcOrd="1" destOrd="0" parTransId="{CA6D1488-A8A2-47C1-895B-A4ABCAD19999}" sibTransId="{7E077E3B-FB99-4526-9F96-D52204D56355}"/>
    <dgm:cxn modelId="{D36D23B2-435D-4725-96B7-386A04ACA4D9}" srcId="{426BC224-6E0E-4356-B4E9-4BE12072517F}" destId="{3416F703-9778-444C-BDB4-3678F180022D}" srcOrd="1" destOrd="0" parTransId="{F14EE75E-6662-4554-9516-F19FB6CA929E}" sibTransId="{C7A3174E-9202-407B-84E3-994F63BDEE50}"/>
    <dgm:cxn modelId="{A6DBB3F6-AB64-4408-874C-88BA50FFA9DC}" type="presOf" srcId="{489DF2BA-5BCD-4EAF-B70E-4837B9F7F387}" destId="{06300CFF-8668-49A6-88F6-E83CE4F36354}" srcOrd="0" destOrd="1" presId="urn:microsoft.com/office/officeart/2005/8/layout/StepDownProcess"/>
    <dgm:cxn modelId="{DBEA25FC-5FA9-42FB-93ED-FFEA87D57F04}" srcId="{4639D8B8-7031-4C90-AC50-53EE1568B1B0}" destId="{E452FE48-56B3-4DDC-95E1-D1357E1C9480}" srcOrd="0" destOrd="0" parTransId="{2FF0788D-99E7-488B-8591-56755D6C6B4A}" sibTransId="{41E74991-ADCF-475D-8119-CB4572FAB4B6}"/>
    <dgm:cxn modelId="{4534E44E-4752-4E20-A0CD-3DAB606B4F51}" srcId="{853E7A08-593E-4278-8741-04817320C0C2}" destId="{BECE62C8-A616-4120-899D-AA7A1AA61586}" srcOrd="2" destOrd="0" parTransId="{06373C29-2E62-4801-BF00-CDC01DE36245}" sibTransId="{7F8BD96E-B379-4635-9F87-61F4D2439BC3}"/>
    <dgm:cxn modelId="{9A00065E-4761-4E6B-BA11-C5D3BF166D9B}" type="presOf" srcId="{DB05E565-9435-465F-8916-CE4C436BB8F7}" destId="{E1D868E0-B093-4F3F-9AAB-D51019A42D54}" srcOrd="0" destOrd="3" presId="urn:microsoft.com/office/officeart/2005/8/layout/StepDownProcess"/>
    <dgm:cxn modelId="{85F434A7-0345-4E59-BDD5-7C6D9395E642}" type="presOf" srcId="{445EC41D-C2F6-4D24-B284-2F585A6A616C}" destId="{EB45BFED-F72B-480E-89BE-6F1D96179D4A}" srcOrd="0" destOrd="0" presId="urn:microsoft.com/office/officeart/2005/8/layout/StepDownProcess"/>
    <dgm:cxn modelId="{4BB39845-605E-43E1-91E9-7582060C3BBD}" type="presOf" srcId="{BECE62C8-A616-4120-899D-AA7A1AA61586}" destId="{178F9764-E175-4293-B928-3A20B314D041}" srcOrd="0" destOrd="2" presId="urn:microsoft.com/office/officeart/2005/8/layout/StepDownProcess"/>
    <dgm:cxn modelId="{E2DC4D18-2634-471C-934D-3A9819961093}" type="presOf" srcId="{304BC59C-9FA2-4E34-BC76-7539AB3FF1B3}" destId="{178F9764-E175-4293-B928-3A20B314D041}" srcOrd="0" destOrd="0" presId="urn:microsoft.com/office/officeart/2005/8/layout/StepDownProcess"/>
    <dgm:cxn modelId="{0201EC5B-64E0-4081-B31C-BE6ADC20D3B9}" type="presOf" srcId="{E452FE48-56B3-4DDC-95E1-D1357E1C9480}" destId="{06300CFF-8668-49A6-88F6-E83CE4F36354}" srcOrd="0" destOrd="0" presId="urn:microsoft.com/office/officeart/2005/8/layout/StepDownProcess"/>
    <dgm:cxn modelId="{B31E0B7B-27F0-4AB4-8207-510E6B45ED0E}" srcId="{426BC224-6E0E-4356-B4E9-4BE12072517F}" destId="{5CF1BA5E-A679-4A19-8A8F-8D846AFEF8D6}" srcOrd="2" destOrd="0" parTransId="{68A4FBBD-8028-4750-B07C-707441D12971}" sibTransId="{A52AEAFF-52DB-4EAC-8225-5582DCF49A86}"/>
    <dgm:cxn modelId="{90E1F329-70BF-47F3-AFF8-8A4207A4E3E3}" type="presOf" srcId="{3416F703-9778-444C-BDB4-3678F180022D}" destId="{E1D868E0-B093-4F3F-9AAB-D51019A42D54}" srcOrd="0" destOrd="1" presId="urn:microsoft.com/office/officeart/2005/8/layout/StepDownProcess"/>
    <dgm:cxn modelId="{DBB338FA-BF29-4D96-BB07-014EF2EAC151}" srcId="{4639D8B8-7031-4C90-AC50-53EE1568B1B0}" destId="{489DF2BA-5BCD-4EAF-B70E-4837B9F7F387}" srcOrd="1" destOrd="0" parTransId="{BEB3692A-D413-4391-901F-2AA162D96337}" sibTransId="{E019C62F-44E4-4668-9D70-11A9D886402B}"/>
    <dgm:cxn modelId="{99738142-34BA-4A28-ADF7-9E48F5254CF4}" srcId="{69CABB4F-3BE1-4A9D-AEFF-D4E871A9827E}" destId="{853E7A08-593E-4278-8741-04817320C0C2}" srcOrd="0" destOrd="0" parTransId="{DD365F25-41D1-4FC2-B296-F4AD8B78ED05}" sibTransId="{DBC061AB-DE97-4261-BCFC-9C993ED82AC6}"/>
    <dgm:cxn modelId="{8EFB5303-4BBD-4AA4-9915-5AC8F9B4A847}" srcId="{853E7A08-593E-4278-8741-04817320C0C2}" destId="{304BC59C-9FA2-4E34-BC76-7539AB3FF1B3}" srcOrd="0" destOrd="0" parTransId="{BFA10CD4-C74F-454F-9EA3-B3987A38BEF5}" sibTransId="{ECC32F94-F896-4DCD-830E-8265D1BDF623}"/>
    <dgm:cxn modelId="{30BDC9D5-C4D2-4EBE-9BD5-624DC39B479D}" type="presOf" srcId="{8AF9D52E-7BA6-442D-943B-40D6547201AC}" destId="{178F9764-E175-4293-B928-3A20B314D041}" srcOrd="0" destOrd="1" presId="urn:microsoft.com/office/officeart/2005/8/layout/StepDownProcess"/>
    <dgm:cxn modelId="{0055C095-F6C3-4E29-877B-E6B324FCCC2D}" srcId="{853E7A08-593E-4278-8741-04817320C0C2}" destId="{8AF9D52E-7BA6-442D-943B-40D6547201AC}" srcOrd="1" destOrd="0" parTransId="{B6797098-1D41-4588-A1E1-A046E5F24DA5}" sibTransId="{BBF7B1B2-3FAB-4C8A-8929-CD5D5CE2F5D4}"/>
    <dgm:cxn modelId="{D7C799E8-370B-40F9-AEE3-FA88FE5ADBFD}" type="presOf" srcId="{4639D8B8-7031-4C90-AC50-53EE1568B1B0}" destId="{1EDB02E7-808E-4BBF-9129-B842BF52B8CA}" srcOrd="0" destOrd="0" presId="urn:microsoft.com/office/officeart/2005/8/layout/StepDownProcess"/>
    <dgm:cxn modelId="{800CB65F-D409-4B9A-8154-22BAB37F9FAD}" type="presParOf" srcId="{4B922019-0134-4AAA-BC63-396528CD584D}" destId="{798EE58A-7C7D-483E-908D-FD54D8435FB6}" srcOrd="0" destOrd="0" presId="urn:microsoft.com/office/officeart/2005/8/layout/StepDownProcess"/>
    <dgm:cxn modelId="{D3AFCD07-AB80-43B9-9544-8A475D1E5089}" type="presParOf" srcId="{798EE58A-7C7D-483E-908D-FD54D8435FB6}" destId="{88260521-E960-44F3-BE9F-69674D1760D5}" srcOrd="0" destOrd="0" presId="urn:microsoft.com/office/officeart/2005/8/layout/StepDownProcess"/>
    <dgm:cxn modelId="{9BE4568C-3335-4A5A-B9DF-A5EE13D29702}" type="presParOf" srcId="{798EE58A-7C7D-483E-908D-FD54D8435FB6}" destId="{4B026DC4-BE77-48EB-94AF-15B93409DFD5}" srcOrd="1" destOrd="0" presId="urn:microsoft.com/office/officeart/2005/8/layout/StepDownProcess"/>
    <dgm:cxn modelId="{899360A8-5F4C-4D7E-9943-6D3B08DAA18E}" type="presParOf" srcId="{798EE58A-7C7D-483E-908D-FD54D8435FB6}" destId="{178F9764-E175-4293-B928-3A20B314D041}" srcOrd="2" destOrd="0" presId="urn:microsoft.com/office/officeart/2005/8/layout/StepDownProcess"/>
    <dgm:cxn modelId="{BD2661AA-90D9-462C-B1C5-364F288DE50F}" type="presParOf" srcId="{4B922019-0134-4AAA-BC63-396528CD584D}" destId="{A9C24A6D-D741-41A4-850C-518A082AC43C}" srcOrd="1" destOrd="0" presId="urn:microsoft.com/office/officeart/2005/8/layout/StepDownProcess"/>
    <dgm:cxn modelId="{D10756C1-7405-465B-9BA4-CB367DBECB31}" type="presParOf" srcId="{4B922019-0134-4AAA-BC63-396528CD584D}" destId="{CD615421-ECE9-4DFF-AE0A-45FC2E028615}" srcOrd="2" destOrd="0" presId="urn:microsoft.com/office/officeart/2005/8/layout/StepDownProcess"/>
    <dgm:cxn modelId="{1D8E8D5B-6799-4C4D-B32C-D482F5D81B9B}" type="presParOf" srcId="{CD615421-ECE9-4DFF-AE0A-45FC2E028615}" destId="{0A3A1E2A-0A43-47EA-9FFC-F799A261EF63}" srcOrd="0" destOrd="0" presId="urn:microsoft.com/office/officeart/2005/8/layout/StepDownProcess"/>
    <dgm:cxn modelId="{ED59B441-46F2-47C0-95BA-DF29FC9DB22B}" type="presParOf" srcId="{CD615421-ECE9-4DFF-AE0A-45FC2E028615}" destId="{A82E066A-E9BE-4E07-BB6F-3B3275CEA635}" srcOrd="1" destOrd="0" presId="urn:microsoft.com/office/officeart/2005/8/layout/StepDownProcess"/>
    <dgm:cxn modelId="{A1E3B637-7C7E-4DEA-B060-4AA49B5052F7}" type="presParOf" srcId="{CD615421-ECE9-4DFF-AE0A-45FC2E028615}" destId="{E1D868E0-B093-4F3F-9AAB-D51019A42D54}" srcOrd="2" destOrd="0" presId="urn:microsoft.com/office/officeart/2005/8/layout/StepDownProcess"/>
    <dgm:cxn modelId="{450073DF-7620-49F3-9881-D3566ABF9368}" type="presParOf" srcId="{4B922019-0134-4AAA-BC63-396528CD584D}" destId="{04DFCA08-F931-435B-B9C2-38D915146B5A}" srcOrd="3" destOrd="0" presId="urn:microsoft.com/office/officeart/2005/8/layout/StepDownProcess"/>
    <dgm:cxn modelId="{56A4F4A2-9377-41F2-BE44-03BC0D6A5816}" type="presParOf" srcId="{4B922019-0134-4AAA-BC63-396528CD584D}" destId="{2D531DD1-BF56-4275-B8BF-83F0338F19A5}" srcOrd="4" destOrd="0" presId="urn:microsoft.com/office/officeart/2005/8/layout/StepDownProcess"/>
    <dgm:cxn modelId="{CA221432-6D59-4763-8376-C971F9D0A571}" type="presParOf" srcId="{2D531DD1-BF56-4275-B8BF-83F0338F19A5}" destId="{37CB410B-A094-4CA6-B27B-0A5DD3E18848}" srcOrd="0" destOrd="0" presId="urn:microsoft.com/office/officeart/2005/8/layout/StepDownProcess"/>
    <dgm:cxn modelId="{631F40CB-9FE1-4C6D-A2FD-077EC72B38E1}" type="presParOf" srcId="{2D531DD1-BF56-4275-B8BF-83F0338F19A5}" destId="{1EDB02E7-808E-4BBF-9129-B842BF52B8CA}" srcOrd="1" destOrd="0" presId="urn:microsoft.com/office/officeart/2005/8/layout/StepDownProcess"/>
    <dgm:cxn modelId="{9E22A308-3DE6-4E6A-AE6F-A9D96422177B}" type="presParOf" srcId="{2D531DD1-BF56-4275-B8BF-83F0338F19A5}" destId="{06300CFF-8668-49A6-88F6-E83CE4F36354}" srcOrd="2" destOrd="0" presId="urn:microsoft.com/office/officeart/2005/8/layout/StepDownProcess"/>
    <dgm:cxn modelId="{0FB13FF2-B5E2-4342-979A-63278E1EA840}" type="presParOf" srcId="{4B922019-0134-4AAA-BC63-396528CD584D}" destId="{CE903253-C3CE-42C2-8D64-250FF1D5C0F8}" srcOrd="5" destOrd="0" presId="urn:microsoft.com/office/officeart/2005/8/layout/StepDownProcess"/>
    <dgm:cxn modelId="{79DAF202-ADCB-432E-97F2-C100F0E1FD84}" type="presParOf" srcId="{4B922019-0134-4AAA-BC63-396528CD584D}" destId="{47F57FD8-97D1-41F2-8F58-F7D60D679330}" srcOrd="6" destOrd="0" presId="urn:microsoft.com/office/officeart/2005/8/layout/StepDownProcess"/>
    <dgm:cxn modelId="{8B3EC14D-B397-417F-AC17-B1818AD6E2BD}" type="presParOf" srcId="{47F57FD8-97D1-41F2-8F58-F7D60D679330}" destId="{EB45BFED-F72B-480E-89BE-6F1D96179D4A}" srcOrd="0" destOrd="0" presId="urn:microsoft.com/office/officeart/2005/8/layout/StepDownProcess"/>
    <dgm:cxn modelId="{F22A1ACB-D5F0-4D41-8BA4-B2B186060714}" type="presParOf" srcId="{47F57FD8-97D1-41F2-8F58-F7D60D679330}" destId="{3BA65738-CBF9-4D5C-B4FA-035E250B920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CABB4F-3BE1-4A9D-AEFF-D4E871A9827E}" type="doc">
      <dgm:prSet loTypeId="urn:microsoft.com/office/officeart/2005/8/layout/StepDownProcess" loCatId="process" qsTypeId="urn:microsoft.com/office/officeart/2005/8/quickstyle/3d1" qsCatId="3D" csTypeId="urn:microsoft.com/office/officeart/2005/8/colors/colorful5" csCatId="colorful" phldr="1"/>
      <dgm:spPr/>
      <dgm:t>
        <a:bodyPr/>
        <a:lstStyle/>
        <a:p>
          <a:endParaRPr lang="en-US"/>
        </a:p>
      </dgm:t>
    </dgm:pt>
    <dgm:pt modelId="{853E7A08-593E-4278-8741-04817320C0C2}">
      <dgm:prSet phldrT="[Text]"/>
      <dgm:spPr>
        <a:xfrm>
          <a:off x="23308" y="36098"/>
          <a:ext cx="2015522" cy="1410800"/>
        </a:xfrm>
        <a:prstGeom prst="roundRect">
          <a:avLst>
            <a:gd name="adj" fmla="val 16670"/>
          </a:avLst>
        </a:prstGeom>
        <a:gradFill rotWithShape="0">
          <a:gsLst>
            <a:gs pos="0">
              <a:srgbClr val="DAEDEF">
                <a:hueOff val="0"/>
                <a:satOff val="0"/>
                <a:lumOff val="0"/>
                <a:alphaOff val="0"/>
                <a:shade val="51000"/>
                <a:satMod val="130000"/>
              </a:srgbClr>
            </a:gs>
            <a:gs pos="80000">
              <a:srgbClr val="DAEDEF">
                <a:hueOff val="0"/>
                <a:satOff val="0"/>
                <a:lumOff val="0"/>
                <a:alphaOff val="0"/>
                <a:shade val="93000"/>
                <a:satMod val="130000"/>
              </a:srgbClr>
            </a:gs>
            <a:gs pos="100000">
              <a:srgbClr val="DAEDE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000000">
                  <a:lumMod val="65000"/>
                  <a:lumOff val="35000"/>
                </a:srgbClr>
              </a:solidFill>
              <a:latin typeface="Franklin Gothic Demi Cond" panose="020B0706030402020204" pitchFamily="34" charset="0"/>
              <a:ea typeface="+mn-ea"/>
              <a:cs typeface="+mn-cs"/>
            </a:rPr>
            <a:t>Qualification</a:t>
          </a:r>
        </a:p>
      </dgm:t>
    </dgm:pt>
    <dgm:pt modelId="{DD365F25-41D1-4FC2-B296-F4AD8B78ED05}" type="parTrans" cxnId="{99738142-34BA-4A28-ADF7-9E48F5254CF4}">
      <dgm:prSet/>
      <dgm:spPr/>
      <dgm:t>
        <a:bodyPr/>
        <a:lstStyle/>
        <a:p>
          <a:endParaRPr lang="en-US"/>
        </a:p>
      </dgm:t>
    </dgm:pt>
    <dgm:pt modelId="{DBC061AB-DE97-4261-BCFC-9C993ED82AC6}" type="sibTrans" cxnId="{99738142-34BA-4A28-ADF7-9E48F5254CF4}">
      <dgm:prSet/>
      <dgm:spPr/>
      <dgm:t>
        <a:bodyPr/>
        <a:lstStyle/>
        <a:p>
          <a:endParaRPr lang="en-US"/>
        </a:p>
      </dgm:t>
    </dgm:pt>
    <dgm:pt modelId="{426BC224-6E0E-4356-B4E9-4BE12072517F}">
      <dgm:prSet phldrT="[Text]"/>
      <dgm:spPr>
        <a:xfrm>
          <a:off x="2153534" y="1631657"/>
          <a:ext cx="2015522" cy="1410800"/>
        </a:xfrm>
        <a:prstGeom prst="roundRect">
          <a:avLst>
            <a:gd name="adj" fmla="val 16670"/>
          </a:avLst>
        </a:prstGeom>
        <a:gradFill rotWithShape="0">
          <a:gsLst>
            <a:gs pos="0">
              <a:srgbClr val="DAEDEF">
                <a:hueOff val="1085675"/>
                <a:satOff val="3732"/>
                <a:lumOff val="-17909"/>
                <a:alphaOff val="0"/>
                <a:shade val="51000"/>
                <a:satMod val="130000"/>
              </a:srgbClr>
            </a:gs>
            <a:gs pos="80000">
              <a:srgbClr val="DAEDEF">
                <a:hueOff val="1085675"/>
                <a:satOff val="3732"/>
                <a:lumOff val="-17909"/>
                <a:alphaOff val="0"/>
                <a:shade val="93000"/>
                <a:satMod val="130000"/>
              </a:srgbClr>
            </a:gs>
            <a:gs pos="100000">
              <a:srgbClr val="DAEDEF">
                <a:hueOff val="1085675"/>
                <a:satOff val="3732"/>
                <a:lumOff val="-1790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2D2D8A"/>
              </a:solidFill>
              <a:latin typeface="Franklin Gothic Demi Cond" panose="020B0706030402020204" pitchFamily="34" charset="0"/>
              <a:ea typeface="+mn-ea"/>
              <a:cs typeface="+mn-cs"/>
            </a:rPr>
            <a:t>Submit Application</a:t>
          </a:r>
        </a:p>
      </dgm:t>
    </dgm:pt>
    <dgm:pt modelId="{CA6D1488-A8A2-47C1-895B-A4ABCAD19999}" type="parTrans" cxnId="{1D8F6E5A-4685-4A29-904B-75BC7A2AD6C8}">
      <dgm:prSet/>
      <dgm:spPr/>
      <dgm:t>
        <a:bodyPr/>
        <a:lstStyle/>
        <a:p>
          <a:endParaRPr lang="en-US"/>
        </a:p>
      </dgm:t>
    </dgm:pt>
    <dgm:pt modelId="{7E077E3B-FB99-4526-9F96-D52204D56355}" type="sibTrans" cxnId="{1D8F6E5A-4685-4A29-904B-75BC7A2AD6C8}">
      <dgm:prSet/>
      <dgm:spPr/>
      <dgm:t>
        <a:bodyPr/>
        <a:lstStyle/>
        <a:p>
          <a:endParaRPr lang="en-US"/>
        </a:p>
      </dgm:t>
    </dgm:pt>
    <dgm:pt modelId="{3416F703-9778-444C-BDB4-3678F180022D}">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Administrative Information Report</a:t>
          </a:r>
        </a:p>
      </dgm:t>
    </dgm:pt>
    <dgm:pt modelId="{F14EE75E-6662-4554-9516-F19FB6CA929E}" type="parTrans" cxnId="{D36D23B2-435D-4725-96B7-386A04ACA4D9}">
      <dgm:prSet/>
      <dgm:spPr/>
      <dgm:t>
        <a:bodyPr/>
        <a:lstStyle/>
        <a:p>
          <a:endParaRPr lang="en-US"/>
        </a:p>
      </dgm:t>
    </dgm:pt>
    <dgm:pt modelId="{C7A3174E-9202-407B-84E3-994F63BDEE50}" type="sibTrans" cxnId="{D36D23B2-435D-4725-96B7-386A04ACA4D9}">
      <dgm:prSet/>
      <dgm:spPr/>
      <dgm:t>
        <a:bodyPr/>
        <a:lstStyle/>
        <a:p>
          <a:endParaRPr lang="en-US"/>
        </a:p>
      </dgm:t>
    </dgm:pt>
    <dgm:pt modelId="{4639D8B8-7031-4C90-AC50-53EE1568B1B0}">
      <dgm:prSet phldrT="[Text]"/>
      <dgm:spPr>
        <a:xfrm>
          <a:off x="4369824" y="3153741"/>
          <a:ext cx="2015522" cy="1410800"/>
        </a:xfrm>
        <a:prstGeom prst="roundRect">
          <a:avLst>
            <a:gd name="adj" fmla="val 16670"/>
          </a:avLst>
        </a:prstGeom>
        <a:gradFill rotWithShape="0">
          <a:gsLst>
            <a:gs pos="0">
              <a:srgbClr val="2E4F9B"/>
            </a:gs>
            <a:gs pos="80000">
              <a:srgbClr val="DAEDEF">
                <a:hueOff val="2171351"/>
                <a:satOff val="7464"/>
                <a:lumOff val="-35817"/>
                <a:alphaOff val="0"/>
                <a:shade val="93000"/>
                <a:satMod val="130000"/>
              </a:srgbClr>
            </a:gs>
            <a:gs pos="100000">
              <a:srgbClr val="DAEDEF">
                <a:hueOff val="2171351"/>
                <a:satOff val="7464"/>
                <a:lumOff val="-358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DAEDEF">
                  <a:lumMod val="90000"/>
                </a:srgbClr>
              </a:solidFill>
              <a:latin typeface="Franklin Gothic Demi Cond" panose="020B0706030402020204" pitchFamily="34" charset="0"/>
              <a:ea typeface="+mn-ea"/>
              <a:cs typeface="+mn-cs"/>
            </a:rPr>
            <a:t>BSEE Evaluation</a:t>
          </a:r>
        </a:p>
      </dgm:t>
    </dgm:pt>
    <dgm:pt modelId="{031FCD81-2BE2-4CCD-8913-858D4868F4D8}" type="parTrans" cxnId="{E56E4ABD-E174-4945-9B8E-91F8E6D4502C}">
      <dgm:prSet/>
      <dgm:spPr/>
      <dgm:t>
        <a:bodyPr/>
        <a:lstStyle/>
        <a:p>
          <a:endParaRPr lang="en-US"/>
        </a:p>
      </dgm:t>
    </dgm:pt>
    <dgm:pt modelId="{9D7CE02B-E0B8-4DA9-8893-ACC5E8C7AEFD}" type="sibTrans" cxnId="{E56E4ABD-E174-4945-9B8E-91F8E6D4502C}">
      <dgm:prSet/>
      <dgm:spPr/>
      <dgm:t>
        <a:bodyPr/>
        <a:lstStyle/>
        <a:p>
          <a:endParaRPr lang="en-US"/>
        </a:p>
      </dgm:t>
    </dgm:pt>
    <dgm:pt modelId="{E452FE48-56B3-4DDC-95E1-D1357E1C9480}">
      <dgm:prSet phldrT="[Text]" custT="1"/>
      <dgm:spPr>
        <a:xfrm>
          <a:off x="6472340" y="3318722"/>
          <a:ext cx="4474715" cy="1140271"/>
        </a:xfrm>
        <a:prstGeom prst="rect">
          <a:avLst/>
        </a:prstGeom>
        <a:blipFill>
          <a:blip xmlns:r="http://schemas.openxmlformats.org/officeDocument/2006/relationships" r:embed="rId1"/>
          <a:stretch>
            <a:fillRect l="-1625"/>
          </a:stretch>
        </a:blipFill>
        <a:ln>
          <a:noFill/>
        </a:ln>
        <a:effectLst/>
      </dgm:spPr>
      <dgm:t>
        <a:bodyPr/>
        <a:lstStyle/>
        <a:p>
          <a:r>
            <a:rPr lang="en-US">
              <a:noFill/>
            </a:rPr>
            <a:t> </a:t>
          </a:r>
        </a:p>
      </dgm:t>
    </dgm:pt>
    <dgm:pt modelId="{2FF0788D-99E7-488B-8591-56755D6C6B4A}" type="parTrans" cxnId="{DBEA25FC-5FA9-42FB-93ED-FFEA87D57F04}">
      <dgm:prSet/>
      <dgm:spPr/>
      <dgm:t>
        <a:bodyPr/>
        <a:lstStyle/>
        <a:p>
          <a:endParaRPr lang="en-US"/>
        </a:p>
      </dgm:t>
    </dgm:pt>
    <dgm:pt modelId="{41E74991-ADCF-475D-8119-CB4572FAB4B6}" type="sibTrans" cxnId="{DBEA25FC-5FA9-42FB-93ED-FFEA87D57F04}">
      <dgm:prSet/>
      <dgm:spPr/>
      <dgm:t>
        <a:bodyPr/>
        <a:lstStyle/>
        <a:p>
          <a:endParaRPr lang="en-US"/>
        </a:p>
      </dgm:t>
    </dgm:pt>
    <dgm:pt modelId="{489DF2BA-5BCD-4EAF-B70E-4837B9F7F387}">
      <dgm:prSet phldrT="[Text]" custT="1"/>
      <dgm:spPr>
        <a:xfrm>
          <a:off x="6472340" y="3318722"/>
          <a:ext cx="4474715" cy="1140271"/>
        </a:xfrm>
        <a:prstGeom prst="rect">
          <a:avLst/>
        </a:prstGeom>
        <a:noFill/>
        <a:ln>
          <a:noFill/>
        </a:ln>
        <a:effectLst/>
      </dgm:spPr>
      <dgm:t>
        <a:bodyPr/>
        <a:lstStyle/>
        <a:p>
          <a:r>
            <a:rPr lang="en-US">
              <a:noFill/>
            </a:rPr>
            <a:t> </a:t>
          </a:r>
        </a:p>
      </dgm:t>
    </dgm:pt>
    <dgm:pt modelId="{BEB3692A-D413-4391-901F-2AA162D96337}" type="parTrans" cxnId="{DBB338FA-BF29-4D96-BB07-014EF2EAC151}">
      <dgm:prSet/>
      <dgm:spPr/>
      <dgm:t>
        <a:bodyPr/>
        <a:lstStyle/>
        <a:p>
          <a:endParaRPr lang="en-US"/>
        </a:p>
      </dgm:t>
    </dgm:pt>
    <dgm:pt modelId="{E019C62F-44E4-4668-9D70-11A9D886402B}" type="sibTrans" cxnId="{DBB338FA-BF29-4D96-BB07-014EF2EAC151}">
      <dgm:prSet/>
      <dgm:spPr/>
      <dgm:t>
        <a:bodyPr/>
        <a:lstStyle/>
        <a:p>
          <a:endParaRPr lang="en-US"/>
        </a:p>
      </dgm:t>
    </dgm:pt>
    <dgm:pt modelId="{445EC41D-C2F6-4D24-B284-2F585A6A616C}">
      <dgm:prSet phldrT="[Text]"/>
      <dgm:spPr>
        <a:xfrm>
          <a:off x="6408425" y="4826580"/>
          <a:ext cx="2015522" cy="1410800"/>
        </a:xfrm>
        <a:prstGeom prst="roundRect">
          <a:avLst>
            <a:gd name="adj" fmla="val 16670"/>
          </a:avLst>
        </a:prstGeom>
        <a:gradFill rotWithShape="0">
          <a:gsLst>
            <a:gs pos="0">
              <a:srgbClr val="DAEDEF">
                <a:hueOff val="3257026"/>
                <a:satOff val="11196"/>
                <a:lumOff val="-53726"/>
                <a:alphaOff val="0"/>
                <a:shade val="51000"/>
                <a:satMod val="130000"/>
              </a:srgbClr>
            </a:gs>
            <a:gs pos="80000">
              <a:srgbClr val="DAEDEF">
                <a:hueOff val="3257026"/>
                <a:satOff val="11196"/>
                <a:lumOff val="-53726"/>
                <a:alphaOff val="0"/>
                <a:shade val="93000"/>
                <a:satMod val="130000"/>
              </a:srgbClr>
            </a:gs>
            <a:gs pos="100000">
              <a:srgbClr val="DAEDEF">
                <a:hueOff val="3257026"/>
                <a:satOff val="11196"/>
                <a:lumOff val="-53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a:solidFill>
                <a:srgbClr val="FFFFFF">
                  <a:lumMod val="85000"/>
                </a:srgbClr>
              </a:solidFill>
              <a:latin typeface="Franklin Gothic Demi Cond" panose="020B0706030402020204" pitchFamily="34" charset="0"/>
              <a:ea typeface="+mn-ea"/>
              <a:cs typeface="+mn-cs"/>
            </a:rPr>
            <a:t>EOL Relief Granted</a:t>
          </a:r>
        </a:p>
      </dgm:t>
    </dgm:pt>
    <dgm:pt modelId="{6F002E0D-CEB4-41DB-B949-E4BBBDC9ED7F}" type="parTrans" cxnId="{4CCB78E6-FA4F-4762-B7B5-A2B768E9EBD7}">
      <dgm:prSet/>
      <dgm:spPr/>
      <dgm:t>
        <a:bodyPr/>
        <a:lstStyle/>
        <a:p>
          <a:endParaRPr lang="en-US"/>
        </a:p>
      </dgm:t>
    </dgm:pt>
    <dgm:pt modelId="{2DE18EEC-972B-48B0-A9A6-B8A991D7A090}" type="sibTrans" cxnId="{4CCB78E6-FA4F-4762-B7B5-A2B768E9EBD7}">
      <dgm:prSet/>
      <dgm:spPr/>
      <dgm:t>
        <a:bodyPr/>
        <a:lstStyle/>
        <a:p>
          <a:endParaRPr lang="en-US"/>
        </a:p>
      </dgm:t>
    </dgm:pt>
    <dgm:pt modelId="{5D6A6FFA-E314-4006-A477-1AE33DDEB71B}">
      <dgm:prSet phldrT="[Text]" custT="1"/>
      <dgm:spPr>
        <a:xfrm>
          <a:off x="8412428" y="5002504"/>
          <a:ext cx="324501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½ Royalty Rate</a:t>
          </a:r>
        </a:p>
      </dgm:t>
    </dgm:pt>
    <dgm:pt modelId="{B66E1DBA-B65C-4EEE-BA8E-7919FFEBC8FD}" type="parTrans" cxnId="{5465498D-E272-47B3-9AD2-BAB886BBD5E6}">
      <dgm:prSet/>
      <dgm:spPr/>
      <dgm:t>
        <a:bodyPr/>
        <a:lstStyle/>
        <a:p>
          <a:endParaRPr lang="en-US"/>
        </a:p>
      </dgm:t>
    </dgm:pt>
    <dgm:pt modelId="{FC2C50E4-BDC2-4110-9756-6FBBC958062B}" type="sibTrans" cxnId="{5465498D-E272-47B3-9AD2-BAB886BBD5E6}">
      <dgm:prSet/>
      <dgm:spPr/>
      <dgm:t>
        <a:bodyPr/>
        <a:lstStyle/>
        <a:p>
          <a:endParaRPr lang="en-US"/>
        </a:p>
      </dgm:t>
    </dgm:pt>
    <dgm:pt modelId="{3FA76BA0-6CDA-4124-92A7-B7AD1EF532EB}">
      <dgm:prSet phldrT="[Text]" custT="1"/>
      <dgm:spPr>
        <a:xfrm>
          <a:off x="8412428" y="5002504"/>
          <a:ext cx="324501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Production &amp; Price Thresholds</a:t>
          </a:r>
        </a:p>
      </dgm:t>
    </dgm:pt>
    <dgm:pt modelId="{08D9A279-7446-43DB-8271-5604C810AC75}" type="parTrans" cxnId="{EB8273EC-1B37-4315-BD9F-62BDD614B75D}">
      <dgm:prSet/>
      <dgm:spPr/>
      <dgm:t>
        <a:bodyPr/>
        <a:lstStyle/>
        <a:p>
          <a:endParaRPr lang="en-US"/>
        </a:p>
      </dgm:t>
    </dgm:pt>
    <dgm:pt modelId="{BFEC1F24-11E9-4414-857C-E18DA34F2839}" type="sibTrans" cxnId="{EB8273EC-1B37-4315-BD9F-62BDD614B75D}">
      <dgm:prSet/>
      <dgm:spPr/>
      <dgm:t>
        <a:bodyPr/>
        <a:lstStyle/>
        <a:p>
          <a:endParaRPr lang="en-US"/>
        </a:p>
      </dgm:t>
    </dgm:pt>
    <dgm:pt modelId="{304BC59C-9FA2-4E34-BC76-7539AB3FF1B3}">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Qualifying Period ≥ 100 BOEPD</a:t>
          </a:r>
        </a:p>
      </dgm:t>
    </dgm:pt>
    <dgm:pt modelId="{ECC32F94-F896-4DCD-830E-8265D1BDF623}" type="sibTrans" cxnId="{8EFB5303-4BBD-4AA4-9915-5AC8F9B4A847}">
      <dgm:prSet/>
      <dgm:spPr/>
      <dgm:t>
        <a:bodyPr/>
        <a:lstStyle/>
        <a:p>
          <a:endParaRPr lang="en-US"/>
        </a:p>
      </dgm:t>
    </dgm:pt>
    <dgm:pt modelId="{BFA10CD4-C74F-454F-9EA3-B3987A38BEF5}" type="parTrans" cxnId="{8EFB5303-4BBD-4AA4-9915-5AC8F9B4A847}">
      <dgm:prSet/>
      <dgm:spPr/>
      <dgm:t>
        <a:bodyPr/>
        <a:lstStyle/>
        <a:p>
          <a:endParaRPr lang="en-US"/>
        </a:p>
      </dgm:t>
    </dgm:pt>
    <dgm:pt modelId="{BECE62C8-A616-4120-899D-AA7A1AA61586}">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Consistent Operating Conditions</a:t>
          </a:r>
        </a:p>
      </dgm:t>
    </dgm:pt>
    <dgm:pt modelId="{7F8BD96E-B379-4635-9F87-61F4D2439BC3}" type="sibTrans" cxnId="{4534E44E-4752-4E20-A0CD-3DAB606B4F51}">
      <dgm:prSet/>
      <dgm:spPr/>
      <dgm:t>
        <a:bodyPr/>
        <a:lstStyle/>
        <a:p>
          <a:endParaRPr lang="en-US"/>
        </a:p>
      </dgm:t>
    </dgm:pt>
    <dgm:pt modelId="{06373C29-2E62-4801-BF00-CDC01DE36245}" type="parTrans" cxnId="{4534E44E-4752-4E20-A0CD-3DAB606B4F51}">
      <dgm:prSet/>
      <dgm:spPr/>
      <dgm:t>
        <a:bodyPr/>
        <a:lstStyle/>
        <a:p>
          <a:endParaRPr lang="en-US"/>
        </a:p>
      </dgm:t>
    </dgm:pt>
    <dgm:pt modelId="{5CF1BA5E-A679-4A19-8A8F-8D846AFEF8D6}">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Net Revenue &amp; Relief Justification Report</a:t>
          </a:r>
        </a:p>
      </dgm:t>
    </dgm:pt>
    <dgm:pt modelId="{68A4FBBD-8028-4750-B07C-707441D12971}" type="parTrans" cxnId="{B31E0B7B-27F0-4AB4-8207-510E6B45ED0E}">
      <dgm:prSet/>
      <dgm:spPr/>
      <dgm:t>
        <a:bodyPr/>
        <a:lstStyle/>
        <a:p>
          <a:endParaRPr lang="en-US"/>
        </a:p>
      </dgm:t>
    </dgm:pt>
    <dgm:pt modelId="{A52AEAFF-52DB-4EAC-8225-5582DCF49A86}" type="sibTrans" cxnId="{B31E0B7B-27F0-4AB4-8207-510E6B45ED0E}">
      <dgm:prSet/>
      <dgm:spPr/>
      <dgm:t>
        <a:bodyPr/>
        <a:lstStyle/>
        <a:p>
          <a:endParaRPr lang="en-US"/>
        </a:p>
      </dgm:t>
    </dgm:pt>
    <dgm:pt modelId="{8AF9D52E-7BA6-442D-943B-40D6547201AC}">
      <dgm:prSet phldrT="[Text]" custT="1"/>
      <dgm:spPr>
        <a:xfrm>
          <a:off x="2267819" y="225075"/>
          <a:ext cx="5127129" cy="1140271"/>
        </a:xfrm>
        <a:prstGeom prst="rect">
          <a:avLst/>
        </a:prstGeom>
        <a:noFill/>
        <a:ln>
          <a:noFill/>
        </a:ln>
        <a:effectLst/>
      </dgm:spPr>
      <dgm:t>
        <a:bodyPr/>
        <a:lstStyle/>
        <a:p>
          <a:r>
            <a:rPr lang="en-US" sz="1600" dirty="0">
              <a:solidFill>
                <a:srgbClr val="000000"/>
              </a:solidFill>
              <a:latin typeface="Franklin Gothic Medium" panose="020B0603020102020204" pitchFamily="34" charset="0"/>
              <a:ea typeface="+mn-ea"/>
              <a:cs typeface="+mn-cs"/>
            </a:rPr>
            <a:t>Becoming Uneconomic</a:t>
          </a:r>
        </a:p>
      </dgm:t>
    </dgm:pt>
    <dgm:pt modelId="{B6797098-1D41-4588-A1E1-A046E5F24DA5}" type="parTrans" cxnId="{0055C095-F6C3-4E29-877B-E6B324FCCC2D}">
      <dgm:prSet/>
      <dgm:spPr/>
      <dgm:t>
        <a:bodyPr/>
        <a:lstStyle/>
        <a:p>
          <a:endParaRPr lang="en-US"/>
        </a:p>
      </dgm:t>
    </dgm:pt>
    <dgm:pt modelId="{BBF7B1B2-3FAB-4C8A-8929-CD5D5CE2F5D4}" type="sibTrans" cxnId="{0055C095-F6C3-4E29-877B-E6B324FCCC2D}">
      <dgm:prSet/>
      <dgm:spPr/>
      <dgm:t>
        <a:bodyPr/>
        <a:lstStyle/>
        <a:p>
          <a:endParaRPr lang="en-US"/>
        </a:p>
      </dgm:t>
    </dgm:pt>
    <dgm:pt modelId="{3E71222E-C3C2-49D4-A08B-05FE28357589}">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Pay.gov Receipt</a:t>
          </a:r>
        </a:p>
      </dgm:t>
    </dgm:pt>
    <dgm:pt modelId="{2F8F54F6-7B56-41F6-9FCA-ACD975C96166}" type="parTrans" cxnId="{54BC98FB-1DD6-4255-867C-D90825B2D601}">
      <dgm:prSet/>
      <dgm:spPr/>
      <dgm:t>
        <a:bodyPr/>
        <a:lstStyle/>
        <a:p>
          <a:endParaRPr lang="en-US"/>
        </a:p>
      </dgm:t>
    </dgm:pt>
    <dgm:pt modelId="{4943B4C3-851B-493D-8BE0-05DFB41BD258}" type="sibTrans" cxnId="{54BC98FB-1DD6-4255-867C-D90825B2D601}">
      <dgm:prSet/>
      <dgm:spPr/>
      <dgm:t>
        <a:bodyPr/>
        <a:lstStyle/>
        <a:p>
          <a:endParaRPr lang="en-US"/>
        </a:p>
      </dgm:t>
    </dgm:pt>
    <dgm:pt modelId="{DB05E565-9435-465F-8916-CE4C436BB8F7}">
      <dgm:prSet phldrT="[Text]" custT="1"/>
      <dgm:spPr>
        <a:xfrm>
          <a:off x="4214885" y="1813211"/>
          <a:ext cx="5446357" cy="1140271"/>
        </a:xfrm>
        <a:prstGeom prst="rect">
          <a:avLst/>
        </a:prstGeom>
        <a:noFill/>
        <a:ln>
          <a:noFill/>
        </a:ln>
        <a:effectLst/>
      </dgm:spPr>
      <dgm:t>
        <a:bodyPr/>
        <a:lstStyle/>
        <a:p>
          <a:r>
            <a:rPr lang="en-US" sz="1600" dirty="0">
              <a:solidFill>
                <a:srgbClr val="000000">
                  <a:hueOff val="0"/>
                  <a:satOff val="0"/>
                  <a:lumOff val="0"/>
                  <a:alphaOff val="0"/>
                </a:srgbClr>
              </a:solidFill>
              <a:latin typeface="Franklin Gothic Medium" panose="020B0603020102020204" pitchFamily="34" charset="0"/>
              <a:ea typeface="+mn-ea"/>
              <a:cs typeface="+mn-cs"/>
            </a:rPr>
            <a:t>CPA Certification</a:t>
          </a:r>
        </a:p>
      </dgm:t>
    </dgm:pt>
    <dgm:pt modelId="{23775C78-1FE2-43F5-B5CF-D5EE36C29099}" type="parTrans" cxnId="{B076993D-0C1F-419D-B679-5A2F13ED8AD1}">
      <dgm:prSet/>
      <dgm:spPr/>
      <dgm:t>
        <a:bodyPr/>
        <a:lstStyle/>
        <a:p>
          <a:endParaRPr lang="en-US"/>
        </a:p>
      </dgm:t>
    </dgm:pt>
    <dgm:pt modelId="{443FC9D2-3728-4099-8F0E-9F16731E364E}" type="sibTrans" cxnId="{B076993D-0C1F-419D-B679-5A2F13ED8AD1}">
      <dgm:prSet/>
      <dgm:spPr/>
      <dgm:t>
        <a:bodyPr/>
        <a:lstStyle/>
        <a:p>
          <a:endParaRPr lang="en-US"/>
        </a:p>
      </dgm:t>
    </dgm:pt>
    <dgm:pt modelId="{4B922019-0134-4AAA-BC63-396528CD584D}" type="pres">
      <dgm:prSet presAssocID="{69CABB4F-3BE1-4A9D-AEFF-D4E871A9827E}" presName="rootnode" presStyleCnt="0">
        <dgm:presLayoutVars>
          <dgm:chMax/>
          <dgm:chPref/>
          <dgm:dir/>
          <dgm:animLvl val="lvl"/>
        </dgm:presLayoutVars>
      </dgm:prSet>
      <dgm:spPr/>
    </dgm:pt>
    <dgm:pt modelId="{798EE58A-7C7D-483E-908D-FD54D8435FB6}" type="pres">
      <dgm:prSet presAssocID="{853E7A08-593E-4278-8741-04817320C0C2}" presName="composite" presStyleCnt="0"/>
      <dgm:spPr/>
    </dgm:pt>
    <dgm:pt modelId="{88260521-E960-44F3-BE9F-69674D1760D5}" type="pres">
      <dgm:prSet presAssocID="{853E7A08-593E-4278-8741-04817320C0C2}" presName="bentUpArrow1" presStyleLbl="alignImgPlace1" presStyleIdx="0" presStyleCnt="3"/>
      <dgm:spPr>
        <a:xfrm rot="5400000">
          <a:off x="340516" y="1363312"/>
          <a:ext cx="1197284" cy="1363066"/>
        </a:xfrm>
        <a:prstGeom prst="bentUpArrow">
          <a:avLst>
            <a:gd name="adj1" fmla="val 32840"/>
            <a:gd name="adj2" fmla="val 25000"/>
            <a:gd name="adj3" fmla="val 35780"/>
          </a:avLst>
        </a:prstGeom>
        <a:gradFill rotWithShape="0">
          <a:gsLst>
            <a:gs pos="0">
              <a:srgbClr val="DAEDEF">
                <a:tint val="50000"/>
                <a:hueOff val="0"/>
                <a:satOff val="0"/>
                <a:lumOff val="0"/>
                <a:alphaOff val="0"/>
                <a:shade val="51000"/>
                <a:satMod val="130000"/>
              </a:srgbClr>
            </a:gs>
            <a:gs pos="80000">
              <a:srgbClr val="DAEDEF">
                <a:tint val="50000"/>
                <a:hueOff val="0"/>
                <a:satOff val="0"/>
                <a:lumOff val="0"/>
                <a:alphaOff val="0"/>
                <a:shade val="93000"/>
                <a:satMod val="130000"/>
              </a:srgbClr>
            </a:gs>
            <a:gs pos="100000">
              <a:srgbClr val="DAEDEF">
                <a:tint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4B026DC4-BE77-48EB-94AF-15B93409DFD5}" type="pres">
      <dgm:prSet presAssocID="{853E7A08-593E-4278-8741-04817320C0C2}" presName="ParentText" presStyleLbl="node1" presStyleIdx="0" presStyleCnt="4">
        <dgm:presLayoutVars>
          <dgm:chMax val="1"/>
          <dgm:chPref val="1"/>
          <dgm:bulletEnabled val="1"/>
        </dgm:presLayoutVars>
      </dgm:prSet>
      <dgm:spPr/>
    </dgm:pt>
    <dgm:pt modelId="{178F9764-E175-4293-B928-3A20B314D041}" type="pres">
      <dgm:prSet presAssocID="{853E7A08-593E-4278-8741-04817320C0C2}" presName="ChildText" presStyleLbl="revTx" presStyleIdx="0" presStyleCnt="4" custScaleX="349760" custLinFactX="40501" custLinFactNeighborX="100000" custLinFactNeighborY="4773">
        <dgm:presLayoutVars>
          <dgm:chMax val="0"/>
          <dgm:chPref val="0"/>
          <dgm:bulletEnabled val="1"/>
        </dgm:presLayoutVars>
      </dgm:prSet>
      <dgm:spPr/>
    </dgm:pt>
    <dgm:pt modelId="{A9C24A6D-D741-41A4-850C-518A082AC43C}" type="pres">
      <dgm:prSet presAssocID="{DBC061AB-DE97-4261-BCFC-9C993ED82AC6}" presName="sibTrans" presStyleCnt="0"/>
      <dgm:spPr/>
    </dgm:pt>
    <dgm:pt modelId="{CD615421-ECE9-4DFF-AE0A-45FC2E028615}" type="pres">
      <dgm:prSet presAssocID="{426BC224-6E0E-4356-B4E9-4BE12072517F}" presName="composite" presStyleCnt="0"/>
      <dgm:spPr/>
    </dgm:pt>
    <dgm:pt modelId="{0A3A1E2A-0A43-47EA-9FFC-F799A261EF63}" type="pres">
      <dgm:prSet presAssocID="{426BC224-6E0E-4356-B4E9-4BE12072517F}" presName="bentUpArrow1" presStyleLbl="alignImgPlace1" presStyleIdx="1" presStyleCnt="3" custLinFactNeighborX="-30780" custLinFactNeighborY="899"/>
      <dgm:spPr>
        <a:xfrm rot="5400000">
          <a:off x="2470742" y="2958870"/>
          <a:ext cx="1197284" cy="1363066"/>
        </a:xfrm>
        <a:prstGeom prst="bentUpArrow">
          <a:avLst>
            <a:gd name="adj1" fmla="val 32840"/>
            <a:gd name="adj2" fmla="val 25000"/>
            <a:gd name="adj3" fmla="val 35780"/>
          </a:avLst>
        </a:prstGeom>
        <a:gradFill rotWithShape="0">
          <a:gsLst>
            <a:gs pos="0">
              <a:srgbClr val="DAEDEF">
                <a:tint val="50000"/>
                <a:hueOff val="1623195"/>
                <a:satOff val="-12147"/>
                <a:lumOff val="-1506"/>
                <a:alphaOff val="0"/>
                <a:shade val="51000"/>
                <a:satMod val="130000"/>
              </a:srgbClr>
            </a:gs>
            <a:gs pos="80000">
              <a:srgbClr val="DAEDEF">
                <a:tint val="50000"/>
                <a:hueOff val="1623195"/>
                <a:satOff val="-12147"/>
                <a:lumOff val="-1506"/>
                <a:alphaOff val="0"/>
                <a:shade val="93000"/>
                <a:satMod val="130000"/>
              </a:srgbClr>
            </a:gs>
            <a:gs pos="100000">
              <a:srgbClr val="DAEDEF">
                <a:tint val="50000"/>
                <a:hueOff val="1623195"/>
                <a:satOff val="-12147"/>
                <a:lumOff val="-150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A82E066A-E9BE-4E07-BB6F-3B3275CEA635}" type="pres">
      <dgm:prSet presAssocID="{426BC224-6E0E-4356-B4E9-4BE12072517F}" presName="ParentText" presStyleLbl="node1" presStyleIdx="1" presStyleCnt="4" custLinFactNeighborX="-20816" custLinFactNeighborY="763">
        <dgm:presLayoutVars>
          <dgm:chMax val="1"/>
          <dgm:chPref val="1"/>
          <dgm:bulletEnabled val="1"/>
        </dgm:presLayoutVars>
      </dgm:prSet>
      <dgm:spPr/>
    </dgm:pt>
    <dgm:pt modelId="{E1D868E0-B093-4F3F-9AAB-D51019A42D54}" type="pres">
      <dgm:prSet presAssocID="{426BC224-6E0E-4356-B4E9-4BE12072517F}" presName="ChildText" presStyleLbl="revTx" presStyleIdx="1" presStyleCnt="4" custScaleX="371537" custLinFactX="10274" custLinFactNeighborX="100000" custLinFactNeighborY="5066">
        <dgm:presLayoutVars>
          <dgm:chMax val="0"/>
          <dgm:chPref val="0"/>
          <dgm:bulletEnabled val="1"/>
        </dgm:presLayoutVars>
      </dgm:prSet>
      <dgm:spPr/>
    </dgm:pt>
    <dgm:pt modelId="{04DFCA08-F931-435B-B9C2-38D915146B5A}" type="pres">
      <dgm:prSet presAssocID="{7E077E3B-FB99-4526-9F96-D52204D56355}" presName="sibTrans" presStyleCnt="0"/>
      <dgm:spPr/>
    </dgm:pt>
    <dgm:pt modelId="{2D531DD1-BF56-4275-B8BF-83F0338F19A5}" type="pres">
      <dgm:prSet presAssocID="{4639D8B8-7031-4C90-AC50-53EE1568B1B0}" presName="composite" presStyleCnt="0"/>
      <dgm:spPr/>
    </dgm:pt>
    <dgm:pt modelId="{37CB410B-A094-4CA6-B27B-0A5DD3E18848}" type="pres">
      <dgm:prSet presAssocID="{4639D8B8-7031-4C90-AC50-53EE1568B1B0}" presName="bentUpArrow1" presStyleLbl="alignImgPlace1" presStyleIdx="2" presStyleCnt="3" custLinFactNeighborX="-55246" custLinFactNeighborY="-4339"/>
      <dgm:spPr>
        <a:xfrm rot="5400000">
          <a:off x="4687031" y="4480951"/>
          <a:ext cx="1197284" cy="1363066"/>
        </a:xfrm>
        <a:prstGeom prst="bentUpArrow">
          <a:avLst>
            <a:gd name="adj1" fmla="val 32840"/>
            <a:gd name="adj2" fmla="val 25000"/>
            <a:gd name="adj3" fmla="val 35780"/>
          </a:avLst>
        </a:prstGeom>
        <a:gradFill rotWithShape="0">
          <a:gsLst>
            <a:gs pos="0">
              <a:srgbClr val="DAEDEF">
                <a:tint val="50000"/>
                <a:hueOff val="3246390"/>
                <a:satOff val="-24293"/>
                <a:lumOff val="-3011"/>
                <a:alphaOff val="0"/>
                <a:shade val="51000"/>
                <a:satMod val="130000"/>
              </a:srgbClr>
            </a:gs>
            <a:gs pos="80000">
              <a:srgbClr val="DAEDEF">
                <a:tint val="50000"/>
                <a:hueOff val="3246390"/>
                <a:satOff val="-24293"/>
                <a:lumOff val="-3011"/>
                <a:alphaOff val="0"/>
                <a:shade val="93000"/>
                <a:satMod val="130000"/>
              </a:srgbClr>
            </a:gs>
            <a:gs pos="100000">
              <a:srgbClr val="DAEDEF">
                <a:tint val="50000"/>
                <a:hueOff val="3246390"/>
                <a:satOff val="-24293"/>
                <a:lumOff val="-301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gm:spPr>
    </dgm:pt>
    <dgm:pt modelId="{1EDB02E7-808E-4BBF-9129-B842BF52B8CA}" type="pres">
      <dgm:prSet presAssocID="{4639D8B8-7031-4C90-AC50-53EE1568B1B0}" presName="ParentText" presStyleLbl="node1" presStyleIdx="2" presStyleCnt="4" custLinFactNeighborX="-37362" custLinFactNeighborY="-3682">
        <dgm:presLayoutVars>
          <dgm:chMax val="1"/>
          <dgm:chPref val="1"/>
          <dgm:bulletEnabled val="1"/>
        </dgm:presLayoutVars>
      </dgm:prSet>
      <dgm:spPr/>
    </dgm:pt>
    <dgm:pt modelId="{06300CFF-8668-49A6-88F6-E83CE4F36354}" type="pres">
      <dgm:prSet presAssocID="{4639D8B8-7031-4C90-AC50-53EE1568B1B0}" presName="ChildText" presStyleLbl="revTx" presStyleIdx="2" presStyleCnt="4" custScaleX="305254" custLinFactNeighborX="57191" custLinFactNeighborY="-1887">
        <dgm:presLayoutVars>
          <dgm:chMax val="0"/>
          <dgm:chPref val="0"/>
          <dgm:bulletEnabled val="1"/>
        </dgm:presLayoutVars>
      </dgm:prSet>
      <dgm:spPr/>
    </dgm:pt>
    <dgm:pt modelId="{CE903253-C3CE-42C2-8D64-250FF1D5C0F8}" type="pres">
      <dgm:prSet presAssocID="{9D7CE02B-E0B8-4DA9-8893-ACC5E8C7AEFD}" presName="sibTrans" presStyleCnt="0"/>
      <dgm:spPr/>
    </dgm:pt>
    <dgm:pt modelId="{47F57FD8-97D1-41F2-8F58-F7D60D679330}" type="pres">
      <dgm:prSet presAssocID="{445EC41D-C2F6-4D24-B284-2F585A6A616C}" presName="composite" presStyleCnt="0"/>
      <dgm:spPr/>
    </dgm:pt>
    <dgm:pt modelId="{EB45BFED-F72B-480E-89BE-6F1D96179D4A}" type="pres">
      <dgm:prSet presAssocID="{445EC41D-C2F6-4D24-B284-2F585A6A616C}" presName="ParentText" presStyleLbl="node1" presStyleIdx="3" presStyleCnt="4" custLinFactNeighborX="-62724" custLinFactNeighborY="2559">
        <dgm:presLayoutVars>
          <dgm:chMax val="1"/>
          <dgm:chPref val="1"/>
          <dgm:bulletEnabled val="1"/>
        </dgm:presLayoutVars>
      </dgm:prSet>
      <dgm:spPr/>
    </dgm:pt>
    <dgm:pt modelId="{3BA65738-CBF9-4D5C-B4FA-035E250B920F}" type="pres">
      <dgm:prSet presAssocID="{445EC41D-C2F6-4D24-B284-2F585A6A616C}" presName="FinalChildText" presStyleLbl="revTx" presStyleIdx="3" presStyleCnt="4" custScaleX="221367" custLinFactNeighborX="-26344" custLinFactNeighborY="6794">
        <dgm:presLayoutVars>
          <dgm:chMax val="0"/>
          <dgm:chPref val="0"/>
          <dgm:bulletEnabled val="1"/>
        </dgm:presLayoutVars>
      </dgm:prSet>
      <dgm:spPr/>
    </dgm:pt>
  </dgm:ptLst>
  <dgm:cxnLst>
    <dgm:cxn modelId="{8EFB5303-4BBD-4AA4-9915-5AC8F9B4A847}" srcId="{853E7A08-593E-4278-8741-04817320C0C2}" destId="{304BC59C-9FA2-4E34-BC76-7539AB3FF1B3}" srcOrd="0" destOrd="0" parTransId="{BFA10CD4-C74F-454F-9EA3-B3987A38BEF5}" sibTransId="{ECC32F94-F896-4DCD-830E-8265D1BDF623}"/>
    <dgm:cxn modelId="{F77E6110-7834-4421-8172-F83C634487C0}" type="presOf" srcId="{426BC224-6E0E-4356-B4E9-4BE12072517F}" destId="{A82E066A-E9BE-4E07-BB6F-3B3275CEA635}" srcOrd="0" destOrd="0" presId="urn:microsoft.com/office/officeart/2005/8/layout/StepDownProcess"/>
    <dgm:cxn modelId="{E2DC4D18-2634-471C-934D-3A9819961093}" type="presOf" srcId="{304BC59C-9FA2-4E34-BC76-7539AB3FF1B3}" destId="{178F9764-E175-4293-B928-3A20B314D041}" srcOrd="0" destOrd="0" presId="urn:microsoft.com/office/officeart/2005/8/layout/StepDownProcess"/>
    <dgm:cxn modelId="{892DFB24-9BCA-4419-BA09-8601243BD5B8}" type="presOf" srcId="{69CABB4F-3BE1-4A9D-AEFF-D4E871A9827E}" destId="{4B922019-0134-4AAA-BC63-396528CD584D}" srcOrd="0" destOrd="0" presId="urn:microsoft.com/office/officeart/2005/8/layout/StepDownProcess"/>
    <dgm:cxn modelId="{90E1F329-70BF-47F3-AFF8-8A4207A4E3E3}" type="presOf" srcId="{3416F703-9778-444C-BDB4-3678F180022D}" destId="{E1D868E0-B093-4F3F-9AAB-D51019A42D54}" srcOrd="0" destOrd="1" presId="urn:microsoft.com/office/officeart/2005/8/layout/StepDownProcess"/>
    <dgm:cxn modelId="{B076993D-0C1F-419D-B679-5A2F13ED8AD1}" srcId="{426BC224-6E0E-4356-B4E9-4BE12072517F}" destId="{DB05E565-9435-465F-8916-CE4C436BB8F7}" srcOrd="3" destOrd="0" parTransId="{23775C78-1FE2-43F5-B5CF-D5EE36C29099}" sibTransId="{443FC9D2-3728-4099-8F0E-9F16731E364E}"/>
    <dgm:cxn modelId="{0201EC5B-64E0-4081-B31C-BE6ADC20D3B9}" type="presOf" srcId="{E452FE48-56B3-4DDC-95E1-D1357E1C9480}" destId="{06300CFF-8668-49A6-88F6-E83CE4F36354}" srcOrd="0" destOrd="0" presId="urn:microsoft.com/office/officeart/2005/8/layout/StepDownProcess"/>
    <dgm:cxn modelId="{9A00065E-4761-4E6B-BA11-C5D3BF166D9B}" type="presOf" srcId="{DB05E565-9435-465F-8916-CE4C436BB8F7}" destId="{E1D868E0-B093-4F3F-9AAB-D51019A42D54}" srcOrd="0" destOrd="3" presId="urn:microsoft.com/office/officeart/2005/8/layout/StepDownProcess"/>
    <dgm:cxn modelId="{99738142-34BA-4A28-ADF7-9E48F5254CF4}" srcId="{69CABB4F-3BE1-4A9D-AEFF-D4E871A9827E}" destId="{853E7A08-593E-4278-8741-04817320C0C2}" srcOrd="0" destOrd="0" parTransId="{DD365F25-41D1-4FC2-B296-F4AD8B78ED05}" sibTransId="{DBC061AB-DE97-4261-BCFC-9C993ED82AC6}"/>
    <dgm:cxn modelId="{4BB39845-605E-43E1-91E9-7582060C3BBD}" type="presOf" srcId="{BECE62C8-A616-4120-899D-AA7A1AA61586}" destId="{178F9764-E175-4293-B928-3A20B314D041}" srcOrd="0" destOrd="2" presId="urn:microsoft.com/office/officeart/2005/8/layout/StepDownProcess"/>
    <dgm:cxn modelId="{4534E44E-4752-4E20-A0CD-3DAB606B4F51}" srcId="{853E7A08-593E-4278-8741-04817320C0C2}" destId="{BECE62C8-A616-4120-899D-AA7A1AA61586}" srcOrd="2" destOrd="0" parTransId="{06373C29-2E62-4801-BF00-CDC01DE36245}" sibTransId="{7F8BD96E-B379-4635-9F87-61F4D2439BC3}"/>
    <dgm:cxn modelId="{1D8F6E5A-4685-4A29-904B-75BC7A2AD6C8}" srcId="{69CABB4F-3BE1-4A9D-AEFF-D4E871A9827E}" destId="{426BC224-6E0E-4356-B4E9-4BE12072517F}" srcOrd="1" destOrd="0" parTransId="{CA6D1488-A8A2-47C1-895B-A4ABCAD19999}" sibTransId="{7E077E3B-FB99-4526-9F96-D52204D56355}"/>
    <dgm:cxn modelId="{B31E0B7B-27F0-4AB4-8207-510E6B45ED0E}" srcId="{426BC224-6E0E-4356-B4E9-4BE12072517F}" destId="{5CF1BA5E-A679-4A19-8A8F-8D846AFEF8D6}" srcOrd="2" destOrd="0" parTransId="{68A4FBBD-8028-4750-B07C-707441D12971}" sibTransId="{A52AEAFF-52DB-4EAC-8225-5582DCF49A86}"/>
    <dgm:cxn modelId="{5465498D-E272-47B3-9AD2-BAB886BBD5E6}" srcId="{445EC41D-C2F6-4D24-B284-2F585A6A616C}" destId="{5D6A6FFA-E314-4006-A477-1AE33DDEB71B}" srcOrd="0" destOrd="0" parTransId="{B66E1DBA-B65C-4EEE-BA8E-7919FFEBC8FD}" sibTransId="{FC2C50E4-BDC2-4110-9756-6FBBC958062B}"/>
    <dgm:cxn modelId="{01617694-3394-4D78-B0D1-179FD4DCB556}" type="presOf" srcId="{5D6A6FFA-E314-4006-A477-1AE33DDEB71B}" destId="{3BA65738-CBF9-4D5C-B4FA-035E250B920F}" srcOrd="0" destOrd="0" presId="urn:microsoft.com/office/officeart/2005/8/layout/StepDownProcess"/>
    <dgm:cxn modelId="{0055C095-F6C3-4E29-877B-E6B324FCCC2D}" srcId="{853E7A08-593E-4278-8741-04817320C0C2}" destId="{8AF9D52E-7BA6-442D-943B-40D6547201AC}" srcOrd="1" destOrd="0" parTransId="{B6797098-1D41-4588-A1E1-A046E5F24DA5}" sibTransId="{BBF7B1B2-3FAB-4C8A-8929-CD5D5CE2F5D4}"/>
    <dgm:cxn modelId="{98E796A5-EA8E-4CA9-8FDF-3E242FD3C15B}" type="presOf" srcId="{853E7A08-593E-4278-8741-04817320C0C2}" destId="{4B026DC4-BE77-48EB-94AF-15B93409DFD5}" srcOrd="0" destOrd="0" presId="urn:microsoft.com/office/officeart/2005/8/layout/StepDownProcess"/>
    <dgm:cxn modelId="{85F434A7-0345-4E59-BDD5-7C6D9395E642}" type="presOf" srcId="{445EC41D-C2F6-4D24-B284-2F585A6A616C}" destId="{EB45BFED-F72B-480E-89BE-6F1D96179D4A}" srcOrd="0" destOrd="0" presId="urn:microsoft.com/office/officeart/2005/8/layout/StepDownProcess"/>
    <dgm:cxn modelId="{D36D23B2-435D-4725-96B7-386A04ACA4D9}" srcId="{426BC224-6E0E-4356-B4E9-4BE12072517F}" destId="{3416F703-9778-444C-BDB4-3678F180022D}" srcOrd="1" destOrd="0" parTransId="{F14EE75E-6662-4554-9516-F19FB6CA929E}" sibTransId="{C7A3174E-9202-407B-84E3-994F63BDEE50}"/>
    <dgm:cxn modelId="{E56E4ABD-E174-4945-9B8E-91F8E6D4502C}" srcId="{69CABB4F-3BE1-4A9D-AEFF-D4E871A9827E}" destId="{4639D8B8-7031-4C90-AC50-53EE1568B1B0}" srcOrd="2" destOrd="0" parTransId="{031FCD81-2BE2-4CCD-8913-858D4868F4D8}" sibTransId="{9D7CE02B-E0B8-4DA9-8893-ACC5E8C7AEFD}"/>
    <dgm:cxn modelId="{CAC7EECC-2848-4A81-BE5B-55CA222CC6AB}" type="presOf" srcId="{3FA76BA0-6CDA-4124-92A7-B7AD1EF532EB}" destId="{3BA65738-CBF9-4D5C-B4FA-035E250B920F}" srcOrd="0" destOrd="1" presId="urn:microsoft.com/office/officeart/2005/8/layout/StepDownProcess"/>
    <dgm:cxn modelId="{E41B63CF-4A84-4644-B4E0-D53E44DCFE87}" type="presOf" srcId="{5CF1BA5E-A679-4A19-8A8F-8D846AFEF8D6}" destId="{E1D868E0-B093-4F3F-9AAB-D51019A42D54}" srcOrd="0" destOrd="2" presId="urn:microsoft.com/office/officeart/2005/8/layout/StepDownProcess"/>
    <dgm:cxn modelId="{30BDC9D5-C4D2-4EBE-9BD5-624DC39B479D}" type="presOf" srcId="{8AF9D52E-7BA6-442D-943B-40D6547201AC}" destId="{178F9764-E175-4293-B928-3A20B314D041}" srcOrd="0" destOrd="1" presId="urn:microsoft.com/office/officeart/2005/8/layout/StepDownProcess"/>
    <dgm:cxn modelId="{4CCB78E6-FA4F-4762-B7B5-A2B768E9EBD7}" srcId="{69CABB4F-3BE1-4A9D-AEFF-D4E871A9827E}" destId="{445EC41D-C2F6-4D24-B284-2F585A6A616C}" srcOrd="3" destOrd="0" parTransId="{6F002E0D-CEB4-41DB-B949-E4BBBDC9ED7F}" sibTransId="{2DE18EEC-972B-48B0-A9A6-B8A991D7A090}"/>
    <dgm:cxn modelId="{D7C799E8-370B-40F9-AEE3-FA88FE5ADBFD}" type="presOf" srcId="{4639D8B8-7031-4C90-AC50-53EE1568B1B0}" destId="{1EDB02E7-808E-4BBF-9129-B842BF52B8CA}" srcOrd="0" destOrd="0" presId="urn:microsoft.com/office/officeart/2005/8/layout/StepDownProcess"/>
    <dgm:cxn modelId="{C3231CE9-9F39-4D76-ACAF-ED8A819C9321}" type="presOf" srcId="{3E71222E-C3C2-49D4-A08B-05FE28357589}" destId="{E1D868E0-B093-4F3F-9AAB-D51019A42D54}" srcOrd="0" destOrd="0" presId="urn:microsoft.com/office/officeart/2005/8/layout/StepDownProcess"/>
    <dgm:cxn modelId="{EB8273EC-1B37-4315-BD9F-62BDD614B75D}" srcId="{445EC41D-C2F6-4D24-B284-2F585A6A616C}" destId="{3FA76BA0-6CDA-4124-92A7-B7AD1EF532EB}" srcOrd="1" destOrd="0" parTransId="{08D9A279-7446-43DB-8271-5604C810AC75}" sibTransId="{BFEC1F24-11E9-4414-857C-E18DA34F2839}"/>
    <dgm:cxn modelId="{A6DBB3F6-AB64-4408-874C-88BA50FFA9DC}" type="presOf" srcId="{489DF2BA-5BCD-4EAF-B70E-4837B9F7F387}" destId="{06300CFF-8668-49A6-88F6-E83CE4F36354}" srcOrd="0" destOrd="1" presId="urn:microsoft.com/office/officeart/2005/8/layout/StepDownProcess"/>
    <dgm:cxn modelId="{DBB338FA-BF29-4D96-BB07-014EF2EAC151}" srcId="{4639D8B8-7031-4C90-AC50-53EE1568B1B0}" destId="{489DF2BA-5BCD-4EAF-B70E-4837B9F7F387}" srcOrd="1" destOrd="0" parTransId="{BEB3692A-D413-4391-901F-2AA162D96337}" sibTransId="{E019C62F-44E4-4668-9D70-11A9D886402B}"/>
    <dgm:cxn modelId="{54BC98FB-1DD6-4255-867C-D90825B2D601}" srcId="{426BC224-6E0E-4356-B4E9-4BE12072517F}" destId="{3E71222E-C3C2-49D4-A08B-05FE28357589}" srcOrd="0" destOrd="0" parTransId="{2F8F54F6-7B56-41F6-9FCA-ACD975C96166}" sibTransId="{4943B4C3-851B-493D-8BE0-05DFB41BD258}"/>
    <dgm:cxn modelId="{DBEA25FC-5FA9-42FB-93ED-FFEA87D57F04}" srcId="{4639D8B8-7031-4C90-AC50-53EE1568B1B0}" destId="{E452FE48-56B3-4DDC-95E1-D1357E1C9480}" srcOrd="0" destOrd="0" parTransId="{2FF0788D-99E7-488B-8591-56755D6C6B4A}" sibTransId="{41E74991-ADCF-475D-8119-CB4572FAB4B6}"/>
    <dgm:cxn modelId="{800CB65F-D409-4B9A-8154-22BAB37F9FAD}" type="presParOf" srcId="{4B922019-0134-4AAA-BC63-396528CD584D}" destId="{798EE58A-7C7D-483E-908D-FD54D8435FB6}" srcOrd="0" destOrd="0" presId="urn:microsoft.com/office/officeart/2005/8/layout/StepDownProcess"/>
    <dgm:cxn modelId="{D3AFCD07-AB80-43B9-9544-8A475D1E5089}" type="presParOf" srcId="{798EE58A-7C7D-483E-908D-FD54D8435FB6}" destId="{88260521-E960-44F3-BE9F-69674D1760D5}" srcOrd="0" destOrd="0" presId="urn:microsoft.com/office/officeart/2005/8/layout/StepDownProcess"/>
    <dgm:cxn modelId="{9BE4568C-3335-4A5A-B9DF-A5EE13D29702}" type="presParOf" srcId="{798EE58A-7C7D-483E-908D-FD54D8435FB6}" destId="{4B026DC4-BE77-48EB-94AF-15B93409DFD5}" srcOrd="1" destOrd="0" presId="urn:microsoft.com/office/officeart/2005/8/layout/StepDownProcess"/>
    <dgm:cxn modelId="{899360A8-5F4C-4D7E-9943-6D3B08DAA18E}" type="presParOf" srcId="{798EE58A-7C7D-483E-908D-FD54D8435FB6}" destId="{178F9764-E175-4293-B928-3A20B314D041}" srcOrd="2" destOrd="0" presId="urn:microsoft.com/office/officeart/2005/8/layout/StepDownProcess"/>
    <dgm:cxn modelId="{BD2661AA-90D9-462C-B1C5-364F288DE50F}" type="presParOf" srcId="{4B922019-0134-4AAA-BC63-396528CD584D}" destId="{A9C24A6D-D741-41A4-850C-518A082AC43C}" srcOrd="1" destOrd="0" presId="urn:microsoft.com/office/officeart/2005/8/layout/StepDownProcess"/>
    <dgm:cxn modelId="{D10756C1-7405-465B-9BA4-CB367DBECB31}" type="presParOf" srcId="{4B922019-0134-4AAA-BC63-396528CD584D}" destId="{CD615421-ECE9-4DFF-AE0A-45FC2E028615}" srcOrd="2" destOrd="0" presId="urn:microsoft.com/office/officeart/2005/8/layout/StepDownProcess"/>
    <dgm:cxn modelId="{1D8E8D5B-6799-4C4D-B32C-D482F5D81B9B}" type="presParOf" srcId="{CD615421-ECE9-4DFF-AE0A-45FC2E028615}" destId="{0A3A1E2A-0A43-47EA-9FFC-F799A261EF63}" srcOrd="0" destOrd="0" presId="urn:microsoft.com/office/officeart/2005/8/layout/StepDownProcess"/>
    <dgm:cxn modelId="{ED59B441-46F2-47C0-95BA-DF29FC9DB22B}" type="presParOf" srcId="{CD615421-ECE9-4DFF-AE0A-45FC2E028615}" destId="{A82E066A-E9BE-4E07-BB6F-3B3275CEA635}" srcOrd="1" destOrd="0" presId="urn:microsoft.com/office/officeart/2005/8/layout/StepDownProcess"/>
    <dgm:cxn modelId="{A1E3B637-7C7E-4DEA-B060-4AA49B5052F7}" type="presParOf" srcId="{CD615421-ECE9-4DFF-AE0A-45FC2E028615}" destId="{E1D868E0-B093-4F3F-9AAB-D51019A42D54}" srcOrd="2" destOrd="0" presId="urn:microsoft.com/office/officeart/2005/8/layout/StepDownProcess"/>
    <dgm:cxn modelId="{450073DF-7620-49F3-9881-D3566ABF9368}" type="presParOf" srcId="{4B922019-0134-4AAA-BC63-396528CD584D}" destId="{04DFCA08-F931-435B-B9C2-38D915146B5A}" srcOrd="3" destOrd="0" presId="urn:microsoft.com/office/officeart/2005/8/layout/StepDownProcess"/>
    <dgm:cxn modelId="{56A4F4A2-9377-41F2-BE44-03BC0D6A5816}" type="presParOf" srcId="{4B922019-0134-4AAA-BC63-396528CD584D}" destId="{2D531DD1-BF56-4275-B8BF-83F0338F19A5}" srcOrd="4" destOrd="0" presId="urn:microsoft.com/office/officeart/2005/8/layout/StepDownProcess"/>
    <dgm:cxn modelId="{CA221432-6D59-4763-8376-C971F9D0A571}" type="presParOf" srcId="{2D531DD1-BF56-4275-B8BF-83F0338F19A5}" destId="{37CB410B-A094-4CA6-B27B-0A5DD3E18848}" srcOrd="0" destOrd="0" presId="urn:microsoft.com/office/officeart/2005/8/layout/StepDownProcess"/>
    <dgm:cxn modelId="{631F40CB-9FE1-4C6D-A2FD-077EC72B38E1}" type="presParOf" srcId="{2D531DD1-BF56-4275-B8BF-83F0338F19A5}" destId="{1EDB02E7-808E-4BBF-9129-B842BF52B8CA}" srcOrd="1" destOrd="0" presId="urn:microsoft.com/office/officeart/2005/8/layout/StepDownProcess"/>
    <dgm:cxn modelId="{9E22A308-3DE6-4E6A-AE6F-A9D96422177B}" type="presParOf" srcId="{2D531DD1-BF56-4275-B8BF-83F0338F19A5}" destId="{06300CFF-8668-49A6-88F6-E83CE4F36354}" srcOrd="2" destOrd="0" presId="urn:microsoft.com/office/officeart/2005/8/layout/StepDownProcess"/>
    <dgm:cxn modelId="{0FB13FF2-B5E2-4342-979A-63278E1EA840}" type="presParOf" srcId="{4B922019-0134-4AAA-BC63-396528CD584D}" destId="{CE903253-C3CE-42C2-8D64-250FF1D5C0F8}" srcOrd="5" destOrd="0" presId="urn:microsoft.com/office/officeart/2005/8/layout/StepDownProcess"/>
    <dgm:cxn modelId="{79DAF202-ADCB-432E-97F2-C100F0E1FD84}" type="presParOf" srcId="{4B922019-0134-4AAA-BC63-396528CD584D}" destId="{47F57FD8-97D1-41F2-8F58-F7D60D679330}" srcOrd="6" destOrd="0" presId="urn:microsoft.com/office/officeart/2005/8/layout/StepDownProcess"/>
    <dgm:cxn modelId="{8B3EC14D-B397-417F-AC17-B1818AD6E2BD}" type="presParOf" srcId="{47F57FD8-97D1-41F2-8F58-F7D60D679330}" destId="{EB45BFED-F72B-480E-89BE-6F1D96179D4A}" srcOrd="0" destOrd="0" presId="urn:microsoft.com/office/officeart/2005/8/layout/StepDownProcess"/>
    <dgm:cxn modelId="{F22A1ACB-D5F0-4D41-8BA4-B2B186060714}" type="presParOf" srcId="{47F57FD8-97D1-41F2-8F58-F7D60D679330}" destId="{3BA65738-CBF9-4D5C-B4FA-035E250B920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60521-E960-44F3-BE9F-69674D1760D5}">
      <dsp:nvSpPr>
        <dsp:cNvPr id="0" name=""/>
        <dsp:cNvSpPr/>
      </dsp:nvSpPr>
      <dsp:spPr>
        <a:xfrm rot="5400000">
          <a:off x="243111" y="1472555"/>
          <a:ext cx="902396" cy="1027346"/>
        </a:xfrm>
        <a:prstGeom prst="bentUpArrow">
          <a:avLst>
            <a:gd name="adj1" fmla="val 32840"/>
            <a:gd name="adj2" fmla="val 25000"/>
            <a:gd name="adj3" fmla="val 35780"/>
          </a:avLst>
        </a:prstGeom>
        <a:gradFill rotWithShape="0">
          <a:gsLst>
            <a:gs pos="0">
              <a:srgbClr val="DAEDEF">
                <a:tint val="50000"/>
                <a:hueOff val="0"/>
                <a:satOff val="0"/>
                <a:lumOff val="0"/>
                <a:alphaOff val="0"/>
                <a:shade val="51000"/>
                <a:satMod val="130000"/>
              </a:srgbClr>
            </a:gs>
            <a:gs pos="80000">
              <a:srgbClr val="DAEDEF">
                <a:tint val="50000"/>
                <a:hueOff val="0"/>
                <a:satOff val="0"/>
                <a:lumOff val="0"/>
                <a:alphaOff val="0"/>
                <a:shade val="93000"/>
                <a:satMod val="130000"/>
              </a:srgbClr>
            </a:gs>
            <a:gs pos="100000">
              <a:srgbClr val="DAEDEF">
                <a:tint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4B026DC4-BE77-48EB-94AF-15B93409DFD5}">
      <dsp:nvSpPr>
        <dsp:cNvPr id="0" name=""/>
        <dsp:cNvSpPr/>
      </dsp:nvSpPr>
      <dsp:spPr>
        <a:xfrm>
          <a:off x="4031" y="472231"/>
          <a:ext cx="1519103" cy="1063323"/>
        </a:xfrm>
        <a:prstGeom prst="roundRect">
          <a:avLst>
            <a:gd name="adj" fmla="val 16670"/>
          </a:avLst>
        </a:prstGeom>
        <a:gradFill rotWithShape="0">
          <a:gsLst>
            <a:gs pos="0">
              <a:srgbClr val="DAEDEF">
                <a:hueOff val="0"/>
                <a:satOff val="0"/>
                <a:lumOff val="0"/>
                <a:alphaOff val="0"/>
                <a:shade val="51000"/>
                <a:satMod val="130000"/>
              </a:srgbClr>
            </a:gs>
            <a:gs pos="80000">
              <a:srgbClr val="DAEDEF">
                <a:hueOff val="0"/>
                <a:satOff val="0"/>
                <a:lumOff val="0"/>
                <a:alphaOff val="0"/>
                <a:shade val="93000"/>
                <a:satMod val="130000"/>
              </a:srgbClr>
            </a:gs>
            <a:gs pos="100000">
              <a:srgbClr val="DAEDE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000000">
                  <a:lumMod val="65000"/>
                  <a:lumOff val="35000"/>
                </a:srgbClr>
              </a:solidFill>
              <a:latin typeface="Franklin Gothic Demi Cond" panose="020B0706030402020204" pitchFamily="34" charset="0"/>
              <a:ea typeface="+mn-ea"/>
              <a:cs typeface="+mn-cs"/>
            </a:rPr>
            <a:t>Qualification</a:t>
          </a:r>
        </a:p>
      </dsp:txBody>
      <dsp:txXfrm>
        <a:off x="55947" y="524147"/>
        <a:ext cx="1415271" cy="959491"/>
      </dsp:txXfrm>
    </dsp:sp>
    <dsp:sp modelId="{178F9764-E175-4293-B928-3A20B314D041}">
      <dsp:nvSpPr>
        <dsp:cNvPr id="0" name=""/>
        <dsp:cNvSpPr/>
      </dsp:nvSpPr>
      <dsp:spPr>
        <a:xfrm>
          <a:off x="1695724" y="614664"/>
          <a:ext cx="3864328" cy="8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Franklin Gothic Medium" panose="020B0603020102020204" pitchFamily="34" charset="0"/>
              <a:ea typeface="+mn-ea"/>
              <a:cs typeface="+mn-cs"/>
            </a:rPr>
            <a:t>Qualifying Period ≥ 100 BOEPD</a:t>
          </a:r>
        </a:p>
        <a:p>
          <a:pPr marL="171450" lvl="1" indent="-171450" algn="l" defTabSz="711200">
            <a:lnSpc>
              <a:spcPct val="90000"/>
            </a:lnSpc>
            <a:spcBef>
              <a:spcPct val="0"/>
            </a:spcBef>
            <a:spcAft>
              <a:spcPct val="15000"/>
            </a:spcAft>
            <a:buChar char="••"/>
          </a:pPr>
          <a:r>
            <a:rPr lang="en-US" sz="1600" kern="1200" dirty="0">
              <a:solidFill>
                <a:srgbClr val="000000"/>
              </a:solidFill>
              <a:latin typeface="Franklin Gothic Medium" panose="020B0603020102020204" pitchFamily="34" charset="0"/>
              <a:ea typeface="+mn-ea"/>
              <a:cs typeface="+mn-cs"/>
            </a:rPr>
            <a:t>Becoming Uneconomic</a:t>
          </a:r>
        </a:p>
        <a:p>
          <a:pPr marL="171450" lvl="1" indent="-171450" algn="l" defTabSz="711200">
            <a:lnSpc>
              <a:spcPct val="90000"/>
            </a:lnSpc>
            <a:spcBef>
              <a:spcPct val="0"/>
            </a:spcBef>
            <a:spcAft>
              <a:spcPct val="15000"/>
            </a:spcAft>
            <a:buChar char="••"/>
          </a:pPr>
          <a:r>
            <a:rPr lang="en-US" sz="1600" kern="1200" dirty="0">
              <a:solidFill>
                <a:srgbClr val="000000"/>
              </a:solidFill>
              <a:latin typeface="Franklin Gothic Medium" panose="020B0603020102020204" pitchFamily="34" charset="0"/>
              <a:ea typeface="+mn-ea"/>
              <a:cs typeface="+mn-cs"/>
            </a:rPr>
            <a:t>Consistent Operating Conditions</a:t>
          </a:r>
        </a:p>
      </dsp:txBody>
      <dsp:txXfrm>
        <a:off x="1695724" y="614664"/>
        <a:ext cx="3864328" cy="859424"/>
      </dsp:txXfrm>
    </dsp:sp>
    <dsp:sp modelId="{0A3A1E2A-0A43-47EA-9FFC-F799A261EF63}">
      <dsp:nvSpPr>
        <dsp:cNvPr id="0" name=""/>
        <dsp:cNvSpPr/>
      </dsp:nvSpPr>
      <dsp:spPr>
        <a:xfrm rot="5400000">
          <a:off x="1848667" y="2675131"/>
          <a:ext cx="902396" cy="1027346"/>
        </a:xfrm>
        <a:prstGeom prst="bentUpArrow">
          <a:avLst>
            <a:gd name="adj1" fmla="val 32840"/>
            <a:gd name="adj2" fmla="val 25000"/>
            <a:gd name="adj3" fmla="val 35780"/>
          </a:avLst>
        </a:prstGeom>
        <a:gradFill rotWithShape="0">
          <a:gsLst>
            <a:gs pos="0">
              <a:srgbClr val="DAEDEF">
                <a:tint val="50000"/>
                <a:hueOff val="1623195"/>
                <a:satOff val="-12147"/>
                <a:lumOff val="-1506"/>
                <a:alphaOff val="0"/>
                <a:shade val="51000"/>
                <a:satMod val="130000"/>
              </a:srgbClr>
            </a:gs>
            <a:gs pos="80000">
              <a:srgbClr val="DAEDEF">
                <a:tint val="50000"/>
                <a:hueOff val="1623195"/>
                <a:satOff val="-12147"/>
                <a:lumOff val="-1506"/>
                <a:alphaOff val="0"/>
                <a:shade val="93000"/>
                <a:satMod val="130000"/>
              </a:srgbClr>
            </a:gs>
            <a:gs pos="100000">
              <a:srgbClr val="DAEDEF">
                <a:tint val="50000"/>
                <a:hueOff val="1623195"/>
                <a:satOff val="-12147"/>
                <a:lumOff val="-150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82E066A-E9BE-4E07-BB6F-3B3275CEA635}">
      <dsp:nvSpPr>
        <dsp:cNvPr id="0" name=""/>
        <dsp:cNvSpPr/>
      </dsp:nvSpPr>
      <dsp:spPr>
        <a:xfrm>
          <a:off x="1609587" y="1674807"/>
          <a:ext cx="1519103" cy="1063323"/>
        </a:xfrm>
        <a:prstGeom prst="roundRect">
          <a:avLst>
            <a:gd name="adj" fmla="val 16670"/>
          </a:avLst>
        </a:prstGeom>
        <a:gradFill rotWithShape="0">
          <a:gsLst>
            <a:gs pos="0">
              <a:srgbClr val="DAEDEF">
                <a:hueOff val="1085675"/>
                <a:satOff val="3732"/>
                <a:lumOff val="-17909"/>
                <a:alphaOff val="0"/>
                <a:shade val="51000"/>
                <a:satMod val="130000"/>
              </a:srgbClr>
            </a:gs>
            <a:gs pos="80000">
              <a:srgbClr val="DAEDEF">
                <a:hueOff val="1085675"/>
                <a:satOff val="3732"/>
                <a:lumOff val="-17909"/>
                <a:alphaOff val="0"/>
                <a:shade val="93000"/>
                <a:satMod val="130000"/>
              </a:srgbClr>
            </a:gs>
            <a:gs pos="100000">
              <a:srgbClr val="DAEDEF">
                <a:hueOff val="1085675"/>
                <a:satOff val="3732"/>
                <a:lumOff val="-1790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2D2D8A"/>
              </a:solidFill>
              <a:latin typeface="Franklin Gothic Demi Cond" panose="020B0706030402020204" pitchFamily="34" charset="0"/>
              <a:ea typeface="+mn-ea"/>
              <a:cs typeface="+mn-cs"/>
            </a:rPr>
            <a:t>Submit Application</a:t>
          </a:r>
        </a:p>
      </dsp:txBody>
      <dsp:txXfrm>
        <a:off x="1661503" y="1726723"/>
        <a:ext cx="1415271" cy="959491"/>
      </dsp:txXfrm>
    </dsp:sp>
    <dsp:sp modelId="{E1D868E0-B093-4F3F-9AAB-D51019A42D54}">
      <dsp:nvSpPr>
        <dsp:cNvPr id="0" name=""/>
        <dsp:cNvSpPr/>
      </dsp:nvSpPr>
      <dsp:spPr>
        <a:xfrm>
          <a:off x="3163232" y="1811645"/>
          <a:ext cx="4104931" cy="8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Pay.gov Receipt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Administrative Information Report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Net Revenue &amp; Relief Justification Report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CPA Certification</a:t>
          </a:r>
        </a:p>
      </dsp:txBody>
      <dsp:txXfrm>
        <a:off x="3163232" y="1811645"/>
        <a:ext cx="4104931" cy="859424"/>
      </dsp:txXfrm>
    </dsp:sp>
    <dsp:sp modelId="{37CB410B-A094-4CA6-B27B-0A5DD3E18848}">
      <dsp:nvSpPr>
        <dsp:cNvPr id="0" name=""/>
        <dsp:cNvSpPr/>
      </dsp:nvSpPr>
      <dsp:spPr>
        <a:xfrm rot="5400000">
          <a:off x="3519090" y="3822327"/>
          <a:ext cx="902396" cy="1027346"/>
        </a:xfrm>
        <a:prstGeom prst="bentUpArrow">
          <a:avLst>
            <a:gd name="adj1" fmla="val 32840"/>
            <a:gd name="adj2" fmla="val 25000"/>
            <a:gd name="adj3" fmla="val 35780"/>
          </a:avLst>
        </a:prstGeom>
        <a:gradFill rotWithShape="0">
          <a:gsLst>
            <a:gs pos="0">
              <a:srgbClr val="DAEDEF">
                <a:tint val="50000"/>
                <a:hueOff val="3246390"/>
                <a:satOff val="-24293"/>
                <a:lumOff val="-3011"/>
                <a:alphaOff val="0"/>
                <a:shade val="51000"/>
                <a:satMod val="130000"/>
              </a:srgbClr>
            </a:gs>
            <a:gs pos="80000">
              <a:srgbClr val="DAEDEF">
                <a:tint val="50000"/>
                <a:hueOff val="3246390"/>
                <a:satOff val="-24293"/>
                <a:lumOff val="-3011"/>
                <a:alphaOff val="0"/>
                <a:shade val="93000"/>
                <a:satMod val="130000"/>
              </a:srgbClr>
            </a:gs>
            <a:gs pos="100000">
              <a:srgbClr val="DAEDEF">
                <a:tint val="50000"/>
                <a:hueOff val="3246390"/>
                <a:satOff val="-24293"/>
                <a:lumOff val="-301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EDB02E7-808E-4BBF-9129-B842BF52B8CA}">
      <dsp:nvSpPr>
        <dsp:cNvPr id="0" name=""/>
        <dsp:cNvSpPr/>
      </dsp:nvSpPr>
      <dsp:spPr>
        <a:xfrm>
          <a:off x="3280009" y="2822006"/>
          <a:ext cx="1519103" cy="1063323"/>
        </a:xfrm>
        <a:prstGeom prst="roundRect">
          <a:avLst>
            <a:gd name="adj" fmla="val 16670"/>
          </a:avLst>
        </a:prstGeom>
        <a:gradFill rotWithShape="0">
          <a:gsLst>
            <a:gs pos="0">
              <a:srgbClr val="2E4F9B"/>
            </a:gs>
            <a:gs pos="80000">
              <a:srgbClr val="DAEDEF">
                <a:hueOff val="2171351"/>
                <a:satOff val="7464"/>
                <a:lumOff val="-35817"/>
                <a:alphaOff val="0"/>
                <a:shade val="93000"/>
                <a:satMod val="130000"/>
              </a:srgbClr>
            </a:gs>
            <a:gs pos="100000">
              <a:srgbClr val="DAEDEF">
                <a:hueOff val="2171351"/>
                <a:satOff val="7464"/>
                <a:lumOff val="-358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DAEDEF">
                  <a:lumMod val="90000"/>
                </a:srgbClr>
              </a:solidFill>
              <a:latin typeface="Franklin Gothic Demi Cond" panose="020B0706030402020204" pitchFamily="34" charset="0"/>
              <a:ea typeface="+mn-ea"/>
              <a:cs typeface="+mn-cs"/>
            </a:rPr>
            <a:t>BSEE Evaluation</a:t>
          </a:r>
        </a:p>
      </dsp:txBody>
      <dsp:txXfrm>
        <a:off x="3331925" y="2873922"/>
        <a:ext cx="1415271" cy="959491"/>
      </dsp:txXfrm>
    </dsp:sp>
    <dsp:sp modelId="{06300CFF-8668-49A6-88F6-E83CE4F36354}">
      <dsp:nvSpPr>
        <dsp:cNvPr id="0" name=""/>
        <dsp:cNvSpPr/>
      </dsp:nvSpPr>
      <dsp:spPr>
        <a:xfrm>
          <a:off x="4864681" y="2946352"/>
          <a:ext cx="3372603" cy="8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Check for </a:t>
          </a:r>
          <a14:m xmlns:a14="http://schemas.microsoft.com/office/drawing/2010/main">
            <m:oMath xmlns:m="http://schemas.openxmlformats.org/officeDocument/2006/math">
              <m:r>
                <a:rPr lang="en-US" sz="1600" i="1" kern="1200" dirty="0" smtClean="0">
                  <a:solidFill>
                    <a:srgbClr val="000000">
                      <a:hueOff val="0"/>
                      <a:satOff val="0"/>
                      <a:lumOff val="0"/>
                      <a:alphaOff val="0"/>
                    </a:srgbClr>
                  </a:solidFill>
                  <a:latin typeface="Cambria Math" panose="02040503050406030204" pitchFamily="18" charset="0"/>
                  <a:ea typeface="+mn-ea"/>
                  <a:cs typeface="+mn-cs"/>
                </a:rPr>
                <m:t>≥</m:t>
              </m:r>
            </m:oMath>
          </a14:m>
          <a:r>
            <a:rPr lang="en-US" sz="1600" kern="1200" dirty="0">
              <a:solidFill>
                <a:srgbClr val="000000">
                  <a:hueOff val="0"/>
                  <a:satOff val="0"/>
                  <a:lumOff val="0"/>
                  <a:alphaOff val="0"/>
                </a:srgbClr>
              </a:solidFill>
              <a:latin typeface="Franklin Gothic Medium" panose="020B0603020102020204" pitchFamily="34" charset="0"/>
              <a:ea typeface="+mn-ea"/>
              <a:cs typeface="+mn-cs"/>
            </a:rPr>
            <a:t> 0.75</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Compare to records</a:t>
          </a:r>
        </a:p>
      </dsp:txBody>
      <dsp:txXfrm>
        <a:off x="4864681" y="2946352"/>
        <a:ext cx="3372603" cy="859424"/>
      </dsp:txXfrm>
    </dsp:sp>
    <dsp:sp modelId="{EB45BFED-F72B-480E-89BE-6F1D96179D4A}">
      <dsp:nvSpPr>
        <dsp:cNvPr id="0" name=""/>
        <dsp:cNvSpPr/>
      </dsp:nvSpPr>
      <dsp:spPr>
        <a:xfrm>
          <a:off x="4816507" y="4082831"/>
          <a:ext cx="1519103" cy="1063323"/>
        </a:xfrm>
        <a:prstGeom prst="roundRect">
          <a:avLst>
            <a:gd name="adj" fmla="val 16670"/>
          </a:avLst>
        </a:prstGeom>
        <a:gradFill rotWithShape="0">
          <a:gsLst>
            <a:gs pos="0">
              <a:srgbClr val="DAEDEF">
                <a:hueOff val="3257026"/>
                <a:satOff val="11196"/>
                <a:lumOff val="-53726"/>
                <a:alphaOff val="0"/>
                <a:shade val="51000"/>
                <a:satMod val="130000"/>
              </a:srgbClr>
            </a:gs>
            <a:gs pos="80000">
              <a:srgbClr val="DAEDEF">
                <a:hueOff val="3257026"/>
                <a:satOff val="11196"/>
                <a:lumOff val="-53726"/>
                <a:alphaOff val="0"/>
                <a:shade val="93000"/>
                <a:satMod val="130000"/>
              </a:srgbClr>
            </a:gs>
            <a:gs pos="100000">
              <a:srgbClr val="DAEDEF">
                <a:hueOff val="3257026"/>
                <a:satOff val="11196"/>
                <a:lumOff val="-53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FFFFFF">
                  <a:lumMod val="85000"/>
                </a:srgbClr>
              </a:solidFill>
              <a:latin typeface="Franklin Gothic Demi Cond" panose="020B0706030402020204" pitchFamily="34" charset="0"/>
              <a:ea typeface="+mn-ea"/>
              <a:cs typeface="+mn-cs"/>
            </a:rPr>
            <a:t>EOL Relief Granted</a:t>
          </a:r>
        </a:p>
      </dsp:txBody>
      <dsp:txXfrm>
        <a:off x="4868423" y="4134747"/>
        <a:ext cx="1415271" cy="959491"/>
      </dsp:txXfrm>
    </dsp:sp>
    <dsp:sp modelId="{3BA65738-CBF9-4D5C-B4FA-035E250B920F}">
      <dsp:nvSpPr>
        <dsp:cNvPr id="0" name=""/>
        <dsp:cNvSpPr/>
      </dsp:nvSpPr>
      <dsp:spPr>
        <a:xfrm>
          <a:off x="6326929" y="4215422"/>
          <a:ext cx="2445776" cy="8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½ Royalty Rate</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Production &amp; Price Thresholds</a:t>
          </a:r>
        </a:p>
      </dsp:txBody>
      <dsp:txXfrm>
        <a:off x="6326929" y="4215422"/>
        <a:ext cx="2445776" cy="859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60521-E960-44F3-BE9F-69674D1760D5}">
      <dsp:nvSpPr>
        <dsp:cNvPr id="0" name=""/>
        <dsp:cNvSpPr/>
      </dsp:nvSpPr>
      <dsp:spPr>
        <a:xfrm rot="5400000">
          <a:off x="243111" y="1472555"/>
          <a:ext cx="902396" cy="1027346"/>
        </a:xfrm>
        <a:prstGeom prst="bentUpArrow">
          <a:avLst>
            <a:gd name="adj1" fmla="val 32840"/>
            <a:gd name="adj2" fmla="val 25000"/>
            <a:gd name="adj3" fmla="val 35780"/>
          </a:avLst>
        </a:prstGeom>
        <a:gradFill rotWithShape="0">
          <a:gsLst>
            <a:gs pos="0">
              <a:srgbClr val="DAEDEF">
                <a:tint val="50000"/>
                <a:hueOff val="0"/>
                <a:satOff val="0"/>
                <a:lumOff val="0"/>
                <a:alphaOff val="0"/>
                <a:shade val="51000"/>
                <a:satMod val="130000"/>
              </a:srgbClr>
            </a:gs>
            <a:gs pos="80000">
              <a:srgbClr val="DAEDEF">
                <a:tint val="50000"/>
                <a:hueOff val="0"/>
                <a:satOff val="0"/>
                <a:lumOff val="0"/>
                <a:alphaOff val="0"/>
                <a:shade val="93000"/>
                <a:satMod val="130000"/>
              </a:srgbClr>
            </a:gs>
            <a:gs pos="100000">
              <a:srgbClr val="DAEDEF">
                <a:tint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4B026DC4-BE77-48EB-94AF-15B93409DFD5}">
      <dsp:nvSpPr>
        <dsp:cNvPr id="0" name=""/>
        <dsp:cNvSpPr/>
      </dsp:nvSpPr>
      <dsp:spPr>
        <a:xfrm>
          <a:off x="4031" y="472231"/>
          <a:ext cx="1519103" cy="1063323"/>
        </a:xfrm>
        <a:prstGeom prst="roundRect">
          <a:avLst>
            <a:gd name="adj" fmla="val 16670"/>
          </a:avLst>
        </a:prstGeom>
        <a:gradFill rotWithShape="0">
          <a:gsLst>
            <a:gs pos="0">
              <a:srgbClr val="DAEDEF">
                <a:hueOff val="0"/>
                <a:satOff val="0"/>
                <a:lumOff val="0"/>
                <a:alphaOff val="0"/>
                <a:shade val="51000"/>
                <a:satMod val="130000"/>
              </a:srgbClr>
            </a:gs>
            <a:gs pos="80000">
              <a:srgbClr val="DAEDEF">
                <a:hueOff val="0"/>
                <a:satOff val="0"/>
                <a:lumOff val="0"/>
                <a:alphaOff val="0"/>
                <a:shade val="93000"/>
                <a:satMod val="130000"/>
              </a:srgbClr>
            </a:gs>
            <a:gs pos="100000">
              <a:srgbClr val="DAEDE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000000">
                  <a:lumMod val="65000"/>
                  <a:lumOff val="35000"/>
                </a:srgbClr>
              </a:solidFill>
              <a:latin typeface="Franklin Gothic Demi Cond" panose="020B0706030402020204" pitchFamily="34" charset="0"/>
              <a:ea typeface="+mn-ea"/>
              <a:cs typeface="+mn-cs"/>
            </a:rPr>
            <a:t>Qualification</a:t>
          </a:r>
        </a:p>
      </dsp:txBody>
      <dsp:txXfrm>
        <a:off x="55947" y="524147"/>
        <a:ext cx="1415271" cy="959491"/>
      </dsp:txXfrm>
    </dsp:sp>
    <dsp:sp modelId="{178F9764-E175-4293-B928-3A20B314D041}">
      <dsp:nvSpPr>
        <dsp:cNvPr id="0" name=""/>
        <dsp:cNvSpPr/>
      </dsp:nvSpPr>
      <dsp:spPr>
        <a:xfrm>
          <a:off x="1695724" y="614664"/>
          <a:ext cx="3864328" cy="8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Franklin Gothic Medium" panose="020B0603020102020204" pitchFamily="34" charset="0"/>
              <a:ea typeface="+mn-ea"/>
              <a:cs typeface="+mn-cs"/>
            </a:rPr>
            <a:t>Qualifying Period ≥ 100 BOEPD</a:t>
          </a:r>
        </a:p>
        <a:p>
          <a:pPr marL="171450" lvl="1" indent="-171450" algn="l" defTabSz="711200">
            <a:lnSpc>
              <a:spcPct val="90000"/>
            </a:lnSpc>
            <a:spcBef>
              <a:spcPct val="0"/>
            </a:spcBef>
            <a:spcAft>
              <a:spcPct val="15000"/>
            </a:spcAft>
            <a:buChar char="••"/>
          </a:pPr>
          <a:r>
            <a:rPr lang="en-US" sz="1600" kern="1200" dirty="0">
              <a:solidFill>
                <a:srgbClr val="000000"/>
              </a:solidFill>
              <a:latin typeface="Franklin Gothic Medium" panose="020B0603020102020204" pitchFamily="34" charset="0"/>
              <a:ea typeface="+mn-ea"/>
              <a:cs typeface="+mn-cs"/>
            </a:rPr>
            <a:t>Becoming Uneconomic</a:t>
          </a:r>
        </a:p>
        <a:p>
          <a:pPr marL="171450" lvl="1" indent="-171450" algn="l" defTabSz="711200">
            <a:lnSpc>
              <a:spcPct val="90000"/>
            </a:lnSpc>
            <a:spcBef>
              <a:spcPct val="0"/>
            </a:spcBef>
            <a:spcAft>
              <a:spcPct val="15000"/>
            </a:spcAft>
            <a:buChar char="••"/>
          </a:pPr>
          <a:r>
            <a:rPr lang="en-US" sz="1600" kern="1200" dirty="0">
              <a:solidFill>
                <a:srgbClr val="000000"/>
              </a:solidFill>
              <a:latin typeface="Franklin Gothic Medium" panose="020B0603020102020204" pitchFamily="34" charset="0"/>
              <a:ea typeface="+mn-ea"/>
              <a:cs typeface="+mn-cs"/>
            </a:rPr>
            <a:t>Consistent Operating Conditions</a:t>
          </a:r>
        </a:p>
      </dsp:txBody>
      <dsp:txXfrm>
        <a:off x="1695724" y="614664"/>
        <a:ext cx="3864328" cy="859424"/>
      </dsp:txXfrm>
    </dsp:sp>
    <dsp:sp modelId="{0A3A1E2A-0A43-47EA-9FFC-F799A261EF63}">
      <dsp:nvSpPr>
        <dsp:cNvPr id="0" name=""/>
        <dsp:cNvSpPr/>
      </dsp:nvSpPr>
      <dsp:spPr>
        <a:xfrm rot="5400000">
          <a:off x="1848667" y="2675131"/>
          <a:ext cx="902396" cy="1027346"/>
        </a:xfrm>
        <a:prstGeom prst="bentUpArrow">
          <a:avLst>
            <a:gd name="adj1" fmla="val 32840"/>
            <a:gd name="adj2" fmla="val 25000"/>
            <a:gd name="adj3" fmla="val 35780"/>
          </a:avLst>
        </a:prstGeom>
        <a:gradFill rotWithShape="0">
          <a:gsLst>
            <a:gs pos="0">
              <a:srgbClr val="DAEDEF">
                <a:tint val="50000"/>
                <a:hueOff val="1623195"/>
                <a:satOff val="-12147"/>
                <a:lumOff val="-1506"/>
                <a:alphaOff val="0"/>
                <a:shade val="51000"/>
                <a:satMod val="130000"/>
              </a:srgbClr>
            </a:gs>
            <a:gs pos="80000">
              <a:srgbClr val="DAEDEF">
                <a:tint val="50000"/>
                <a:hueOff val="1623195"/>
                <a:satOff val="-12147"/>
                <a:lumOff val="-1506"/>
                <a:alphaOff val="0"/>
                <a:shade val="93000"/>
                <a:satMod val="130000"/>
              </a:srgbClr>
            </a:gs>
            <a:gs pos="100000">
              <a:srgbClr val="DAEDEF">
                <a:tint val="50000"/>
                <a:hueOff val="1623195"/>
                <a:satOff val="-12147"/>
                <a:lumOff val="-150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82E066A-E9BE-4E07-BB6F-3B3275CEA635}">
      <dsp:nvSpPr>
        <dsp:cNvPr id="0" name=""/>
        <dsp:cNvSpPr/>
      </dsp:nvSpPr>
      <dsp:spPr>
        <a:xfrm>
          <a:off x="1609587" y="1674807"/>
          <a:ext cx="1519103" cy="1063323"/>
        </a:xfrm>
        <a:prstGeom prst="roundRect">
          <a:avLst>
            <a:gd name="adj" fmla="val 16670"/>
          </a:avLst>
        </a:prstGeom>
        <a:gradFill rotWithShape="0">
          <a:gsLst>
            <a:gs pos="0">
              <a:srgbClr val="DAEDEF">
                <a:hueOff val="1085675"/>
                <a:satOff val="3732"/>
                <a:lumOff val="-17909"/>
                <a:alphaOff val="0"/>
                <a:shade val="51000"/>
                <a:satMod val="130000"/>
              </a:srgbClr>
            </a:gs>
            <a:gs pos="80000">
              <a:srgbClr val="DAEDEF">
                <a:hueOff val="1085675"/>
                <a:satOff val="3732"/>
                <a:lumOff val="-17909"/>
                <a:alphaOff val="0"/>
                <a:shade val="93000"/>
                <a:satMod val="130000"/>
              </a:srgbClr>
            </a:gs>
            <a:gs pos="100000">
              <a:srgbClr val="DAEDEF">
                <a:hueOff val="1085675"/>
                <a:satOff val="3732"/>
                <a:lumOff val="-1790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2D2D8A"/>
              </a:solidFill>
              <a:latin typeface="Franklin Gothic Demi Cond" panose="020B0706030402020204" pitchFamily="34" charset="0"/>
              <a:ea typeface="+mn-ea"/>
              <a:cs typeface="+mn-cs"/>
            </a:rPr>
            <a:t>Submit Application</a:t>
          </a:r>
        </a:p>
      </dsp:txBody>
      <dsp:txXfrm>
        <a:off x="1661503" y="1726723"/>
        <a:ext cx="1415271" cy="959491"/>
      </dsp:txXfrm>
    </dsp:sp>
    <dsp:sp modelId="{E1D868E0-B093-4F3F-9AAB-D51019A42D54}">
      <dsp:nvSpPr>
        <dsp:cNvPr id="0" name=""/>
        <dsp:cNvSpPr/>
      </dsp:nvSpPr>
      <dsp:spPr>
        <a:xfrm>
          <a:off x="3163232" y="1811645"/>
          <a:ext cx="4104931" cy="8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Pay.gov Receipt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Administrative Information Report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Net Revenue &amp; Relief Justification Report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CPA Certification</a:t>
          </a:r>
        </a:p>
      </dsp:txBody>
      <dsp:txXfrm>
        <a:off x="3163232" y="1811645"/>
        <a:ext cx="4104931" cy="859424"/>
      </dsp:txXfrm>
    </dsp:sp>
    <dsp:sp modelId="{37CB410B-A094-4CA6-B27B-0A5DD3E18848}">
      <dsp:nvSpPr>
        <dsp:cNvPr id="0" name=""/>
        <dsp:cNvSpPr/>
      </dsp:nvSpPr>
      <dsp:spPr>
        <a:xfrm rot="5400000">
          <a:off x="3519090" y="3822327"/>
          <a:ext cx="902396" cy="1027346"/>
        </a:xfrm>
        <a:prstGeom prst="bentUpArrow">
          <a:avLst>
            <a:gd name="adj1" fmla="val 32840"/>
            <a:gd name="adj2" fmla="val 25000"/>
            <a:gd name="adj3" fmla="val 35780"/>
          </a:avLst>
        </a:prstGeom>
        <a:gradFill rotWithShape="0">
          <a:gsLst>
            <a:gs pos="0">
              <a:srgbClr val="DAEDEF">
                <a:tint val="50000"/>
                <a:hueOff val="3246390"/>
                <a:satOff val="-24293"/>
                <a:lumOff val="-3011"/>
                <a:alphaOff val="0"/>
                <a:shade val="51000"/>
                <a:satMod val="130000"/>
              </a:srgbClr>
            </a:gs>
            <a:gs pos="80000">
              <a:srgbClr val="DAEDEF">
                <a:tint val="50000"/>
                <a:hueOff val="3246390"/>
                <a:satOff val="-24293"/>
                <a:lumOff val="-3011"/>
                <a:alphaOff val="0"/>
                <a:shade val="93000"/>
                <a:satMod val="130000"/>
              </a:srgbClr>
            </a:gs>
            <a:gs pos="100000">
              <a:srgbClr val="DAEDEF">
                <a:tint val="50000"/>
                <a:hueOff val="3246390"/>
                <a:satOff val="-24293"/>
                <a:lumOff val="-301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EDB02E7-808E-4BBF-9129-B842BF52B8CA}">
      <dsp:nvSpPr>
        <dsp:cNvPr id="0" name=""/>
        <dsp:cNvSpPr/>
      </dsp:nvSpPr>
      <dsp:spPr>
        <a:xfrm>
          <a:off x="3280009" y="2822006"/>
          <a:ext cx="1519103" cy="1063323"/>
        </a:xfrm>
        <a:prstGeom prst="roundRect">
          <a:avLst>
            <a:gd name="adj" fmla="val 16670"/>
          </a:avLst>
        </a:prstGeom>
        <a:gradFill rotWithShape="0">
          <a:gsLst>
            <a:gs pos="0">
              <a:srgbClr val="2E4F9B"/>
            </a:gs>
            <a:gs pos="80000">
              <a:srgbClr val="DAEDEF">
                <a:hueOff val="2171351"/>
                <a:satOff val="7464"/>
                <a:lumOff val="-35817"/>
                <a:alphaOff val="0"/>
                <a:shade val="93000"/>
                <a:satMod val="130000"/>
              </a:srgbClr>
            </a:gs>
            <a:gs pos="100000">
              <a:srgbClr val="DAEDEF">
                <a:hueOff val="2171351"/>
                <a:satOff val="7464"/>
                <a:lumOff val="-358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DAEDEF">
                  <a:lumMod val="90000"/>
                </a:srgbClr>
              </a:solidFill>
              <a:latin typeface="Franklin Gothic Demi Cond" panose="020B0706030402020204" pitchFamily="34" charset="0"/>
              <a:ea typeface="+mn-ea"/>
              <a:cs typeface="+mn-cs"/>
            </a:rPr>
            <a:t>BSEE Evaluation</a:t>
          </a:r>
        </a:p>
      </dsp:txBody>
      <dsp:txXfrm>
        <a:off x="3331925" y="2873922"/>
        <a:ext cx="1415271" cy="959491"/>
      </dsp:txXfrm>
    </dsp:sp>
    <dsp:sp modelId="{06300CFF-8668-49A6-88F6-E83CE4F36354}">
      <dsp:nvSpPr>
        <dsp:cNvPr id="0" name=""/>
        <dsp:cNvSpPr/>
      </dsp:nvSpPr>
      <dsp:spPr>
        <a:xfrm>
          <a:off x="4864681" y="2946352"/>
          <a:ext cx="3372603" cy="8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Check for </a:t>
          </a:r>
          <a14:m xmlns:a14="http://schemas.microsoft.com/office/drawing/2010/main">
            <m:oMath xmlns:m="http://schemas.openxmlformats.org/officeDocument/2006/math">
              <m:r>
                <a:rPr lang="en-US" sz="1600" i="1" kern="1200" dirty="0" smtClean="0">
                  <a:solidFill>
                    <a:srgbClr val="000000">
                      <a:hueOff val="0"/>
                      <a:satOff val="0"/>
                      <a:lumOff val="0"/>
                      <a:alphaOff val="0"/>
                    </a:srgbClr>
                  </a:solidFill>
                  <a:latin typeface="Cambria Math" panose="02040503050406030204" pitchFamily="18" charset="0"/>
                  <a:ea typeface="+mn-ea"/>
                  <a:cs typeface="+mn-cs"/>
                </a:rPr>
                <m:t>≥</m:t>
              </m:r>
            </m:oMath>
          </a14:m>
          <a:r>
            <a:rPr lang="en-US" sz="1600" kern="1200" dirty="0">
              <a:solidFill>
                <a:srgbClr val="000000">
                  <a:hueOff val="0"/>
                  <a:satOff val="0"/>
                  <a:lumOff val="0"/>
                  <a:alphaOff val="0"/>
                </a:srgbClr>
              </a:solidFill>
              <a:latin typeface="Franklin Gothic Medium" panose="020B0603020102020204" pitchFamily="34" charset="0"/>
              <a:ea typeface="+mn-ea"/>
              <a:cs typeface="+mn-cs"/>
            </a:rPr>
            <a:t> 0.75</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Compare to records</a:t>
          </a:r>
        </a:p>
      </dsp:txBody>
      <dsp:txXfrm>
        <a:off x="4864681" y="2946352"/>
        <a:ext cx="3372603" cy="859424"/>
      </dsp:txXfrm>
    </dsp:sp>
    <dsp:sp modelId="{EB45BFED-F72B-480E-89BE-6F1D96179D4A}">
      <dsp:nvSpPr>
        <dsp:cNvPr id="0" name=""/>
        <dsp:cNvSpPr/>
      </dsp:nvSpPr>
      <dsp:spPr>
        <a:xfrm>
          <a:off x="4816507" y="4082831"/>
          <a:ext cx="1519103" cy="1063323"/>
        </a:xfrm>
        <a:prstGeom prst="roundRect">
          <a:avLst>
            <a:gd name="adj" fmla="val 16670"/>
          </a:avLst>
        </a:prstGeom>
        <a:gradFill rotWithShape="0">
          <a:gsLst>
            <a:gs pos="0">
              <a:srgbClr val="DAEDEF">
                <a:hueOff val="3257026"/>
                <a:satOff val="11196"/>
                <a:lumOff val="-53726"/>
                <a:alphaOff val="0"/>
                <a:shade val="51000"/>
                <a:satMod val="130000"/>
              </a:srgbClr>
            </a:gs>
            <a:gs pos="80000">
              <a:srgbClr val="DAEDEF">
                <a:hueOff val="3257026"/>
                <a:satOff val="11196"/>
                <a:lumOff val="-53726"/>
                <a:alphaOff val="0"/>
                <a:shade val="93000"/>
                <a:satMod val="130000"/>
              </a:srgbClr>
            </a:gs>
            <a:gs pos="100000">
              <a:srgbClr val="DAEDEF">
                <a:hueOff val="3257026"/>
                <a:satOff val="11196"/>
                <a:lumOff val="-53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FFFFFF">
                  <a:lumMod val="85000"/>
                </a:srgbClr>
              </a:solidFill>
              <a:latin typeface="Franklin Gothic Demi Cond" panose="020B0706030402020204" pitchFamily="34" charset="0"/>
              <a:ea typeface="+mn-ea"/>
              <a:cs typeface="+mn-cs"/>
            </a:rPr>
            <a:t>EOL Relief Granted</a:t>
          </a:r>
        </a:p>
      </dsp:txBody>
      <dsp:txXfrm>
        <a:off x="4868423" y="4134747"/>
        <a:ext cx="1415271" cy="959491"/>
      </dsp:txXfrm>
    </dsp:sp>
    <dsp:sp modelId="{3BA65738-CBF9-4D5C-B4FA-035E250B920F}">
      <dsp:nvSpPr>
        <dsp:cNvPr id="0" name=""/>
        <dsp:cNvSpPr/>
      </dsp:nvSpPr>
      <dsp:spPr>
        <a:xfrm>
          <a:off x="6326929" y="4215422"/>
          <a:ext cx="2445776" cy="8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½ Royalty Rate</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Production &amp; Price Thresholds</a:t>
          </a:r>
        </a:p>
      </dsp:txBody>
      <dsp:txXfrm>
        <a:off x="6326929" y="4215422"/>
        <a:ext cx="2445776" cy="859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60521-E960-44F3-BE9F-69674D1760D5}">
      <dsp:nvSpPr>
        <dsp:cNvPr id="0" name=""/>
        <dsp:cNvSpPr/>
      </dsp:nvSpPr>
      <dsp:spPr>
        <a:xfrm rot="5400000">
          <a:off x="243111" y="1472555"/>
          <a:ext cx="902396" cy="1027346"/>
        </a:xfrm>
        <a:prstGeom prst="bentUpArrow">
          <a:avLst>
            <a:gd name="adj1" fmla="val 32840"/>
            <a:gd name="adj2" fmla="val 25000"/>
            <a:gd name="adj3" fmla="val 35780"/>
          </a:avLst>
        </a:prstGeom>
        <a:gradFill rotWithShape="0">
          <a:gsLst>
            <a:gs pos="0">
              <a:srgbClr val="DAEDEF">
                <a:tint val="50000"/>
                <a:hueOff val="0"/>
                <a:satOff val="0"/>
                <a:lumOff val="0"/>
                <a:alphaOff val="0"/>
                <a:shade val="51000"/>
                <a:satMod val="130000"/>
              </a:srgbClr>
            </a:gs>
            <a:gs pos="80000">
              <a:srgbClr val="DAEDEF">
                <a:tint val="50000"/>
                <a:hueOff val="0"/>
                <a:satOff val="0"/>
                <a:lumOff val="0"/>
                <a:alphaOff val="0"/>
                <a:shade val="93000"/>
                <a:satMod val="130000"/>
              </a:srgbClr>
            </a:gs>
            <a:gs pos="100000">
              <a:srgbClr val="DAEDEF">
                <a:tint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4B026DC4-BE77-48EB-94AF-15B93409DFD5}">
      <dsp:nvSpPr>
        <dsp:cNvPr id="0" name=""/>
        <dsp:cNvSpPr/>
      </dsp:nvSpPr>
      <dsp:spPr>
        <a:xfrm>
          <a:off x="4031" y="472231"/>
          <a:ext cx="1519103" cy="1063323"/>
        </a:xfrm>
        <a:prstGeom prst="roundRect">
          <a:avLst>
            <a:gd name="adj" fmla="val 16670"/>
          </a:avLst>
        </a:prstGeom>
        <a:gradFill rotWithShape="0">
          <a:gsLst>
            <a:gs pos="0">
              <a:srgbClr val="DAEDEF">
                <a:hueOff val="0"/>
                <a:satOff val="0"/>
                <a:lumOff val="0"/>
                <a:alphaOff val="0"/>
                <a:shade val="51000"/>
                <a:satMod val="130000"/>
              </a:srgbClr>
            </a:gs>
            <a:gs pos="80000">
              <a:srgbClr val="DAEDEF">
                <a:hueOff val="0"/>
                <a:satOff val="0"/>
                <a:lumOff val="0"/>
                <a:alphaOff val="0"/>
                <a:shade val="93000"/>
                <a:satMod val="130000"/>
              </a:srgbClr>
            </a:gs>
            <a:gs pos="100000">
              <a:srgbClr val="DAEDE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000000">
                  <a:lumMod val="65000"/>
                  <a:lumOff val="35000"/>
                </a:srgbClr>
              </a:solidFill>
              <a:latin typeface="Franklin Gothic Demi Cond" panose="020B0706030402020204" pitchFamily="34" charset="0"/>
              <a:ea typeface="+mn-ea"/>
              <a:cs typeface="+mn-cs"/>
            </a:rPr>
            <a:t>Qualification</a:t>
          </a:r>
        </a:p>
      </dsp:txBody>
      <dsp:txXfrm>
        <a:off x="55947" y="524147"/>
        <a:ext cx="1415271" cy="959491"/>
      </dsp:txXfrm>
    </dsp:sp>
    <dsp:sp modelId="{178F9764-E175-4293-B928-3A20B314D041}">
      <dsp:nvSpPr>
        <dsp:cNvPr id="0" name=""/>
        <dsp:cNvSpPr/>
      </dsp:nvSpPr>
      <dsp:spPr>
        <a:xfrm>
          <a:off x="1695724" y="614664"/>
          <a:ext cx="3864328" cy="8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Franklin Gothic Medium" panose="020B0603020102020204" pitchFamily="34" charset="0"/>
              <a:ea typeface="+mn-ea"/>
              <a:cs typeface="+mn-cs"/>
            </a:rPr>
            <a:t>Qualifying Period ≥ 100 BOEPD</a:t>
          </a:r>
        </a:p>
        <a:p>
          <a:pPr marL="171450" lvl="1" indent="-171450" algn="l" defTabSz="711200">
            <a:lnSpc>
              <a:spcPct val="90000"/>
            </a:lnSpc>
            <a:spcBef>
              <a:spcPct val="0"/>
            </a:spcBef>
            <a:spcAft>
              <a:spcPct val="15000"/>
            </a:spcAft>
            <a:buChar char="••"/>
          </a:pPr>
          <a:r>
            <a:rPr lang="en-US" sz="1600" kern="1200" dirty="0">
              <a:solidFill>
                <a:srgbClr val="000000"/>
              </a:solidFill>
              <a:latin typeface="Franklin Gothic Medium" panose="020B0603020102020204" pitchFamily="34" charset="0"/>
              <a:ea typeface="+mn-ea"/>
              <a:cs typeface="+mn-cs"/>
            </a:rPr>
            <a:t>Becoming Uneconomic</a:t>
          </a:r>
        </a:p>
        <a:p>
          <a:pPr marL="171450" lvl="1" indent="-171450" algn="l" defTabSz="711200">
            <a:lnSpc>
              <a:spcPct val="90000"/>
            </a:lnSpc>
            <a:spcBef>
              <a:spcPct val="0"/>
            </a:spcBef>
            <a:spcAft>
              <a:spcPct val="15000"/>
            </a:spcAft>
            <a:buChar char="••"/>
          </a:pPr>
          <a:r>
            <a:rPr lang="en-US" sz="1600" kern="1200" dirty="0">
              <a:solidFill>
                <a:srgbClr val="000000"/>
              </a:solidFill>
              <a:latin typeface="Franklin Gothic Medium" panose="020B0603020102020204" pitchFamily="34" charset="0"/>
              <a:ea typeface="+mn-ea"/>
              <a:cs typeface="+mn-cs"/>
            </a:rPr>
            <a:t>Consistent Operating Conditions</a:t>
          </a:r>
        </a:p>
      </dsp:txBody>
      <dsp:txXfrm>
        <a:off x="1695724" y="614664"/>
        <a:ext cx="3864328" cy="859424"/>
      </dsp:txXfrm>
    </dsp:sp>
    <dsp:sp modelId="{0A3A1E2A-0A43-47EA-9FFC-F799A261EF63}">
      <dsp:nvSpPr>
        <dsp:cNvPr id="0" name=""/>
        <dsp:cNvSpPr/>
      </dsp:nvSpPr>
      <dsp:spPr>
        <a:xfrm rot="5400000">
          <a:off x="1848667" y="2675131"/>
          <a:ext cx="902396" cy="1027346"/>
        </a:xfrm>
        <a:prstGeom prst="bentUpArrow">
          <a:avLst>
            <a:gd name="adj1" fmla="val 32840"/>
            <a:gd name="adj2" fmla="val 25000"/>
            <a:gd name="adj3" fmla="val 35780"/>
          </a:avLst>
        </a:prstGeom>
        <a:gradFill rotWithShape="0">
          <a:gsLst>
            <a:gs pos="0">
              <a:srgbClr val="DAEDEF">
                <a:tint val="50000"/>
                <a:hueOff val="1623195"/>
                <a:satOff val="-12147"/>
                <a:lumOff val="-1506"/>
                <a:alphaOff val="0"/>
                <a:shade val="51000"/>
                <a:satMod val="130000"/>
              </a:srgbClr>
            </a:gs>
            <a:gs pos="80000">
              <a:srgbClr val="DAEDEF">
                <a:tint val="50000"/>
                <a:hueOff val="1623195"/>
                <a:satOff val="-12147"/>
                <a:lumOff val="-1506"/>
                <a:alphaOff val="0"/>
                <a:shade val="93000"/>
                <a:satMod val="130000"/>
              </a:srgbClr>
            </a:gs>
            <a:gs pos="100000">
              <a:srgbClr val="DAEDEF">
                <a:tint val="50000"/>
                <a:hueOff val="1623195"/>
                <a:satOff val="-12147"/>
                <a:lumOff val="-150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82E066A-E9BE-4E07-BB6F-3B3275CEA635}">
      <dsp:nvSpPr>
        <dsp:cNvPr id="0" name=""/>
        <dsp:cNvSpPr/>
      </dsp:nvSpPr>
      <dsp:spPr>
        <a:xfrm>
          <a:off x="1609587" y="1674807"/>
          <a:ext cx="1519103" cy="1063323"/>
        </a:xfrm>
        <a:prstGeom prst="roundRect">
          <a:avLst>
            <a:gd name="adj" fmla="val 16670"/>
          </a:avLst>
        </a:prstGeom>
        <a:gradFill rotWithShape="0">
          <a:gsLst>
            <a:gs pos="0">
              <a:srgbClr val="DAEDEF">
                <a:hueOff val="1085675"/>
                <a:satOff val="3732"/>
                <a:lumOff val="-17909"/>
                <a:alphaOff val="0"/>
                <a:shade val="51000"/>
                <a:satMod val="130000"/>
              </a:srgbClr>
            </a:gs>
            <a:gs pos="80000">
              <a:srgbClr val="DAEDEF">
                <a:hueOff val="1085675"/>
                <a:satOff val="3732"/>
                <a:lumOff val="-17909"/>
                <a:alphaOff val="0"/>
                <a:shade val="93000"/>
                <a:satMod val="130000"/>
              </a:srgbClr>
            </a:gs>
            <a:gs pos="100000">
              <a:srgbClr val="DAEDEF">
                <a:hueOff val="1085675"/>
                <a:satOff val="3732"/>
                <a:lumOff val="-1790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2D2D8A"/>
              </a:solidFill>
              <a:latin typeface="Franklin Gothic Demi Cond" panose="020B0706030402020204" pitchFamily="34" charset="0"/>
              <a:ea typeface="+mn-ea"/>
              <a:cs typeface="+mn-cs"/>
            </a:rPr>
            <a:t>Submit Application</a:t>
          </a:r>
        </a:p>
      </dsp:txBody>
      <dsp:txXfrm>
        <a:off x="1661503" y="1726723"/>
        <a:ext cx="1415271" cy="959491"/>
      </dsp:txXfrm>
    </dsp:sp>
    <dsp:sp modelId="{E1D868E0-B093-4F3F-9AAB-D51019A42D54}">
      <dsp:nvSpPr>
        <dsp:cNvPr id="0" name=""/>
        <dsp:cNvSpPr/>
      </dsp:nvSpPr>
      <dsp:spPr>
        <a:xfrm>
          <a:off x="3163232" y="1811645"/>
          <a:ext cx="4104931" cy="8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Pay.gov Receipt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Administrative Information Report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Net Revenue &amp; Relief Justification Report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CPA Certification</a:t>
          </a:r>
        </a:p>
      </dsp:txBody>
      <dsp:txXfrm>
        <a:off x="3163232" y="1811645"/>
        <a:ext cx="4104931" cy="859424"/>
      </dsp:txXfrm>
    </dsp:sp>
    <dsp:sp modelId="{37CB410B-A094-4CA6-B27B-0A5DD3E18848}">
      <dsp:nvSpPr>
        <dsp:cNvPr id="0" name=""/>
        <dsp:cNvSpPr/>
      </dsp:nvSpPr>
      <dsp:spPr>
        <a:xfrm rot="5400000">
          <a:off x="3519090" y="3822327"/>
          <a:ext cx="902396" cy="1027346"/>
        </a:xfrm>
        <a:prstGeom prst="bentUpArrow">
          <a:avLst>
            <a:gd name="adj1" fmla="val 32840"/>
            <a:gd name="adj2" fmla="val 25000"/>
            <a:gd name="adj3" fmla="val 35780"/>
          </a:avLst>
        </a:prstGeom>
        <a:gradFill rotWithShape="0">
          <a:gsLst>
            <a:gs pos="0">
              <a:srgbClr val="DAEDEF">
                <a:tint val="50000"/>
                <a:hueOff val="3246390"/>
                <a:satOff val="-24293"/>
                <a:lumOff val="-3011"/>
                <a:alphaOff val="0"/>
                <a:shade val="51000"/>
                <a:satMod val="130000"/>
              </a:srgbClr>
            </a:gs>
            <a:gs pos="80000">
              <a:srgbClr val="DAEDEF">
                <a:tint val="50000"/>
                <a:hueOff val="3246390"/>
                <a:satOff val="-24293"/>
                <a:lumOff val="-3011"/>
                <a:alphaOff val="0"/>
                <a:shade val="93000"/>
                <a:satMod val="130000"/>
              </a:srgbClr>
            </a:gs>
            <a:gs pos="100000">
              <a:srgbClr val="DAEDEF">
                <a:tint val="50000"/>
                <a:hueOff val="3246390"/>
                <a:satOff val="-24293"/>
                <a:lumOff val="-301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EDB02E7-808E-4BBF-9129-B842BF52B8CA}">
      <dsp:nvSpPr>
        <dsp:cNvPr id="0" name=""/>
        <dsp:cNvSpPr/>
      </dsp:nvSpPr>
      <dsp:spPr>
        <a:xfrm>
          <a:off x="3280009" y="2822006"/>
          <a:ext cx="1519103" cy="1063323"/>
        </a:xfrm>
        <a:prstGeom prst="roundRect">
          <a:avLst>
            <a:gd name="adj" fmla="val 16670"/>
          </a:avLst>
        </a:prstGeom>
        <a:gradFill rotWithShape="0">
          <a:gsLst>
            <a:gs pos="0">
              <a:srgbClr val="2E4F9B"/>
            </a:gs>
            <a:gs pos="80000">
              <a:srgbClr val="DAEDEF">
                <a:hueOff val="2171351"/>
                <a:satOff val="7464"/>
                <a:lumOff val="-35817"/>
                <a:alphaOff val="0"/>
                <a:shade val="93000"/>
                <a:satMod val="130000"/>
              </a:srgbClr>
            </a:gs>
            <a:gs pos="100000">
              <a:srgbClr val="DAEDEF">
                <a:hueOff val="2171351"/>
                <a:satOff val="7464"/>
                <a:lumOff val="-358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DAEDEF">
                  <a:lumMod val="90000"/>
                </a:srgbClr>
              </a:solidFill>
              <a:latin typeface="Franklin Gothic Demi Cond" panose="020B0706030402020204" pitchFamily="34" charset="0"/>
              <a:ea typeface="+mn-ea"/>
              <a:cs typeface="+mn-cs"/>
            </a:rPr>
            <a:t>BSEE Evaluation</a:t>
          </a:r>
        </a:p>
      </dsp:txBody>
      <dsp:txXfrm>
        <a:off x="3331925" y="2873922"/>
        <a:ext cx="1415271" cy="959491"/>
      </dsp:txXfrm>
    </dsp:sp>
    <dsp:sp modelId="{06300CFF-8668-49A6-88F6-E83CE4F36354}">
      <dsp:nvSpPr>
        <dsp:cNvPr id="0" name=""/>
        <dsp:cNvSpPr/>
      </dsp:nvSpPr>
      <dsp:spPr>
        <a:xfrm>
          <a:off x="4864681" y="2946352"/>
          <a:ext cx="3372603" cy="8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Check for </a:t>
          </a:r>
          <a14:m xmlns:a14="http://schemas.microsoft.com/office/drawing/2010/main">
            <m:oMath xmlns:m="http://schemas.openxmlformats.org/officeDocument/2006/math">
              <m:r>
                <a:rPr lang="en-US" sz="1600" i="1" kern="1200" dirty="0" smtClean="0">
                  <a:solidFill>
                    <a:srgbClr val="000000">
                      <a:hueOff val="0"/>
                      <a:satOff val="0"/>
                      <a:lumOff val="0"/>
                      <a:alphaOff val="0"/>
                    </a:srgbClr>
                  </a:solidFill>
                  <a:latin typeface="Cambria Math" panose="02040503050406030204" pitchFamily="18" charset="0"/>
                  <a:ea typeface="+mn-ea"/>
                  <a:cs typeface="+mn-cs"/>
                </a:rPr>
                <m:t>≥</m:t>
              </m:r>
            </m:oMath>
          </a14:m>
          <a:r>
            <a:rPr lang="en-US" sz="1600" kern="1200" dirty="0">
              <a:solidFill>
                <a:srgbClr val="000000">
                  <a:hueOff val="0"/>
                  <a:satOff val="0"/>
                  <a:lumOff val="0"/>
                  <a:alphaOff val="0"/>
                </a:srgbClr>
              </a:solidFill>
              <a:latin typeface="Franklin Gothic Medium" panose="020B0603020102020204" pitchFamily="34" charset="0"/>
              <a:ea typeface="+mn-ea"/>
              <a:cs typeface="+mn-cs"/>
            </a:rPr>
            <a:t> 0.75</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Compare to records</a:t>
          </a:r>
        </a:p>
      </dsp:txBody>
      <dsp:txXfrm>
        <a:off x="4864681" y="2946352"/>
        <a:ext cx="3372603" cy="859424"/>
      </dsp:txXfrm>
    </dsp:sp>
    <dsp:sp modelId="{EB45BFED-F72B-480E-89BE-6F1D96179D4A}">
      <dsp:nvSpPr>
        <dsp:cNvPr id="0" name=""/>
        <dsp:cNvSpPr/>
      </dsp:nvSpPr>
      <dsp:spPr>
        <a:xfrm>
          <a:off x="4816507" y="4082831"/>
          <a:ext cx="1519103" cy="1063323"/>
        </a:xfrm>
        <a:prstGeom prst="roundRect">
          <a:avLst>
            <a:gd name="adj" fmla="val 16670"/>
          </a:avLst>
        </a:prstGeom>
        <a:gradFill rotWithShape="0">
          <a:gsLst>
            <a:gs pos="0">
              <a:srgbClr val="DAEDEF">
                <a:hueOff val="3257026"/>
                <a:satOff val="11196"/>
                <a:lumOff val="-53726"/>
                <a:alphaOff val="0"/>
                <a:shade val="51000"/>
                <a:satMod val="130000"/>
              </a:srgbClr>
            </a:gs>
            <a:gs pos="80000">
              <a:srgbClr val="DAEDEF">
                <a:hueOff val="3257026"/>
                <a:satOff val="11196"/>
                <a:lumOff val="-53726"/>
                <a:alphaOff val="0"/>
                <a:shade val="93000"/>
                <a:satMod val="130000"/>
              </a:srgbClr>
            </a:gs>
            <a:gs pos="100000">
              <a:srgbClr val="DAEDEF">
                <a:hueOff val="3257026"/>
                <a:satOff val="11196"/>
                <a:lumOff val="-53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FFFFFF">
                  <a:lumMod val="85000"/>
                </a:srgbClr>
              </a:solidFill>
              <a:latin typeface="Franklin Gothic Demi Cond" panose="020B0706030402020204" pitchFamily="34" charset="0"/>
              <a:ea typeface="+mn-ea"/>
              <a:cs typeface="+mn-cs"/>
            </a:rPr>
            <a:t>EOL Relief Granted</a:t>
          </a:r>
        </a:p>
      </dsp:txBody>
      <dsp:txXfrm>
        <a:off x="4868423" y="4134747"/>
        <a:ext cx="1415271" cy="959491"/>
      </dsp:txXfrm>
    </dsp:sp>
    <dsp:sp modelId="{3BA65738-CBF9-4D5C-B4FA-035E250B920F}">
      <dsp:nvSpPr>
        <dsp:cNvPr id="0" name=""/>
        <dsp:cNvSpPr/>
      </dsp:nvSpPr>
      <dsp:spPr>
        <a:xfrm>
          <a:off x="6326929" y="4215422"/>
          <a:ext cx="2445776" cy="8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½ Royalty Rate</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Production &amp; Price Thresholds</a:t>
          </a:r>
        </a:p>
      </dsp:txBody>
      <dsp:txXfrm>
        <a:off x="6326929" y="4215422"/>
        <a:ext cx="2445776" cy="859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60521-E960-44F3-BE9F-69674D1760D5}">
      <dsp:nvSpPr>
        <dsp:cNvPr id="0" name=""/>
        <dsp:cNvSpPr/>
      </dsp:nvSpPr>
      <dsp:spPr>
        <a:xfrm rot="5400000">
          <a:off x="243111" y="1472555"/>
          <a:ext cx="902396" cy="1027346"/>
        </a:xfrm>
        <a:prstGeom prst="bentUpArrow">
          <a:avLst>
            <a:gd name="adj1" fmla="val 32840"/>
            <a:gd name="adj2" fmla="val 25000"/>
            <a:gd name="adj3" fmla="val 35780"/>
          </a:avLst>
        </a:prstGeom>
        <a:gradFill rotWithShape="0">
          <a:gsLst>
            <a:gs pos="0">
              <a:srgbClr val="DAEDEF">
                <a:tint val="50000"/>
                <a:hueOff val="0"/>
                <a:satOff val="0"/>
                <a:lumOff val="0"/>
                <a:alphaOff val="0"/>
                <a:shade val="51000"/>
                <a:satMod val="130000"/>
              </a:srgbClr>
            </a:gs>
            <a:gs pos="80000">
              <a:srgbClr val="DAEDEF">
                <a:tint val="50000"/>
                <a:hueOff val="0"/>
                <a:satOff val="0"/>
                <a:lumOff val="0"/>
                <a:alphaOff val="0"/>
                <a:shade val="93000"/>
                <a:satMod val="130000"/>
              </a:srgbClr>
            </a:gs>
            <a:gs pos="100000">
              <a:srgbClr val="DAEDEF">
                <a:tint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4B026DC4-BE77-48EB-94AF-15B93409DFD5}">
      <dsp:nvSpPr>
        <dsp:cNvPr id="0" name=""/>
        <dsp:cNvSpPr/>
      </dsp:nvSpPr>
      <dsp:spPr>
        <a:xfrm>
          <a:off x="4031" y="472231"/>
          <a:ext cx="1519103" cy="1063323"/>
        </a:xfrm>
        <a:prstGeom prst="roundRect">
          <a:avLst>
            <a:gd name="adj" fmla="val 16670"/>
          </a:avLst>
        </a:prstGeom>
        <a:gradFill rotWithShape="0">
          <a:gsLst>
            <a:gs pos="0">
              <a:srgbClr val="DAEDEF">
                <a:hueOff val="0"/>
                <a:satOff val="0"/>
                <a:lumOff val="0"/>
                <a:alphaOff val="0"/>
                <a:shade val="51000"/>
                <a:satMod val="130000"/>
              </a:srgbClr>
            </a:gs>
            <a:gs pos="80000">
              <a:srgbClr val="DAEDEF">
                <a:hueOff val="0"/>
                <a:satOff val="0"/>
                <a:lumOff val="0"/>
                <a:alphaOff val="0"/>
                <a:shade val="93000"/>
                <a:satMod val="130000"/>
              </a:srgbClr>
            </a:gs>
            <a:gs pos="100000">
              <a:srgbClr val="DAEDE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000000">
                  <a:lumMod val="65000"/>
                  <a:lumOff val="35000"/>
                </a:srgbClr>
              </a:solidFill>
              <a:latin typeface="Franklin Gothic Demi Cond" panose="020B0706030402020204" pitchFamily="34" charset="0"/>
              <a:ea typeface="+mn-ea"/>
              <a:cs typeface="+mn-cs"/>
            </a:rPr>
            <a:t>Qualification</a:t>
          </a:r>
        </a:p>
      </dsp:txBody>
      <dsp:txXfrm>
        <a:off x="55947" y="524147"/>
        <a:ext cx="1415271" cy="959491"/>
      </dsp:txXfrm>
    </dsp:sp>
    <dsp:sp modelId="{178F9764-E175-4293-B928-3A20B314D041}">
      <dsp:nvSpPr>
        <dsp:cNvPr id="0" name=""/>
        <dsp:cNvSpPr/>
      </dsp:nvSpPr>
      <dsp:spPr>
        <a:xfrm>
          <a:off x="1695724" y="614664"/>
          <a:ext cx="3864328" cy="8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Franklin Gothic Medium" panose="020B0603020102020204" pitchFamily="34" charset="0"/>
              <a:ea typeface="+mn-ea"/>
              <a:cs typeface="+mn-cs"/>
            </a:rPr>
            <a:t>Qualifying Period ≥ 100 BOEPD</a:t>
          </a:r>
        </a:p>
        <a:p>
          <a:pPr marL="171450" lvl="1" indent="-171450" algn="l" defTabSz="711200">
            <a:lnSpc>
              <a:spcPct val="90000"/>
            </a:lnSpc>
            <a:spcBef>
              <a:spcPct val="0"/>
            </a:spcBef>
            <a:spcAft>
              <a:spcPct val="15000"/>
            </a:spcAft>
            <a:buChar char="••"/>
          </a:pPr>
          <a:r>
            <a:rPr lang="en-US" sz="1600" kern="1200" dirty="0">
              <a:solidFill>
                <a:srgbClr val="000000"/>
              </a:solidFill>
              <a:latin typeface="Franklin Gothic Medium" panose="020B0603020102020204" pitchFamily="34" charset="0"/>
              <a:ea typeface="+mn-ea"/>
              <a:cs typeface="+mn-cs"/>
            </a:rPr>
            <a:t>Becoming Uneconomic</a:t>
          </a:r>
        </a:p>
        <a:p>
          <a:pPr marL="171450" lvl="1" indent="-171450" algn="l" defTabSz="711200">
            <a:lnSpc>
              <a:spcPct val="90000"/>
            </a:lnSpc>
            <a:spcBef>
              <a:spcPct val="0"/>
            </a:spcBef>
            <a:spcAft>
              <a:spcPct val="15000"/>
            </a:spcAft>
            <a:buChar char="••"/>
          </a:pPr>
          <a:r>
            <a:rPr lang="en-US" sz="1600" kern="1200" dirty="0">
              <a:solidFill>
                <a:srgbClr val="000000"/>
              </a:solidFill>
              <a:latin typeface="Franklin Gothic Medium" panose="020B0603020102020204" pitchFamily="34" charset="0"/>
              <a:ea typeface="+mn-ea"/>
              <a:cs typeface="+mn-cs"/>
            </a:rPr>
            <a:t>Consistent Operating Conditions</a:t>
          </a:r>
        </a:p>
      </dsp:txBody>
      <dsp:txXfrm>
        <a:off x="1695724" y="614664"/>
        <a:ext cx="3864328" cy="859424"/>
      </dsp:txXfrm>
    </dsp:sp>
    <dsp:sp modelId="{0A3A1E2A-0A43-47EA-9FFC-F799A261EF63}">
      <dsp:nvSpPr>
        <dsp:cNvPr id="0" name=""/>
        <dsp:cNvSpPr/>
      </dsp:nvSpPr>
      <dsp:spPr>
        <a:xfrm rot="5400000">
          <a:off x="1848667" y="2675131"/>
          <a:ext cx="902396" cy="1027346"/>
        </a:xfrm>
        <a:prstGeom prst="bentUpArrow">
          <a:avLst>
            <a:gd name="adj1" fmla="val 32840"/>
            <a:gd name="adj2" fmla="val 25000"/>
            <a:gd name="adj3" fmla="val 35780"/>
          </a:avLst>
        </a:prstGeom>
        <a:gradFill rotWithShape="0">
          <a:gsLst>
            <a:gs pos="0">
              <a:srgbClr val="DAEDEF">
                <a:tint val="50000"/>
                <a:hueOff val="1623195"/>
                <a:satOff val="-12147"/>
                <a:lumOff val="-1506"/>
                <a:alphaOff val="0"/>
                <a:shade val="51000"/>
                <a:satMod val="130000"/>
              </a:srgbClr>
            </a:gs>
            <a:gs pos="80000">
              <a:srgbClr val="DAEDEF">
                <a:tint val="50000"/>
                <a:hueOff val="1623195"/>
                <a:satOff val="-12147"/>
                <a:lumOff val="-1506"/>
                <a:alphaOff val="0"/>
                <a:shade val="93000"/>
                <a:satMod val="130000"/>
              </a:srgbClr>
            </a:gs>
            <a:gs pos="100000">
              <a:srgbClr val="DAEDEF">
                <a:tint val="50000"/>
                <a:hueOff val="1623195"/>
                <a:satOff val="-12147"/>
                <a:lumOff val="-150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82E066A-E9BE-4E07-BB6F-3B3275CEA635}">
      <dsp:nvSpPr>
        <dsp:cNvPr id="0" name=""/>
        <dsp:cNvSpPr/>
      </dsp:nvSpPr>
      <dsp:spPr>
        <a:xfrm>
          <a:off x="1609587" y="1674807"/>
          <a:ext cx="1519103" cy="1063323"/>
        </a:xfrm>
        <a:prstGeom prst="roundRect">
          <a:avLst>
            <a:gd name="adj" fmla="val 16670"/>
          </a:avLst>
        </a:prstGeom>
        <a:gradFill rotWithShape="0">
          <a:gsLst>
            <a:gs pos="0">
              <a:srgbClr val="DAEDEF">
                <a:hueOff val="1085675"/>
                <a:satOff val="3732"/>
                <a:lumOff val="-17909"/>
                <a:alphaOff val="0"/>
                <a:shade val="51000"/>
                <a:satMod val="130000"/>
              </a:srgbClr>
            </a:gs>
            <a:gs pos="80000">
              <a:srgbClr val="DAEDEF">
                <a:hueOff val="1085675"/>
                <a:satOff val="3732"/>
                <a:lumOff val="-17909"/>
                <a:alphaOff val="0"/>
                <a:shade val="93000"/>
                <a:satMod val="130000"/>
              </a:srgbClr>
            </a:gs>
            <a:gs pos="100000">
              <a:srgbClr val="DAEDEF">
                <a:hueOff val="1085675"/>
                <a:satOff val="3732"/>
                <a:lumOff val="-1790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2D2D8A"/>
              </a:solidFill>
              <a:latin typeface="Franklin Gothic Demi Cond" panose="020B0706030402020204" pitchFamily="34" charset="0"/>
              <a:ea typeface="+mn-ea"/>
              <a:cs typeface="+mn-cs"/>
            </a:rPr>
            <a:t>Submit Application</a:t>
          </a:r>
        </a:p>
      </dsp:txBody>
      <dsp:txXfrm>
        <a:off x="1661503" y="1726723"/>
        <a:ext cx="1415271" cy="959491"/>
      </dsp:txXfrm>
    </dsp:sp>
    <dsp:sp modelId="{E1D868E0-B093-4F3F-9AAB-D51019A42D54}">
      <dsp:nvSpPr>
        <dsp:cNvPr id="0" name=""/>
        <dsp:cNvSpPr/>
      </dsp:nvSpPr>
      <dsp:spPr>
        <a:xfrm>
          <a:off x="3163232" y="1811645"/>
          <a:ext cx="4104931" cy="8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Pay.gov Receipt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Administrative Information Report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Net Revenue &amp; Relief Justification Report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CPA Certification</a:t>
          </a:r>
        </a:p>
      </dsp:txBody>
      <dsp:txXfrm>
        <a:off x="3163232" y="1811645"/>
        <a:ext cx="4104931" cy="859424"/>
      </dsp:txXfrm>
    </dsp:sp>
    <dsp:sp modelId="{37CB410B-A094-4CA6-B27B-0A5DD3E18848}">
      <dsp:nvSpPr>
        <dsp:cNvPr id="0" name=""/>
        <dsp:cNvSpPr/>
      </dsp:nvSpPr>
      <dsp:spPr>
        <a:xfrm rot="5400000">
          <a:off x="3519090" y="3822327"/>
          <a:ext cx="902396" cy="1027346"/>
        </a:xfrm>
        <a:prstGeom prst="bentUpArrow">
          <a:avLst>
            <a:gd name="adj1" fmla="val 32840"/>
            <a:gd name="adj2" fmla="val 25000"/>
            <a:gd name="adj3" fmla="val 35780"/>
          </a:avLst>
        </a:prstGeom>
        <a:gradFill rotWithShape="0">
          <a:gsLst>
            <a:gs pos="0">
              <a:srgbClr val="DAEDEF">
                <a:tint val="50000"/>
                <a:hueOff val="3246390"/>
                <a:satOff val="-24293"/>
                <a:lumOff val="-3011"/>
                <a:alphaOff val="0"/>
                <a:shade val="51000"/>
                <a:satMod val="130000"/>
              </a:srgbClr>
            </a:gs>
            <a:gs pos="80000">
              <a:srgbClr val="DAEDEF">
                <a:tint val="50000"/>
                <a:hueOff val="3246390"/>
                <a:satOff val="-24293"/>
                <a:lumOff val="-3011"/>
                <a:alphaOff val="0"/>
                <a:shade val="93000"/>
                <a:satMod val="130000"/>
              </a:srgbClr>
            </a:gs>
            <a:gs pos="100000">
              <a:srgbClr val="DAEDEF">
                <a:tint val="50000"/>
                <a:hueOff val="3246390"/>
                <a:satOff val="-24293"/>
                <a:lumOff val="-301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EDB02E7-808E-4BBF-9129-B842BF52B8CA}">
      <dsp:nvSpPr>
        <dsp:cNvPr id="0" name=""/>
        <dsp:cNvSpPr/>
      </dsp:nvSpPr>
      <dsp:spPr>
        <a:xfrm>
          <a:off x="3280009" y="2822006"/>
          <a:ext cx="1519103" cy="1063323"/>
        </a:xfrm>
        <a:prstGeom prst="roundRect">
          <a:avLst>
            <a:gd name="adj" fmla="val 16670"/>
          </a:avLst>
        </a:prstGeom>
        <a:gradFill rotWithShape="0">
          <a:gsLst>
            <a:gs pos="0">
              <a:srgbClr val="2E4F9B"/>
            </a:gs>
            <a:gs pos="80000">
              <a:srgbClr val="DAEDEF">
                <a:hueOff val="2171351"/>
                <a:satOff val="7464"/>
                <a:lumOff val="-35817"/>
                <a:alphaOff val="0"/>
                <a:shade val="93000"/>
                <a:satMod val="130000"/>
              </a:srgbClr>
            </a:gs>
            <a:gs pos="100000">
              <a:srgbClr val="DAEDEF">
                <a:hueOff val="2171351"/>
                <a:satOff val="7464"/>
                <a:lumOff val="-358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DAEDEF">
                  <a:lumMod val="90000"/>
                </a:srgbClr>
              </a:solidFill>
              <a:latin typeface="Franklin Gothic Demi Cond" panose="020B0706030402020204" pitchFamily="34" charset="0"/>
              <a:ea typeface="+mn-ea"/>
              <a:cs typeface="+mn-cs"/>
            </a:rPr>
            <a:t>BSEE Evaluation</a:t>
          </a:r>
        </a:p>
      </dsp:txBody>
      <dsp:txXfrm>
        <a:off x="3331925" y="2873922"/>
        <a:ext cx="1415271" cy="959491"/>
      </dsp:txXfrm>
    </dsp:sp>
    <dsp:sp modelId="{06300CFF-8668-49A6-88F6-E83CE4F36354}">
      <dsp:nvSpPr>
        <dsp:cNvPr id="0" name=""/>
        <dsp:cNvSpPr/>
      </dsp:nvSpPr>
      <dsp:spPr>
        <a:xfrm>
          <a:off x="4864681" y="2946352"/>
          <a:ext cx="3372603" cy="8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Check for </a:t>
          </a:r>
          <a14:m xmlns:a14="http://schemas.microsoft.com/office/drawing/2010/main">
            <m:oMath xmlns:m="http://schemas.openxmlformats.org/officeDocument/2006/math">
              <m:r>
                <a:rPr lang="en-US" sz="1600" i="1" kern="1200" dirty="0" smtClean="0">
                  <a:solidFill>
                    <a:srgbClr val="000000">
                      <a:hueOff val="0"/>
                      <a:satOff val="0"/>
                      <a:lumOff val="0"/>
                      <a:alphaOff val="0"/>
                    </a:srgbClr>
                  </a:solidFill>
                  <a:latin typeface="Cambria Math" panose="02040503050406030204" pitchFamily="18" charset="0"/>
                  <a:ea typeface="+mn-ea"/>
                  <a:cs typeface="+mn-cs"/>
                </a:rPr>
                <m:t>≥</m:t>
              </m:r>
            </m:oMath>
          </a14:m>
          <a:r>
            <a:rPr lang="en-US" sz="1600" kern="1200" dirty="0">
              <a:solidFill>
                <a:srgbClr val="000000">
                  <a:hueOff val="0"/>
                  <a:satOff val="0"/>
                  <a:lumOff val="0"/>
                  <a:alphaOff val="0"/>
                </a:srgbClr>
              </a:solidFill>
              <a:latin typeface="Franklin Gothic Medium" panose="020B0603020102020204" pitchFamily="34" charset="0"/>
              <a:ea typeface="+mn-ea"/>
              <a:cs typeface="+mn-cs"/>
            </a:rPr>
            <a:t> 0.75</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Compare to records</a:t>
          </a:r>
        </a:p>
      </dsp:txBody>
      <dsp:txXfrm>
        <a:off x="4864681" y="2946352"/>
        <a:ext cx="3372603" cy="859424"/>
      </dsp:txXfrm>
    </dsp:sp>
    <dsp:sp modelId="{EB45BFED-F72B-480E-89BE-6F1D96179D4A}">
      <dsp:nvSpPr>
        <dsp:cNvPr id="0" name=""/>
        <dsp:cNvSpPr/>
      </dsp:nvSpPr>
      <dsp:spPr>
        <a:xfrm>
          <a:off x="4816507" y="4082831"/>
          <a:ext cx="1519103" cy="1063323"/>
        </a:xfrm>
        <a:prstGeom prst="roundRect">
          <a:avLst>
            <a:gd name="adj" fmla="val 16670"/>
          </a:avLst>
        </a:prstGeom>
        <a:gradFill rotWithShape="0">
          <a:gsLst>
            <a:gs pos="0">
              <a:srgbClr val="DAEDEF">
                <a:hueOff val="3257026"/>
                <a:satOff val="11196"/>
                <a:lumOff val="-53726"/>
                <a:alphaOff val="0"/>
                <a:shade val="51000"/>
                <a:satMod val="130000"/>
              </a:srgbClr>
            </a:gs>
            <a:gs pos="80000">
              <a:srgbClr val="DAEDEF">
                <a:hueOff val="3257026"/>
                <a:satOff val="11196"/>
                <a:lumOff val="-53726"/>
                <a:alphaOff val="0"/>
                <a:shade val="93000"/>
                <a:satMod val="130000"/>
              </a:srgbClr>
            </a:gs>
            <a:gs pos="100000">
              <a:srgbClr val="DAEDEF">
                <a:hueOff val="3257026"/>
                <a:satOff val="11196"/>
                <a:lumOff val="-53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FFFFFF">
                  <a:lumMod val="85000"/>
                </a:srgbClr>
              </a:solidFill>
              <a:latin typeface="Franklin Gothic Demi Cond" panose="020B0706030402020204" pitchFamily="34" charset="0"/>
              <a:ea typeface="+mn-ea"/>
              <a:cs typeface="+mn-cs"/>
            </a:rPr>
            <a:t>EOL Relief Granted</a:t>
          </a:r>
        </a:p>
      </dsp:txBody>
      <dsp:txXfrm>
        <a:off x="4868423" y="4134747"/>
        <a:ext cx="1415271" cy="959491"/>
      </dsp:txXfrm>
    </dsp:sp>
    <dsp:sp modelId="{3BA65738-CBF9-4D5C-B4FA-035E250B920F}">
      <dsp:nvSpPr>
        <dsp:cNvPr id="0" name=""/>
        <dsp:cNvSpPr/>
      </dsp:nvSpPr>
      <dsp:spPr>
        <a:xfrm>
          <a:off x="6326929" y="4215422"/>
          <a:ext cx="2445776" cy="8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½ Royalty Rate</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Franklin Gothic Medium" panose="020B0603020102020204" pitchFamily="34" charset="0"/>
              <a:ea typeface="+mn-ea"/>
              <a:cs typeface="+mn-cs"/>
            </a:rPr>
            <a:t>Production &amp; Price Thresholds</a:t>
          </a:r>
        </a:p>
      </dsp:txBody>
      <dsp:txXfrm>
        <a:off x="6326929" y="4215422"/>
        <a:ext cx="2445776" cy="85942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12329" cy="601418"/>
          </a:xfrm>
          <a:prstGeom prst="rect">
            <a:avLst/>
          </a:prstGeom>
        </p:spPr>
        <p:txBody>
          <a:bodyPr vert="horz" lIns="90735" tIns="45368" rIns="90735" bIns="45368" rtlCol="0"/>
          <a:lstStyle>
            <a:lvl1pPr algn="l">
              <a:defRPr sz="1100"/>
            </a:lvl1pPr>
          </a:lstStyle>
          <a:p>
            <a:endParaRPr lang="en-US"/>
          </a:p>
        </p:txBody>
      </p:sp>
      <p:sp>
        <p:nvSpPr>
          <p:cNvPr id="3" name="Date Placeholder 2"/>
          <p:cNvSpPr>
            <a:spLocks noGrp="1"/>
          </p:cNvSpPr>
          <p:nvPr>
            <p:ph type="dt" sz="quarter" idx="1"/>
          </p:nvPr>
        </p:nvSpPr>
        <p:spPr>
          <a:xfrm>
            <a:off x="3936177" y="4"/>
            <a:ext cx="3012329" cy="601418"/>
          </a:xfrm>
          <a:prstGeom prst="rect">
            <a:avLst/>
          </a:prstGeom>
        </p:spPr>
        <p:txBody>
          <a:bodyPr vert="horz" lIns="90735" tIns="45368" rIns="90735" bIns="45368" rtlCol="0"/>
          <a:lstStyle>
            <a:lvl1pPr algn="r">
              <a:defRPr sz="1100"/>
            </a:lvl1pPr>
          </a:lstStyle>
          <a:p>
            <a:fld id="{F591BA18-3DDE-456E-A287-48F96B2D4B05}" type="datetimeFigureOut">
              <a:rPr lang="en-US" smtClean="0"/>
              <a:t>2/3/2020</a:t>
            </a:fld>
            <a:endParaRPr lang="en-US"/>
          </a:p>
        </p:txBody>
      </p:sp>
      <p:sp>
        <p:nvSpPr>
          <p:cNvPr id="4" name="Footer Placeholder 3"/>
          <p:cNvSpPr>
            <a:spLocks noGrp="1"/>
          </p:cNvSpPr>
          <p:nvPr>
            <p:ph type="ftr" sz="quarter" idx="2"/>
          </p:nvPr>
        </p:nvSpPr>
        <p:spPr>
          <a:xfrm>
            <a:off x="3" y="11377858"/>
            <a:ext cx="3012329" cy="601418"/>
          </a:xfrm>
          <a:prstGeom prst="rect">
            <a:avLst/>
          </a:prstGeom>
        </p:spPr>
        <p:txBody>
          <a:bodyPr vert="horz" lIns="90735" tIns="45368" rIns="90735" bIns="45368" rtlCol="0" anchor="b"/>
          <a:lstStyle>
            <a:lvl1pPr algn="l">
              <a:defRPr sz="1100"/>
            </a:lvl1pPr>
          </a:lstStyle>
          <a:p>
            <a:endParaRPr lang="en-US"/>
          </a:p>
        </p:txBody>
      </p:sp>
      <p:sp>
        <p:nvSpPr>
          <p:cNvPr id="5" name="Slide Number Placeholder 4"/>
          <p:cNvSpPr>
            <a:spLocks noGrp="1"/>
          </p:cNvSpPr>
          <p:nvPr>
            <p:ph type="sldNum" sz="quarter" idx="3"/>
          </p:nvPr>
        </p:nvSpPr>
        <p:spPr>
          <a:xfrm>
            <a:off x="3936177" y="11377858"/>
            <a:ext cx="3012329" cy="601418"/>
          </a:xfrm>
          <a:prstGeom prst="rect">
            <a:avLst/>
          </a:prstGeom>
        </p:spPr>
        <p:txBody>
          <a:bodyPr vert="horz" lIns="90735" tIns="45368" rIns="90735" bIns="45368" rtlCol="0" anchor="b"/>
          <a:lstStyle>
            <a:lvl1pPr algn="r">
              <a:defRPr sz="1100"/>
            </a:lvl1pPr>
          </a:lstStyle>
          <a:p>
            <a:fld id="{006DDF3F-8FC8-44F7-A7DC-C61E45EDEEA6}" type="slidenum">
              <a:rPr lang="en-US" smtClean="0"/>
              <a:t>‹#›</a:t>
            </a:fld>
            <a:endParaRPr lang="en-US"/>
          </a:p>
        </p:txBody>
      </p:sp>
    </p:spTree>
    <p:extLst>
      <p:ext uri="{BB962C8B-B14F-4D97-AF65-F5344CB8AC3E}">
        <p14:creationId xmlns:p14="http://schemas.microsoft.com/office/powerpoint/2010/main" val="42797634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11699" cy="598964"/>
          </a:xfrm>
          <a:prstGeom prst="rect">
            <a:avLst/>
          </a:prstGeom>
        </p:spPr>
        <p:txBody>
          <a:bodyPr vert="horz" lIns="92446" tIns="46223" rIns="92446" bIns="46223" rtlCol="0"/>
          <a:lstStyle>
            <a:lvl1pPr algn="l" fontAlgn="auto">
              <a:spcBef>
                <a:spcPts val="0"/>
              </a:spcBef>
              <a:spcAft>
                <a:spcPts val="0"/>
              </a:spcAft>
              <a:defRPr sz="1100">
                <a:latin typeface="+mn-lt"/>
                <a:cs typeface="+mn-cs"/>
              </a:defRPr>
            </a:lvl1pPr>
          </a:lstStyle>
          <a:p>
            <a:pPr>
              <a:defRPr/>
            </a:pPr>
            <a:endParaRPr lang="en-US"/>
          </a:p>
        </p:txBody>
      </p:sp>
      <p:sp>
        <p:nvSpPr>
          <p:cNvPr id="3" name="Date Placeholder 2"/>
          <p:cNvSpPr>
            <a:spLocks noGrp="1"/>
          </p:cNvSpPr>
          <p:nvPr>
            <p:ph type="dt" idx="1"/>
          </p:nvPr>
        </p:nvSpPr>
        <p:spPr>
          <a:xfrm>
            <a:off x="3936773" y="0"/>
            <a:ext cx="3011699" cy="598964"/>
          </a:xfrm>
          <a:prstGeom prst="rect">
            <a:avLst/>
          </a:prstGeom>
        </p:spPr>
        <p:txBody>
          <a:bodyPr vert="horz" lIns="92446" tIns="46223" rIns="92446" bIns="46223" rtlCol="0"/>
          <a:lstStyle>
            <a:lvl1pPr algn="r" fontAlgn="auto">
              <a:spcBef>
                <a:spcPts val="0"/>
              </a:spcBef>
              <a:spcAft>
                <a:spcPts val="0"/>
              </a:spcAft>
              <a:defRPr sz="1100">
                <a:latin typeface="+mn-lt"/>
                <a:cs typeface="+mn-cs"/>
              </a:defRPr>
            </a:lvl1pPr>
          </a:lstStyle>
          <a:p>
            <a:pPr>
              <a:defRPr/>
            </a:pPr>
            <a:fld id="{AB9CDACF-6ABF-48B2-89EC-74B83DF947B4}" type="datetimeFigureOut">
              <a:rPr lang="en-US"/>
              <a:pPr>
                <a:defRPr/>
              </a:pPr>
              <a:t>2/3/2020</a:t>
            </a:fld>
            <a:endParaRPr lang="en-US"/>
          </a:p>
        </p:txBody>
      </p:sp>
      <p:sp>
        <p:nvSpPr>
          <p:cNvPr id="4" name="Slide Image Placeholder 3"/>
          <p:cNvSpPr>
            <a:spLocks noGrp="1" noRot="1" noChangeAspect="1"/>
          </p:cNvSpPr>
          <p:nvPr>
            <p:ph type="sldImg" idx="2"/>
          </p:nvPr>
        </p:nvSpPr>
        <p:spPr>
          <a:xfrm>
            <a:off x="481013" y="896938"/>
            <a:ext cx="5988050" cy="4491037"/>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95008" y="5690157"/>
            <a:ext cx="5560060" cy="5390674"/>
          </a:xfrm>
          <a:prstGeom prst="rect">
            <a:avLst/>
          </a:prstGeom>
        </p:spPr>
        <p:txBody>
          <a:bodyPr vert="horz" lIns="92446" tIns="46223" rIns="92446" bIns="462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11378232"/>
            <a:ext cx="3011699" cy="598964"/>
          </a:xfrm>
          <a:prstGeom prst="rect">
            <a:avLst/>
          </a:prstGeom>
        </p:spPr>
        <p:txBody>
          <a:bodyPr vert="horz" lIns="92446" tIns="46223" rIns="92446" bIns="46223" rtlCol="0" anchor="b"/>
          <a:lstStyle>
            <a:lvl1pPr algn="l" fontAlgn="auto">
              <a:spcBef>
                <a:spcPts val="0"/>
              </a:spcBef>
              <a:spcAft>
                <a:spcPts val="0"/>
              </a:spcAft>
              <a:defRPr sz="11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6773" y="11378232"/>
            <a:ext cx="3011699" cy="598964"/>
          </a:xfrm>
          <a:prstGeom prst="rect">
            <a:avLst/>
          </a:prstGeom>
        </p:spPr>
        <p:txBody>
          <a:bodyPr vert="horz" lIns="92446" tIns="46223" rIns="92446" bIns="46223" rtlCol="0" anchor="b"/>
          <a:lstStyle>
            <a:lvl1pPr algn="r" fontAlgn="auto">
              <a:spcBef>
                <a:spcPts val="0"/>
              </a:spcBef>
              <a:spcAft>
                <a:spcPts val="0"/>
              </a:spcAft>
              <a:defRPr sz="1100">
                <a:latin typeface="+mn-lt"/>
                <a:cs typeface="+mn-cs"/>
              </a:defRPr>
            </a:lvl1pPr>
          </a:lstStyle>
          <a:p>
            <a:pPr>
              <a:defRPr/>
            </a:pPr>
            <a:fld id="{1445C317-6C00-49BE-BB29-9C29C423E97C}" type="slidenum">
              <a:rPr lang="en-US"/>
              <a:pPr>
                <a:defRPr/>
              </a:pPr>
              <a:t>‹#›</a:t>
            </a:fld>
            <a:endParaRPr lang="en-US"/>
          </a:p>
        </p:txBody>
      </p:sp>
    </p:spTree>
    <p:extLst>
      <p:ext uri="{BB962C8B-B14F-4D97-AF65-F5344CB8AC3E}">
        <p14:creationId xmlns:p14="http://schemas.microsoft.com/office/powerpoint/2010/main" val="36567198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2FE7BF-841D-4E07-9064-4EEEFD1BC4CF}" type="slidenum">
              <a:rPr lang="en-US" smtClean="0"/>
              <a:t>9</a:t>
            </a:fld>
            <a:endParaRPr lang="en-US" dirty="0"/>
          </a:p>
        </p:txBody>
      </p:sp>
    </p:spTree>
    <p:extLst>
      <p:ext uri="{BB962C8B-B14F-4D97-AF65-F5344CB8AC3E}">
        <p14:creationId xmlns:p14="http://schemas.microsoft.com/office/powerpoint/2010/main" val="780562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4455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674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7447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8344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555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27092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9079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7549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0418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822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7966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1443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069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8350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74608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61493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0938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9658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6514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3551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929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0927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0084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8435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1938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4704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3071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5297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134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9428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9423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4360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244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95462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93180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215937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5986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638731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72660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12906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58278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2506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738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263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6693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366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070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3" descr="Title 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5828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2057401"/>
            <a:ext cx="7772400" cy="1295400"/>
          </a:xfrm>
        </p:spPr>
        <p:txBody>
          <a:bodyPr/>
          <a:lstStyle>
            <a:lvl1pPr>
              <a:defRPr sz="3600" baseline="0">
                <a:latin typeface="SwitzerlandBlack"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971800" y="3352800"/>
            <a:ext cx="5943600" cy="1752600"/>
          </a:xfrm>
        </p:spPr>
        <p:txBody>
          <a:bodyPr>
            <a:normAutofit/>
          </a:bodyPr>
          <a:lstStyle>
            <a:lvl1pPr marL="0" indent="0" algn="l">
              <a:buNone/>
              <a:defRPr sz="1800">
                <a:solidFill>
                  <a:schemeClr val="tx2">
                    <a:lumMod val="75000"/>
                  </a:schemeClr>
                </a:solidFill>
                <a:latin typeface="Switzerland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p:nvPr>
        </p:nvSpPr>
        <p:spPr>
          <a:xfrm>
            <a:off x="5029200" y="5181600"/>
            <a:ext cx="3886200" cy="1219200"/>
          </a:xfrm>
        </p:spPr>
        <p:txBody>
          <a:bodyPr>
            <a:noAutofit/>
          </a:bodyPr>
          <a:lstStyle>
            <a:lvl1pPr marL="0" indent="0" algn="r">
              <a:lnSpc>
                <a:spcPts val="1800"/>
              </a:lnSpc>
              <a:buFontTx/>
              <a:buNone/>
              <a:defRPr sz="1800">
                <a:solidFill>
                  <a:schemeClr val="tx2">
                    <a:lumMod val="75000"/>
                  </a:schemeClr>
                </a:solidFill>
              </a:defRPr>
            </a:lvl1pPr>
            <a:lvl2pPr marL="457200" indent="0" algn="r">
              <a:lnSpc>
                <a:spcPts val="1400"/>
              </a:lnSpc>
              <a:buFontTx/>
              <a:buNone/>
              <a:defRPr sz="1600"/>
            </a:lvl2pPr>
            <a:lvl3pPr marL="914400" indent="0" algn="r">
              <a:lnSpc>
                <a:spcPts val="1400"/>
              </a:lnSpc>
              <a:buFontTx/>
              <a:buNone/>
              <a:defRPr sz="1600"/>
            </a:lvl3pPr>
            <a:lvl4pPr marL="1371600" indent="0" algn="r">
              <a:lnSpc>
                <a:spcPts val="1400"/>
              </a:lnSpc>
              <a:buFontTx/>
              <a:buNone/>
              <a:defRPr sz="1600"/>
            </a:lvl4pPr>
            <a:lvl5pPr marL="1828800" indent="0" algn="r">
              <a:lnSpc>
                <a:spcPts val="1400"/>
              </a:lnSpc>
              <a:buFontTx/>
              <a:buNone/>
              <a:defRPr sz="1600"/>
            </a:lvl5pPr>
          </a:lstStyle>
          <a:p>
            <a:pPr lvl="0"/>
            <a:r>
              <a:rPr lang="en-US"/>
              <a:t>Click to edit Master text styles</a:t>
            </a:r>
          </a:p>
        </p:txBody>
      </p:sp>
    </p:spTree>
    <p:extLst>
      <p:ext uri="{BB962C8B-B14F-4D97-AF65-F5344CB8AC3E}">
        <p14:creationId xmlns:p14="http://schemas.microsoft.com/office/powerpoint/2010/main" val="307890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AF88B-F1A4-493D-9A11-C10F35C8F8BF}" type="slidenum">
              <a:rPr lang="en-US" smtClean="0"/>
              <a:t>‹#›</a:t>
            </a:fld>
            <a:endParaRPr lang="en-US"/>
          </a:p>
        </p:txBody>
      </p:sp>
    </p:spTree>
    <p:extLst>
      <p:ext uri="{BB962C8B-B14F-4D97-AF65-F5344CB8AC3E}">
        <p14:creationId xmlns:p14="http://schemas.microsoft.com/office/powerpoint/2010/main" val="1636690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3" name="Text Placeholder 2"/>
          <p:cNvSpPr>
            <a:spLocks noGrp="1"/>
          </p:cNvSpPr>
          <p:nvPr>
            <p:ph type="body" idx="1" hasCustomPrompt="1"/>
          </p:nvPr>
        </p:nvSpPr>
        <p:spPr>
          <a:xfrm>
            <a:off x="457200" y="1646238"/>
            <a:ext cx="4040188" cy="639762"/>
          </a:xfrm>
        </p:spPr>
        <p:txBody>
          <a:bodyPr anchor="b"/>
          <a:lstStyle>
            <a:lvl1pPr marL="0" indent="0">
              <a:lnSpc>
                <a:spcPts val="1800"/>
              </a:lnSpc>
              <a:spcBef>
                <a:spcPts val="0"/>
              </a:spcBef>
              <a:buNone/>
              <a:defRPr sz="1800" b="1" baseline="0">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Column One Title</a:t>
            </a:r>
          </a:p>
        </p:txBody>
      </p:sp>
      <p:sp>
        <p:nvSpPr>
          <p:cNvPr id="4" name="Content Placeholder 3"/>
          <p:cNvSpPr>
            <a:spLocks noGrp="1"/>
          </p:cNvSpPr>
          <p:nvPr>
            <p:ph sz="half" idx="2"/>
          </p:nvPr>
        </p:nvSpPr>
        <p:spPr>
          <a:xfrm>
            <a:off x="457200" y="2449512"/>
            <a:ext cx="4040188" cy="3951288"/>
          </a:xfrm>
        </p:spPr>
        <p:txBody>
          <a:bodyPr/>
          <a:lstStyle>
            <a:lvl1pPr>
              <a:defRPr sz="1800" b="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45026" y="1646238"/>
            <a:ext cx="4041775" cy="639762"/>
          </a:xfrm>
        </p:spPr>
        <p:txBody>
          <a:bodyPr anchor="b"/>
          <a:lstStyle>
            <a:lvl1pPr marL="0" indent="0">
              <a:lnSpc>
                <a:spcPts val="18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Column Two Title</a:t>
            </a:r>
          </a:p>
        </p:txBody>
      </p:sp>
      <p:sp>
        <p:nvSpPr>
          <p:cNvPr id="6" name="Content Placeholder 5"/>
          <p:cNvSpPr>
            <a:spLocks noGrp="1"/>
          </p:cNvSpPr>
          <p:nvPr>
            <p:ph sz="quarter" idx="4"/>
          </p:nvPr>
        </p:nvSpPr>
        <p:spPr>
          <a:xfrm>
            <a:off x="4645026" y="2449512"/>
            <a:ext cx="4041775" cy="3951288"/>
          </a:xfrm>
        </p:spPr>
        <p:txBody>
          <a:bodyPr/>
          <a:lstStyle>
            <a:lvl1pPr>
              <a:defRPr sz="1800" b="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9551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435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AF88B-F1A4-493D-9A11-C10F35C8F8BF}" type="slidenum">
              <a:rPr lang="en-US" smtClean="0"/>
              <a:t>‹#›</a:t>
            </a:fld>
            <a:endParaRPr lang="en-US"/>
          </a:p>
        </p:txBody>
      </p:sp>
    </p:spTree>
    <p:extLst>
      <p:ext uri="{BB962C8B-B14F-4D97-AF65-F5344CB8AC3E}">
        <p14:creationId xmlns:p14="http://schemas.microsoft.com/office/powerpoint/2010/main" val="174086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2057401"/>
            <a:ext cx="7772400" cy="1295400"/>
          </a:xfrm>
        </p:spPr>
        <p:txBody>
          <a:bodyPr/>
          <a:lstStyle>
            <a:lvl1pPr>
              <a:defRPr sz="3600" baseline="0">
                <a:latin typeface="SwitzerlandBlack"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971800" y="3352800"/>
            <a:ext cx="5943600" cy="1752600"/>
          </a:xfrm>
        </p:spPr>
        <p:txBody>
          <a:bodyPr>
            <a:normAutofit/>
          </a:bodyPr>
          <a:lstStyle>
            <a:lvl1pPr marL="0" indent="0" algn="l">
              <a:buNone/>
              <a:defRPr sz="1800">
                <a:solidFill>
                  <a:schemeClr val="tx2">
                    <a:lumMod val="75000"/>
                  </a:schemeClr>
                </a:solidFill>
                <a:latin typeface="Switzerland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p:nvPr>
        </p:nvSpPr>
        <p:spPr>
          <a:xfrm>
            <a:off x="5029200" y="5181600"/>
            <a:ext cx="3886200" cy="1219200"/>
          </a:xfrm>
        </p:spPr>
        <p:txBody>
          <a:bodyPr>
            <a:noAutofit/>
          </a:bodyPr>
          <a:lstStyle>
            <a:lvl1pPr marL="0" indent="0" algn="r">
              <a:lnSpc>
                <a:spcPts val="1800"/>
              </a:lnSpc>
              <a:buFontTx/>
              <a:buNone/>
              <a:defRPr sz="1800">
                <a:solidFill>
                  <a:schemeClr val="tx2">
                    <a:lumMod val="75000"/>
                  </a:schemeClr>
                </a:solidFill>
              </a:defRPr>
            </a:lvl1pPr>
            <a:lvl2pPr marL="457200" indent="0" algn="r">
              <a:lnSpc>
                <a:spcPts val="1400"/>
              </a:lnSpc>
              <a:buFontTx/>
              <a:buNone/>
              <a:defRPr sz="1600"/>
            </a:lvl2pPr>
            <a:lvl3pPr marL="914400" indent="0" algn="r">
              <a:lnSpc>
                <a:spcPts val="1400"/>
              </a:lnSpc>
              <a:buFontTx/>
              <a:buNone/>
              <a:defRPr sz="1600"/>
            </a:lvl3pPr>
            <a:lvl4pPr marL="1371600" indent="0" algn="r">
              <a:lnSpc>
                <a:spcPts val="1400"/>
              </a:lnSpc>
              <a:buFontTx/>
              <a:buNone/>
              <a:defRPr sz="1600"/>
            </a:lvl4pPr>
            <a:lvl5pPr marL="1828800" indent="0" algn="r">
              <a:lnSpc>
                <a:spcPts val="1400"/>
              </a:lnSpc>
              <a:buFontTx/>
              <a:buNone/>
              <a:defRPr sz="1600"/>
            </a:lvl5pPr>
          </a:lstStyle>
          <a:p>
            <a:pPr lvl="0"/>
            <a:r>
              <a:rPr lang="en-US"/>
              <a:t>Click to edit Master text styles</a:t>
            </a:r>
          </a:p>
        </p:txBody>
      </p:sp>
    </p:spTree>
    <p:extLst>
      <p:ext uri="{BB962C8B-B14F-4D97-AF65-F5344CB8AC3E}">
        <p14:creationId xmlns:p14="http://schemas.microsoft.com/office/powerpoint/2010/main" val="4141463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ission Statement">
    <p:spTree>
      <p:nvGrpSpPr>
        <p:cNvPr id="1" name=""/>
        <p:cNvGrpSpPr/>
        <p:nvPr/>
      </p:nvGrpSpPr>
      <p:grpSpPr>
        <a:xfrm>
          <a:off x="0" y="0"/>
          <a:ext cx="0" cy="0"/>
          <a:chOff x="0" y="0"/>
          <a:chExt cx="0" cy="0"/>
        </a:xfrm>
      </p:grpSpPr>
      <p:pic>
        <p:nvPicPr>
          <p:cNvPr id="4" name="Picture 3" descr="Vertical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7"/>
          <p:cNvSpPr>
            <a:spLocks noGrp="1"/>
          </p:cNvSpPr>
          <p:nvPr>
            <p:ph type="body" sz="quarter" idx="11"/>
          </p:nvPr>
        </p:nvSpPr>
        <p:spPr>
          <a:xfrm>
            <a:off x="2057400" y="2362200"/>
            <a:ext cx="5638800" cy="2057400"/>
          </a:xfrm>
        </p:spPr>
        <p:txBody>
          <a:bodyPr>
            <a:noAutofit/>
          </a:bodyPr>
          <a:lstStyle>
            <a:lvl1pPr marL="0" indent="0">
              <a:buFontTx/>
              <a:buNone/>
              <a:defRPr sz="2400">
                <a:solidFill>
                  <a:schemeClr val="tx2">
                    <a:lumMod val="75000"/>
                  </a:schemeClr>
                </a:solidFill>
                <a:effectLst>
                  <a:outerShdw blurRad="38100" dist="38100" dir="2700000" algn="tl">
                    <a:srgbClr val="000000">
                      <a:alpha val="43137"/>
                    </a:srgbClr>
                  </a:outerShdw>
                </a:effectLst>
                <a:latin typeface="SwitzerlandBlack" panose="020B7200000000000000" pitchFamily="34" charset="0"/>
              </a:defRPr>
            </a:lvl1pPr>
          </a:lstStyle>
          <a:p>
            <a:pPr lvl="0"/>
            <a:r>
              <a:rPr lang="en-US"/>
              <a:t>Click to edit Master text styles</a:t>
            </a:r>
          </a:p>
        </p:txBody>
      </p:sp>
      <p:sp>
        <p:nvSpPr>
          <p:cNvPr id="7" name="Title 3"/>
          <p:cNvSpPr>
            <a:spLocks noGrp="1"/>
          </p:cNvSpPr>
          <p:nvPr>
            <p:ph type="title"/>
          </p:nvPr>
        </p:nvSpPr>
        <p:spPr>
          <a:xfrm>
            <a:off x="914400" y="1600200"/>
            <a:ext cx="8077200" cy="533400"/>
          </a:xfrm>
        </p:spPr>
        <p:txBody>
          <a:bodyPr>
            <a:noAutofit/>
          </a:bodyPr>
          <a:lstStyle>
            <a:lvl1pPr algn="l">
              <a:defRPr sz="3200"/>
            </a:lvl1pPr>
          </a:lstStyle>
          <a:p>
            <a:r>
              <a:rPr lang="en-US"/>
              <a:t>Click to edit Master title style</a:t>
            </a:r>
            <a:endParaRPr lang="en-US" dirty="0"/>
          </a:p>
        </p:txBody>
      </p:sp>
      <p:sp>
        <p:nvSpPr>
          <p:cNvPr id="5" name="Slide Number Placeholder 3"/>
          <p:cNvSpPr>
            <a:spLocks noGrp="1"/>
          </p:cNvSpPr>
          <p:nvPr>
            <p:ph type="sldNum" sz="quarter" idx="12"/>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212103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ngle column Bulleted Text">
    <p:spTree>
      <p:nvGrpSpPr>
        <p:cNvPr id="1" name=""/>
        <p:cNvGrpSpPr/>
        <p:nvPr/>
      </p:nvGrpSpPr>
      <p:grpSpPr>
        <a:xfrm>
          <a:off x="0" y="0"/>
          <a:ext cx="0" cy="0"/>
          <a:chOff x="0" y="0"/>
          <a:chExt cx="0" cy="0"/>
        </a:xfrm>
      </p:grpSpPr>
      <p:pic>
        <p:nvPicPr>
          <p:cNvPr id="5" name="Picture 3" descr="Vertical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14400" y="1524000"/>
            <a:ext cx="8077200" cy="5029200"/>
          </a:xfrm>
        </p:spPr>
        <p:txBody>
          <a:bodyPr/>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914400" y="304800"/>
            <a:ext cx="8077200" cy="533400"/>
          </a:xfrm>
        </p:spPr>
        <p:txBody>
          <a:bodyPr/>
          <a:lstStyle>
            <a:lvl1pPr algn="l">
              <a:defRPr/>
            </a:lvl1pPr>
          </a:lstStyle>
          <a:p>
            <a:r>
              <a:rPr lang="en-US"/>
              <a:t>Click to edit Master title style</a:t>
            </a:r>
            <a:endParaRPr lang="en-US" dirty="0"/>
          </a:p>
        </p:txBody>
      </p:sp>
      <p:sp>
        <p:nvSpPr>
          <p:cNvPr id="6" name="Text Placeholder 8"/>
          <p:cNvSpPr>
            <a:spLocks noGrp="1"/>
          </p:cNvSpPr>
          <p:nvPr>
            <p:ph type="body" sz="quarter" idx="12"/>
          </p:nvPr>
        </p:nvSpPr>
        <p:spPr>
          <a:xfrm>
            <a:off x="990600" y="914400"/>
            <a:ext cx="8001000" cy="457200"/>
          </a:xfrm>
        </p:spPr>
        <p:txBody>
          <a:bodyPr anchor="ctr"/>
          <a:lstStyle>
            <a:lvl1pPr marL="0" indent="0">
              <a:buFontTx/>
              <a:buNone/>
              <a:defRPr sz="3200" baseline="0">
                <a:solidFill>
                  <a:schemeClr val="tx2">
                    <a:lumMod val="75000"/>
                  </a:schemeClr>
                </a:solidFill>
              </a:defRPr>
            </a:lvl1pPr>
          </a:lstStyle>
          <a:p>
            <a:pPr lvl="0"/>
            <a:r>
              <a:rPr lang="en-US"/>
              <a:t>Click to edit Master text styles</a:t>
            </a:r>
          </a:p>
        </p:txBody>
      </p:sp>
      <p:sp>
        <p:nvSpPr>
          <p:cNvPr id="7" name="Slide Number Placeholder 3"/>
          <p:cNvSpPr>
            <a:spLocks noGrp="1"/>
          </p:cNvSpPr>
          <p:nvPr>
            <p:ph type="sldNum" sz="quarter" idx="13"/>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3070516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Boxes">
    <p:spTree>
      <p:nvGrpSpPr>
        <p:cNvPr id="1" name=""/>
        <p:cNvGrpSpPr/>
        <p:nvPr/>
      </p:nvGrpSpPr>
      <p:grpSpPr>
        <a:xfrm>
          <a:off x="0" y="0"/>
          <a:ext cx="0" cy="0"/>
          <a:chOff x="0" y="0"/>
          <a:chExt cx="0" cy="0"/>
        </a:xfrm>
      </p:grpSpPr>
      <p:pic>
        <p:nvPicPr>
          <p:cNvPr id="5" name="Picture 3" descr="Vertical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304800"/>
            <a:ext cx="8077200" cy="533400"/>
          </a:xfrm>
        </p:spPr>
        <p:txBody>
          <a:bodyPr/>
          <a:lstStyle>
            <a:lvl1pPr algn="l">
              <a:defRPr/>
            </a:lvl1pPr>
          </a:lstStyle>
          <a:p>
            <a:r>
              <a:rPr lang="en-US"/>
              <a:t>Click to edit Master title style</a:t>
            </a:r>
            <a:endParaRPr lang="en-US" dirty="0"/>
          </a:p>
        </p:txBody>
      </p:sp>
      <p:sp>
        <p:nvSpPr>
          <p:cNvPr id="6" name="Text Placeholder 8"/>
          <p:cNvSpPr>
            <a:spLocks noGrp="1"/>
          </p:cNvSpPr>
          <p:nvPr>
            <p:ph type="body" sz="quarter" idx="12"/>
          </p:nvPr>
        </p:nvSpPr>
        <p:spPr>
          <a:xfrm>
            <a:off x="990600" y="914400"/>
            <a:ext cx="8001000" cy="457200"/>
          </a:xfrm>
        </p:spPr>
        <p:txBody>
          <a:bodyPr anchor="ctr">
            <a:noAutofit/>
          </a:bodyPr>
          <a:lstStyle>
            <a:lvl1pPr marL="0" indent="0">
              <a:buFontTx/>
              <a:buNone/>
              <a:defRPr sz="3200" baseline="0">
                <a:solidFill>
                  <a:schemeClr val="tx2">
                    <a:lumMod val="75000"/>
                  </a:schemeClr>
                </a:solidFill>
              </a:defRPr>
            </a:lvl1pPr>
          </a:lstStyle>
          <a:p>
            <a:pPr lvl="0"/>
            <a:r>
              <a:rPr lang="en-US"/>
              <a:t>Click to edit Master text styles</a:t>
            </a:r>
          </a:p>
        </p:txBody>
      </p:sp>
      <p:sp>
        <p:nvSpPr>
          <p:cNvPr id="7" name="Slide Number Placeholder 3"/>
          <p:cNvSpPr>
            <a:spLocks noGrp="1"/>
          </p:cNvSpPr>
          <p:nvPr>
            <p:ph type="sldNum" sz="quarter" idx="13"/>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3522642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hoto and Caption Layout">
    <p:spTree>
      <p:nvGrpSpPr>
        <p:cNvPr id="1" name=""/>
        <p:cNvGrpSpPr/>
        <p:nvPr/>
      </p:nvGrpSpPr>
      <p:grpSpPr>
        <a:xfrm>
          <a:off x="0" y="0"/>
          <a:ext cx="0" cy="0"/>
          <a:chOff x="0" y="0"/>
          <a:chExt cx="0" cy="0"/>
        </a:xfrm>
      </p:grpSpPr>
      <p:pic>
        <p:nvPicPr>
          <p:cNvPr id="4" name="Picture 3" descr="Vertical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990600" y="304800"/>
            <a:ext cx="8001000" cy="5029200"/>
          </a:xfrm>
        </p:spPr>
        <p:txBody>
          <a:bodyPr rtlCol="0" anchor="ctr">
            <a:normAutofit/>
          </a:bodyPr>
          <a:lstStyle>
            <a:lvl1pPr marL="0" indent="0" algn="ctr">
              <a:buFontTx/>
              <a:buNone/>
              <a:defRPr baseline="0"/>
            </a:lvl1pPr>
          </a:lstStyle>
          <a:p>
            <a:pPr lvl="0"/>
            <a:r>
              <a:rPr lang="en-US" noProof="0"/>
              <a:t>Click icon to add picture</a:t>
            </a:r>
            <a:endParaRPr lang="en-US" noProof="0" dirty="0"/>
          </a:p>
        </p:txBody>
      </p:sp>
      <p:sp>
        <p:nvSpPr>
          <p:cNvPr id="8" name="Text Placeholder 4"/>
          <p:cNvSpPr>
            <a:spLocks noGrp="1"/>
          </p:cNvSpPr>
          <p:nvPr>
            <p:ph type="body" sz="quarter" idx="11"/>
          </p:nvPr>
        </p:nvSpPr>
        <p:spPr>
          <a:xfrm>
            <a:off x="5105400" y="5410200"/>
            <a:ext cx="3886200" cy="1219200"/>
          </a:xfrm>
        </p:spPr>
        <p:txBody>
          <a:bodyPr>
            <a:noAutofit/>
          </a:bodyPr>
          <a:lstStyle>
            <a:lvl1pPr marL="0" indent="0" algn="r">
              <a:lnSpc>
                <a:spcPts val="1800"/>
              </a:lnSpc>
              <a:buFontTx/>
              <a:buNone/>
              <a:defRPr sz="1800" baseline="0">
                <a:solidFill>
                  <a:schemeClr val="tx2">
                    <a:lumMod val="75000"/>
                  </a:schemeClr>
                </a:solidFill>
              </a:defRPr>
            </a:lvl1pPr>
            <a:lvl2pPr marL="457200" indent="0" algn="r">
              <a:lnSpc>
                <a:spcPts val="1400"/>
              </a:lnSpc>
              <a:buFontTx/>
              <a:buNone/>
              <a:defRPr sz="1600"/>
            </a:lvl2pPr>
            <a:lvl3pPr marL="914400" indent="0" algn="r">
              <a:lnSpc>
                <a:spcPts val="1400"/>
              </a:lnSpc>
              <a:buFontTx/>
              <a:buNone/>
              <a:defRPr sz="1600"/>
            </a:lvl3pPr>
            <a:lvl4pPr marL="1371600" indent="0" algn="r">
              <a:lnSpc>
                <a:spcPts val="1400"/>
              </a:lnSpc>
              <a:buFontTx/>
              <a:buNone/>
              <a:defRPr sz="1600"/>
            </a:lvl4pPr>
            <a:lvl5pPr marL="1828800" indent="0" algn="r">
              <a:lnSpc>
                <a:spcPts val="1400"/>
              </a:lnSpc>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3"/>
          <p:cNvSpPr>
            <a:spLocks noGrp="1"/>
          </p:cNvSpPr>
          <p:nvPr>
            <p:ph type="sldNum" sz="quarter" idx="12"/>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394157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pic>
        <p:nvPicPr>
          <p:cNvPr id="7" name="Picture 3" descr="Vertical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990600" y="838200"/>
            <a:ext cx="8001000" cy="4495800"/>
          </a:xfrm>
        </p:spPr>
        <p:txBody>
          <a:bodyPr rtlCol="0" anchor="ctr">
            <a:normAutofit/>
          </a:bodyPr>
          <a:lstStyle>
            <a:lvl1pPr marL="0" indent="0" algn="ctr">
              <a:buFontTx/>
              <a:buNone/>
              <a:defRPr baseline="0"/>
            </a:lvl1pPr>
          </a:lstStyle>
          <a:p>
            <a:pPr lvl="0"/>
            <a:r>
              <a:rPr lang="en-US" noProof="0"/>
              <a:t>Click icon to add picture</a:t>
            </a:r>
            <a:endParaRPr lang="en-US" noProof="0" dirty="0"/>
          </a:p>
        </p:txBody>
      </p:sp>
      <p:sp>
        <p:nvSpPr>
          <p:cNvPr id="8" name="Text Placeholder 4"/>
          <p:cNvSpPr>
            <a:spLocks noGrp="1"/>
          </p:cNvSpPr>
          <p:nvPr>
            <p:ph type="body" sz="quarter" idx="11"/>
          </p:nvPr>
        </p:nvSpPr>
        <p:spPr>
          <a:xfrm>
            <a:off x="914400" y="5410200"/>
            <a:ext cx="8077200" cy="1219200"/>
          </a:xfrm>
        </p:spPr>
        <p:txBody>
          <a:bodyPr>
            <a:noAutofit/>
          </a:bodyPr>
          <a:lstStyle>
            <a:lvl1pPr marL="0" indent="0" algn="l">
              <a:lnSpc>
                <a:spcPts val="1800"/>
              </a:lnSpc>
              <a:buFontTx/>
              <a:buNone/>
              <a:defRPr sz="1800" baseline="0">
                <a:solidFill>
                  <a:schemeClr val="tx2">
                    <a:lumMod val="75000"/>
                  </a:schemeClr>
                </a:solidFill>
              </a:defRPr>
            </a:lvl1pPr>
            <a:lvl2pPr marL="457200" indent="0" algn="r">
              <a:lnSpc>
                <a:spcPts val="1400"/>
              </a:lnSpc>
              <a:buFontTx/>
              <a:buNone/>
              <a:defRPr sz="1600"/>
            </a:lvl2pPr>
            <a:lvl3pPr marL="914400" indent="0" algn="r">
              <a:lnSpc>
                <a:spcPts val="1400"/>
              </a:lnSpc>
              <a:buFontTx/>
              <a:buNone/>
              <a:defRPr sz="1600"/>
            </a:lvl3pPr>
            <a:lvl4pPr marL="1371600" indent="0" algn="r">
              <a:lnSpc>
                <a:spcPts val="1400"/>
              </a:lnSpc>
              <a:buFontTx/>
              <a:buNone/>
              <a:defRPr sz="1600"/>
            </a:lvl4pPr>
            <a:lvl5pPr marL="1828800" indent="0" algn="r">
              <a:lnSpc>
                <a:spcPts val="1400"/>
              </a:lnSpc>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3"/>
          <p:cNvSpPr>
            <a:spLocks noGrp="1"/>
          </p:cNvSpPr>
          <p:nvPr>
            <p:ph type="title"/>
          </p:nvPr>
        </p:nvSpPr>
        <p:spPr>
          <a:xfrm>
            <a:off x="914400" y="152400"/>
            <a:ext cx="8077200" cy="533400"/>
          </a:xfrm>
        </p:spPr>
        <p:txBody>
          <a:bodyPr>
            <a:noAutofit/>
          </a:bodyPr>
          <a:lstStyle>
            <a:lvl1pPr algn="ctr">
              <a:defRPr sz="3200"/>
            </a:lvl1pPr>
          </a:lstStyle>
          <a:p>
            <a:r>
              <a:rPr lang="en-US"/>
              <a:t>Click to edit Master title style</a:t>
            </a:r>
            <a:endParaRPr lang="en-US" dirty="0"/>
          </a:p>
        </p:txBody>
      </p:sp>
      <p:sp>
        <p:nvSpPr>
          <p:cNvPr id="9" name="Slide Number Placeholder 3"/>
          <p:cNvSpPr>
            <a:spLocks noGrp="1"/>
          </p:cNvSpPr>
          <p:nvPr>
            <p:ph type="sldNum" sz="quarter" idx="12"/>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322765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ission Statement">
    <p:spTree>
      <p:nvGrpSpPr>
        <p:cNvPr id="1" name=""/>
        <p:cNvGrpSpPr/>
        <p:nvPr/>
      </p:nvGrpSpPr>
      <p:grpSpPr>
        <a:xfrm>
          <a:off x="0" y="0"/>
          <a:ext cx="0" cy="0"/>
          <a:chOff x="0" y="0"/>
          <a:chExt cx="0" cy="0"/>
        </a:xfrm>
      </p:grpSpPr>
      <p:pic>
        <p:nvPicPr>
          <p:cNvPr id="4" name="Picture 3" descr="Vertical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7"/>
          <p:cNvSpPr>
            <a:spLocks noGrp="1"/>
          </p:cNvSpPr>
          <p:nvPr>
            <p:ph type="body" sz="quarter" idx="11"/>
          </p:nvPr>
        </p:nvSpPr>
        <p:spPr>
          <a:xfrm>
            <a:off x="2057400" y="2362200"/>
            <a:ext cx="5638800" cy="2057400"/>
          </a:xfrm>
        </p:spPr>
        <p:txBody>
          <a:bodyPr>
            <a:noAutofit/>
          </a:bodyPr>
          <a:lstStyle>
            <a:lvl1pPr marL="0" indent="0">
              <a:buFontTx/>
              <a:buNone/>
              <a:defRPr sz="2400">
                <a:solidFill>
                  <a:schemeClr val="tx2">
                    <a:lumMod val="75000"/>
                  </a:schemeClr>
                </a:solidFill>
                <a:effectLst>
                  <a:outerShdw blurRad="38100" dist="38100" dir="2700000" algn="tl">
                    <a:srgbClr val="000000">
                      <a:alpha val="43137"/>
                    </a:srgbClr>
                  </a:outerShdw>
                </a:effectLst>
                <a:latin typeface="SwitzerlandBlack" panose="020B7200000000000000" pitchFamily="34" charset="0"/>
              </a:defRPr>
            </a:lvl1pPr>
          </a:lstStyle>
          <a:p>
            <a:pPr lvl="0"/>
            <a:r>
              <a:rPr lang="en-US"/>
              <a:t>Click to edit Master text styles</a:t>
            </a:r>
          </a:p>
        </p:txBody>
      </p:sp>
      <p:sp>
        <p:nvSpPr>
          <p:cNvPr id="7" name="Title 3"/>
          <p:cNvSpPr>
            <a:spLocks noGrp="1"/>
          </p:cNvSpPr>
          <p:nvPr>
            <p:ph type="title"/>
          </p:nvPr>
        </p:nvSpPr>
        <p:spPr>
          <a:xfrm>
            <a:off x="914400" y="1600200"/>
            <a:ext cx="8077200" cy="533400"/>
          </a:xfrm>
        </p:spPr>
        <p:txBody>
          <a:bodyPr>
            <a:noAutofit/>
          </a:bodyPr>
          <a:lstStyle>
            <a:lvl1pPr algn="l">
              <a:defRPr sz="3200"/>
            </a:lvl1pPr>
          </a:lstStyle>
          <a:p>
            <a:r>
              <a:rPr lang="en-US"/>
              <a:t>Click to edit Master title style</a:t>
            </a:r>
            <a:endParaRPr lang="en-US" dirty="0"/>
          </a:p>
        </p:txBody>
      </p:sp>
      <p:sp>
        <p:nvSpPr>
          <p:cNvPr id="5" name="Slide Number Placeholder 3"/>
          <p:cNvSpPr>
            <a:spLocks noGrp="1"/>
          </p:cNvSpPr>
          <p:nvPr>
            <p:ph type="sldNum" sz="quarter" idx="12"/>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370891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lumn Bulleted Layout">
    <p:spTree>
      <p:nvGrpSpPr>
        <p:cNvPr id="1" name=""/>
        <p:cNvGrpSpPr/>
        <p:nvPr/>
      </p:nvGrpSpPr>
      <p:grpSpPr>
        <a:xfrm>
          <a:off x="0" y="0"/>
          <a:ext cx="0" cy="0"/>
          <a:chOff x="0" y="0"/>
          <a:chExt cx="0" cy="0"/>
        </a:xfrm>
      </p:grpSpPr>
      <p:pic>
        <p:nvPicPr>
          <p:cNvPr id="7" name="Picture 3" descr="Vertical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304800"/>
            <a:ext cx="8077200" cy="5334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914400" y="1524000"/>
            <a:ext cx="4038600" cy="5029200"/>
          </a:xfrm>
        </p:spPr>
        <p:txBody>
          <a:bodyPr/>
          <a:lstStyle>
            <a:lvl1pPr>
              <a:defRPr sz="24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5105400" y="1524000"/>
            <a:ext cx="3886200" cy="5029200"/>
          </a:xfrm>
        </p:spPr>
        <p:txBody>
          <a:bodyPr/>
          <a:lstStyle>
            <a:lvl1pPr>
              <a:defRPr sz="24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8"/>
          <p:cNvSpPr>
            <a:spLocks noGrp="1"/>
          </p:cNvSpPr>
          <p:nvPr>
            <p:ph type="body" sz="quarter" idx="12"/>
          </p:nvPr>
        </p:nvSpPr>
        <p:spPr>
          <a:xfrm>
            <a:off x="990600" y="914400"/>
            <a:ext cx="8001000" cy="457200"/>
          </a:xfrm>
        </p:spPr>
        <p:txBody>
          <a:bodyPr anchor="ctr">
            <a:noAutofit/>
          </a:bodyPr>
          <a:lstStyle>
            <a:lvl1pPr marL="0" indent="0">
              <a:buFontTx/>
              <a:buNone/>
              <a:defRPr sz="3200" baseline="0">
                <a:solidFill>
                  <a:schemeClr val="tx2">
                    <a:lumMod val="75000"/>
                  </a:schemeClr>
                </a:solidFill>
              </a:defRPr>
            </a:lvl1pPr>
          </a:lstStyle>
          <a:p>
            <a:pPr lvl="0"/>
            <a:r>
              <a:rPr lang="en-US"/>
              <a:t>Click to edit Master text styles</a:t>
            </a:r>
          </a:p>
        </p:txBody>
      </p:sp>
      <p:sp>
        <p:nvSpPr>
          <p:cNvPr id="8" name="Slide Number Placeholder 3"/>
          <p:cNvSpPr>
            <a:spLocks noGrp="1"/>
          </p:cNvSpPr>
          <p:nvPr>
            <p:ph type="sldNum" sz="quarter" idx="13"/>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2880908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6" name="Picture 3" descr="Vertical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88" y="2286000"/>
            <a:ext cx="471487" cy="18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descr="flickr-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2538" y="4343400"/>
            <a:ext cx="585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0"/>
          </p:nvPr>
        </p:nvSpPr>
        <p:spPr>
          <a:xfrm>
            <a:off x="4572000" y="5029200"/>
            <a:ext cx="3886200" cy="1219200"/>
          </a:xfrm>
        </p:spPr>
        <p:txBody>
          <a:bodyPr>
            <a:noAutofit/>
          </a:bodyPr>
          <a:lstStyle>
            <a:lvl1pPr marL="0" indent="0" algn="r">
              <a:lnSpc>
                <a:spcPts val="1800"/>
              </a:lnSpc>
              <a:buFontTx/>
              <a:buNone/>
              <a:defRPr sz="1800">
                <a:solidFill>
                  <a:schemeClr val="tx2">
                    <a:lumMod val="75000"/>
                  </a:schemeClr>
                </a:solidFill>
              </a:defRPr>
            </a:lvl1pPr>
            <a:lvl2pPr marL="457200" indent="0" algn="r">
              <a:lnSpc>
                <a:spcPts val="1400"/>
              </a:lnSpc>
              <a:buFontTx/>
              <a:buNone/>
              <a:defRPr sz="1600"/>
            </a:lvl2pPr>
            <a:lvl3pPr marL="914400" indent="0" algn="r">
              <a:lnSpc>
                <a:spcPts val="1400"/>
              </a:lnSpc>
              <a:buFontTx/>
              <a:buNone/>
              <a:defRPr sz="1600"/>
            </a:lvl3pPr>
            <a:lvl4pPr marL="1371600" indent="0" algn="r">
              <a:lnSpc>
                <a:spcPts val="1400"/>
              </a:lnSpc>
              <a:buFontTx/>
              <a:buNone/>
              <a:defRPr sz="1600"/>
            </a:lvl4pPr>
            <a:lvl5pPr marL="1828800" indent="0" algn="r">
              <a:lnSpc>
                <a:spcPts val="1400"/>
              </a:lnSpc>
              <a:buFontTx/>
              <a:buNone/>
              <a:defRPr sz="1600"/>
            </a:lvl5pPr>
          </a:lstStyle>
          <a:p>
            <a:pPr lvl="0"/>
            <a:r>
              <a:rPr lang="en-US"/>
              <a:t>Click to edit Master text styles</a:t>
            </a:r>
          </a:p>
        </p:txBody>
      </p:sp>
      <p:sp>
        <p:nvSpPr>
          <p:cNvPr id="11" name="Text Placeholder 7"/>
          <p:cNvSpPr>
            <a:spLocks noGrp="1"/>
          </p:cNvSpPr>
          <p:nvPr>
            <p:ph type="body" sz="quarter" idx="11"/>
          </p:nvPr>
        </p:nvSpPr>
        <p:spPr>
          <a:xfrm>
            <a:off x="1905000" y="1371600"/>
            <a:ext cx="5638800" cy="457200"/>
          </a:xfrm>
        </p:spPr>
        <p:txBody>
          <a:bodyPr>
            <a:noAutofit/>
          </a:bodyPr>
          <a:lstStyle>
            <a:lvl1pPr marL="0" indent="0">
              <a:buFontTx/>
              <a:buNone/>
              <a:defRPr sz="2400">
                <a:solidFill>
                  <a:schemeClr val="tx2">
                    <a:lumMod val="75000"/>
                  </a:schemeClr>
                </a:solidFill>
                <a:effectLst>
                  <a:outerShdw blurRad="38100" dist="38100" dir="2700000" algn="tl">
                    <a:srgbClr val="000000">
                      <a:alpha val="43137"/>
                    </a:srgbClr>
                  </a:outerShdw>
                </a:effectLst>
                <a:latin typeface="SwitzerlandBlack" panose="020B7200000000000000" pitchFamily="34" charset="0"/>
              </a:defRPr>
            </a:lvl1pPr>
          </a:lstStyle>
          <a:p>
            <a:pPr lvl="0"/>
            <a:r>
              <a:rPr lang="en-US"/>
              <a:t>Click to edit Master text styles</a:t>
            </a:r>
          </a:p>
        </p:txBody>
      </p:sp>
      <p:sp>
        <p:nvSpPr>
          <p:cNvPr id="12" name="Text Placeholder 7"/>
          <p:cNvSpPr>
            <a:spLocks noGrp="1"/>
          </p:cNvSpPr>
          <p:nvPr>
            <p:ph type="body" sz="quarter" idx="12"/>
          </p:nvPr>
        </p:nvSpPr>
        <p:spPr>
          <a:xfrm>
            <a:off x="3200400" y="2286000"/>
            <a:ext cx="5334000" cy="2819400"/>
          </a:xfrm>
        </p:spPr>
        <p:txBody>
          <a:bodyPr>
            <a:noAutofit/>
          </a:bodyPr>
          <a:lstStyle>
            <a:lvl1pPr marL="0" indent="0">
              <a:lnSpc>
                <a:spcPts val="2400"/>
              </a:lnSpc>
              <a:spcBef>
                <a:spcPts val="0"/>
              </a:spcBef>
              <a:buFontTx/>
              <a:buNone/>
              <a:defRPr sz="2400">
                <a:solidFill>
                  <a:schemeClr val="tx2">
                    <a:lumMod val="75000"/>
                  </a:schemeClr>
                </a:solidFill>
                <a:effectLst>
                  <a:outerShdw blurRad="38100" dist="38100" dir="2700000" algn="tl">
                    <a:srgbClr val="000000">
                      <a:alpha val="43137"/>
                    </a:srgbClr>
                  </a:outerShdw>
                </a:effectLst>
                <a:latin typeface="SwitzerlandBlack" panose="020B7200000000000000"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837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ngle column Bulleted Text">
    <p:spTree>
      <p:nvGrpSpPr>
        <p:cNvPr id="1" name=""/>
        <p:cNvGrpSpPr/>
        <p:nvPr/>
      </p:nvGrpSpPr>
      <p:grpSpPr>
        <a:xfrm>
          <a:off x="0" y="0"/>
          <a:ext cx="0" cy="0"/>
          <a:chOff x="0" y="0"/>
          <a:chExt cx="0" cy="0"/>
        </a:xfrm>
      </p:grpSpPr>
      <p:pic>
        <p:nvPicPr>
          <p:cNvPr id="5" name="Picture 3" descr="Vertical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14400" y="1524000"/>
            <a:ext cx="8077200" cy="5029200"/>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914400" y="304800"/>
            <a:ext cx="8077200" cy="533400"/>
          </a:xfrm>
        </p:spPr>
        <p:txBody>
          <a:bodyPr/>
          <a:lstStyle>
            <a:lvl1pPr algn="l">
              <a:defRPr/>
            </a:lvl1pPr>
          </a:lstStyle>
          <a:p>
            <a:r>
              <a:rPr lang="en-US" dirty="0"/>
              <a:t>Click to edit Master title style</a:t>
            </a:r>
          </a:p>
        </p:txBody>
      </p:sp>
      <p:sp>
        <p:nvSpPr>
          <p:cNvPr id="6" name="Text Placeholder 8"/>
          <p:cNvSpPr>
            <a:spLocks noGrp="1"/>
          </p:cNvSpPr>
          <p:nvPr>
            <p:ph type="body" sz="quarter" idx="12"/>
          </p:nvPr>
        </p:nvSpPr>
        <p:spPr>
          <a:xfrm>
            <a:off x="990600" y="914400"/>
            <a:ext cx="8001000" cy="457200"/>
          </a:xfrm>
        </p:spPr>
        <p:txBody>
          <a:bodyPr anchor="ctr"/>
          <a:lstStyle>
            <a:lvl1pPr marL="0" indent="0">
              <a:buFontTx/>
              <a:buNone/>
              <a:defRPr sz="3200" baseline="0">
                <a:solidFill>
                  <a:schemeClr val="tx2">
                    <a:lumMod val="75000"/>
                  </a:schemeClr>
                </a:solidFill>
              </a:defRPr>
            </a:lvl1pPr>
          </a:lstStyle>
          <a:p>
            <a:pPr lvl="0"/>
            <a:r>
              <a:rPr lang="en-US"/>
              <a:t>Click to edit Master text styles</a:t>
            </a:r>
          </a:p>
        </p:txBody>
      </p:sp>
      <p:sp>
        <p:nvSpPr>
          <p:cNvPr id="7" name="Slide Number Placeholder 3"/>
          <p:cNvSpPr>
            <a:spLocks noGrp="1"/>
          </p:cNvSpPr>
          <p:nvPr>
            <p:ph type="sldNum" sz="quarter" idx="13"/>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202071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Boxes">
    <p:spTree>
      <p:nvGrpSpPr>
        <p:cNvPr id="1" name=""/>
        <p:cNvGrpSpPr/>
        <p:nvPr/>
      </p:nvGrpSpPr>
      <p:grpSpPr>
        <a:xfrm>
          <a:off x="0" y="0"/>
          <a:ext cx="0" cy="0"/>
          <a:chOff x="0" y="0"/>
          <a:chExt cx="0" cy="0"/>
        </a:xfrm>
      </p:grpSpPr>
      <p:pic>
        <p:nvPicPr>
          <p:cNvPr id="5" name="Picture 3" descr="Vertical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304800"/>
            <a:ext cx="8077200" cy="533400"/>
          </a:xfrm>
        </p:spPr>
        <p:txBody>
          <a:bodyPr/>
          <a:lstStyle>
            <a:lvl1pPr algn="l">
              <a:defRPr/>
            </a:lvl1pPr>
          </a:lstStyle>
          <a:p>
            <a:r>
              <a:rPr lang="en-US" dirty="0"/>
              <a:t>Click to edit Master title style</a:t>
            </a:r>
          </a:p>
        </p:txBody>
      </p:sp>
      <p:sp>
        <p:nvSpPr>
          <p:cNvPr id="6" name="Text Placeholder 8"/>
          <p:cNvSpPr>
            <a:spLocks noGrp="1"/>
          </p:cNvSpPr>
          <p:nvPr>
            <p:ph type="body" sz="quarter" idx="12"/>
          </p:nvPr>
        </p:nvSpPr>
        <p:spPr>
          <a:xfrm>
            <a:off x="990600" y="914400"/>
            <a:ext cx="8001000" cy="457200"/>
          </a:xfrm>
        </p:spPr>
        <p:txBody>
          <a:bodyPr anchor="ctr">
            <a:noAutofit/>
          </a:bodyPr>
          <a:lstStyle>
            <a:lvl1pPr marL="0" indent="0">
              <a:buFontTx/>
              <a:buNone/>
              <a:defRPr sz="3200" baseline="0">
                <a:solidFill>
                  <a:schemeClr val="tx2">
                    <a:lumMod val="75000"/>
                  </a:schemeClr>
                </a:solidFill>
              </a:defRPr>
            </a:lvl1pPr>
          </a:lstStyle>
          <a:p>
            <a:pPr lvl="0"/>
            <a:r>
              <a:rPr lang="en-US"/>
              <a:t>Click to edit Master text styles</a:t>
            </a:r>
          </a:p>
        </p:txBody>
      </p:sp>
      <p:sp>
        <p:nvSpPr>
          <p:cNvPr id="7" name="Slide Number Placeholder 3"/>
          <p:cNvSpPr>
            <a:spLocks noGrp="1"/>
          </p:cNvSpPr>
          <p:nvPr>
            <p:ph type="sldNum" sz="quarter" idx="13"/>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267079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 and Caption Layout">
    <p:spTree>
      <p:nvGrpSpPr>
        <p:cNvPr id="1" name=""/>
        <p:cNvGrpSpPr/>
        <p:nvPr/>
      </p:nvGrpSpPr>
      <p:grpSpPr>
        <a:xfrm>
          <a:off x="0" y="0"/>
          <a:ext cx="0" cy="0"/>
          <a:chOff x="0" y="0"/>
          <a:chExt cx="0" cy="0"/>
        </a:xfrm>
      </p:grpSpPr>
      <p:pic>
        <p:nvPicPr>
          <p:cNvPr id="4" name="Picture 3" descr="Vertical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990600" y="304800"/>
            <a:ext cx="8001000" cy="5029200"/>
          </a:xfrm>
        </p:spPr>
        <p:txBody>
          <a:bodyPr rtlCol="0" anchor="ctr">
            <a:normAutofit/>
          </a:bodyPr>
          <a:lstStyle>
            <a:lvl1pPr marL="0" indent="0" algn="ctr">
              <a:buFontTx/>
              <a:buNone/>
              <a:defRPr baseline="0"/>
            </a:lvl1pPr>
          </a:lstStyle>
          <a:p>
            <a:pPr lvl="0"/>
            <a:r>
              <a:rPr lang="en-US" noProof="0"/>
              <a:t>Click icon to add picture</a:t>
            </a:r>
            <a:endParaRPr lang="en-US" noProof="0" dirty="0"/>
          </a:p>
        </p:txBody>
      </p:sp>
      <p:sp>
        <p:nvSpPr>
          <p:cNvPr id="8" name="Text Placeholder 4"/>
          <p:cNvSpPr>
            <a:spLocks noGrp="1"/>
          </p:cNvSpPr>
          <p:nvPr>
            <p:ph type="body" sz="quarter" idx="11"/>
          </p:nvPr>
        </p:nvSpPr>
        <p:spPr>
          <a:xfrm>
            <a:off x="5105400" y="5410200"/>
            <a:ext cx="3886200" cy="1219200"/>
          </a:xfrm>
        </p:spPr>
        <p:txBody>
          <a:bodyPr>
            <a:noAutofit/>
          </a:bodyPr>
          <a:lstStyle>
            <a:lvl1pPr marL="0" indent="0" algn="r">
              <a:lnSpc>
                <a:spcPts val="1800"/>
              </a:lnSpc>
              <a:buFontTx/>
              <a:buNone/>
              <a:defRPr sz="1800" baseline="0">
                <a:solidFill>
                  <a:schemeClr val="tx2">
                    <a:lumMod val="75000"/>
                  </a:schemeClr>
                </a:solidFill>
              </a:defRPr>
            </a:lvl1pPr>
            <a:lvl2pPr marL="457200" indent="0" algn="r">
              <a:lnSpc>
                <a:spcPts val="1400"/>
              </a:lnSpc>
              <a:buFontTx/>
              <a:buNone/>
              <a:defRPr sz="1600"/>
            </a:lvl2pPr>
            <a:lvl3pPr marL="914400" indent="0" algn="r">
              <a:lnSpc>
                <a:spcPts val="1400"/>
              </a:lnSpc>
              <a:buFontTx/>
              <a:buNone/>
              <a:defRPr sz="1600"/>
            </a:lvl3pPr>
            <a:lvl4pPr marL="1371600" indent="0" algn="r">
              <a:lnSpc>
                <a:spcPts val="1400"/>
              </a:lnSpc>
              <a:buFontTx/>
              <a:buNone/>
              <a:defRPr sz="1600"/>
            </a:lvl4pPr>
            <a:lvl5pPr marL="1828800" indent="0" algn="r">
              <a:lnSpc>
                <a:spcPts val="1400"/>
              </a:lnSpc>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3"/>
          <p:cNvSpPr>
            <a:spLocks noGrp="1"/>
          </p:cNvSpPr>
          <p:nvPr>
            <p:ph type="sldNum" sz="quarter" idx="12"/>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331177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pic>
        <p:nvPicPr>
          <p:cNvPr id="7" name="Picture 3" descr="Vertical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990600" y="838200"/>
            <a:ext cx="8001000" cy="4495800"/>
          </a:xfrm>
        </p:spPr>
        <p:txBody>
          <a:bodyPr rtlCol="0" anchor="ctr">
            <a:normAutofit/>
          </a:bodyPr>
          <a:lstStyle>
            <a:lvl1pPr marL="0" indent="0" algn="ctr">
              <a:buFontTx/>
              <a:buNone/>
              <a:defRPr baseline="0"/>
            </a:lvl1pPr>
          </a:lstStyle>
          <a:p>
            <a:pPr lvl="0"/>
            <a:r>
              <a:rPr lang="en-US" noProof="0"/>
              <a:t>Click icon to add picture</a:t>
            </a:r>
            <a:endParaRPr lang="en-US" noProof="0" dirty="0"/>
          </a:p>
        </p:txBody>
      </p:sp>
      <p:sp>
        <p:nvSpPr>
          <p:cNvPr id="8" name="Text Placeholder 4"/>
          <p:cNvSpPr>
            <a:spLocks noGrp="1"/>
          </p:cNvSpPr>
          <p:nvPr>
            <p:ph type="body" sz="quarter" idx="11"/>
          </p:nvPr>
        </p:nvSpPr>
        <p:spPr>
          <a:xfrm>
            <a:off x="914400" y="5410200"/>
            <a:ext cx="8077200" cy="1219200"/>
          </a:xfrm>
        </p:spPr>
        <p:txBody>
          <a:bodyPr>
            <a:noAutofit/>
          </a:bodyPr>
          <a:lstStyle>
            <a:lvl1pPr marL="0" indent="0" algn="l">
              <a:lnSpc>
                <a:spcPts val="1800"/>
              </a:lnSpc>
              <a:buFontTx/>
              <a:buNone/>
              <a:defRPr sz="1800" baseline="0">
                <a:solidFill>
                  <a:schemeClr val="tx2">
                    <a:lumMod val="75000"/>
                  </a:schemeClr>
                </a:solidFill>
              </a:defRPr>
            </a:lvl1pPr>
            <a:lvl2pPr marL="457200" indent="0" algn="r">
              <a:lnSpc>
                <a:spcPts val="1400"/>
              </a:lnSpc>
              <a:buFontTx/>
              <a:buNone/>
              <a:defRPr sz="1600"/>
            </a:lvl2pPr>
            <a:lvl3pPr marL="914400" indent="0" algn="r">
              <a:lnSpc>
                <a:spcPts val="1400"/>
              </a:lnSpc>
              <a:buFontTx/>
              <a:buNone/>
              <a:defRPr sz="1600"/>
            </a:lvl3pPr>
            <a:lvl4pPr marL="1371600" indent="0" algn="r">
              <a:lnSpc>
                <a:spcPts val="1400"/>
              </a:lnSpc>
              <a:buFontTx/>
              <a:buNone/>
              <a:defRPr sz="1600"/>
            </a:lvl4pPr>
            <a:lvl5pPr marL="1828800" indent="0" algn="r">
              <a:lnSpc>
                <a:spcPts val="1400"/>
              </a:lnSpc>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3"/>
          <p:cNvSpPr>
            <a:spLocks noGrp="1"/>
          </p:cNvSpPr>
          <p:nvPr>
            <p:ph type="title"/>
          </p:nvPr>
        </p:nvSpPr>
        <p:spPr>
          <a:xfrm>
            <a:off x="914400" y="152400"/>
            <a:ext cx="8077200" cy="533400"/>
          </a:xfrm>
        </p:spPr>
        <p:txBody>
          <a:bodyPr>
            <a:noAutofit/>
          </a:bodyPr>
          <a:lstStyle>
            <a:lvl1pPr algn="ctr">
              <a:defRPr sz="3200"/>
            </a:lvl1pPr>
          </a:lstStyle>
          <a:p>
            <a:r>
              <a:rPr lang="en-US" dirty="0"/>
              <a:t>Click to edit Master title style</a:t>
            </a:r>
          </a:p>
        </p:txBody>
      </p:sp>
      <p:sp>
        <p:nvSpPr>
          <p:cNvPr id="9" name="Slide Number Placeholder 3"/>
          <p:cNvSpPr>
            <a:spLocks noGrp="1"/>
          </p:cNvSpPr>
          <p:nvPr>
            <p:ph type="sldNum" sz="quarter" idx="12"/>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77865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 Bulleted Layout">
    <p:spTree>
      <p:nvGrpSpPr>
        <p:cNvPr id="1" name=""/>
        <p:cNvGrpSpPr/>
        <p:nvPr/>
      </p:nvGrpSpPr>
      <p:grpSpPr>
        <a:xfrm>
          <a:off x="0" y="0"/>
          <a:ext cx="0" cy="0"/>
          <a:chOff x="0" y="0"/>
          <a:chExt cx="0" cy="0"/>
        </a:xfrm>
      </p:grpSpPr>
      <p:pic>
        <p:nvPicPr>
          <p:cNvPr id="7" name="Picture 3" descr="Vertical Ba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304800"/>
            <a:ext cx="8077200" cy="5334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914400" y="1524000"/>
            <a:ext cx="4038600" cy="5029200"/>
          </a:xfrm>
        </p:spPr>
        <p:txBody>
          <a:bodyPr/>
          <a:lstStyle>
            <a:lvl1pPr>
              <a:defRPr sz="24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5105400" y="1524000"/>
            <a:ext cx="3886200" cy="5029200"/>
          </a:xfrm>
        </p:spPr>
        <p:txBody>
          <a:bodyPr/>
          <a:lstStyle>
            <a:lvl1pPr>
              <a:defRPr sz="24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2"/>
          </p:nvPr>
        </p:nvSpPr>
        <p:spPr>
          <a:xfrm>
            <a:off x="990600" y="914400"/>
            <a:ext cx="8001000" cy="457200"/>
          </a:xfrm>
        </p:spPr>
        <p:txBody>
          <a:bodyPr anchor="ctr">
            <a:noAutofit/>
          </a:bodyPr>
          <a:lstStyle>
            <a:lvl1pPr marL="0" indent="0">
              <a:buFontTx/>
              <a:buNone/>
              <a:defRPr sz="3200" baseline="0">
                <a:solidFill>
                  <a:schemeClr val="tx2">
                    <a:lumMod val="75000"/>
                  </a:schemeClr>
                </a:solidFill>
              </a:defRPr>
            </a:lvl1pPr>
          </a:lstStyle>
          <a:p>
            <a:pPr lvl="0"/>
            <a:r>
              <a:rPr lang="en-US"/>
              <a:t>Click to edit Master text styles</a:t>
            </a:r>
          </a:p>
        </p:txBody>
      </p:sp>
      <p:sp>
        <p:nvSpPr>
          <p:cNvPr id="8" name="Slide Number Placeholder 3"/>
          <p:cNvSpPr>
            <a:spLocks noGrp="1"/>
          </p:cNvSpPr>
          <p:nvPr>
            <p:ph type="sldNum" sz="quarter" idx="13"/>
          </p:nvPr>
        </p:nvSpPr>
        <p:spPr>
          <a:xfrm>
            <a:off x="0" y="5867400"/>
            <a:ext cx="609600" cy="609600"/>
          </a:xfrm>
          <a:prstGeom prst="rect">
            <a:avLst/>
          </a:prstGeom>
        </p:spPr>
        <p:txBody>
          <a:bodyPr vert="horz" lIns="91440" tIns="45720" rIns="91440" bIns="45720" rtlCol="0" anchor="ctr"/>
          <a:lstStyle>
            <a:lvl1pPr algn="ctr" fontAlgn="auto">
              <a:spcBef>
                <a:spcPts val="0"/>
              </a:spcBef>
              <a:spcAft>
                <a:spcPts val="0"/>
              </a:spcAft>
              <a:defRPr sz="2000" b="1">
                <a:solidFill>
                  <a:schemeClr val="accent1">
                    <a:lumMod val="40000"/>
                    <a:lumOff val="60000"/>
                  </a:schemeClr>
                </a:solidFill>
                <a:latin typeface="+mj-lt"/>
                <a:cs typeface="+mn-cs"/>
              </a:defRPr>
            </a:lvl1pPr>
          </a:lstStyle>
          <a:p>
            <a:pPr>
              <a:defRPr/>
            </a:pPr>
            <a:r>
              <a:rPr lang="en-US"/>
              <a:t>&lt;#&gt;</a:t>
            </a:r>
            <a:endParaRPr lang="en-US" dirty="0"/>
          </a:p>
        </p:txBody>
      </p:sp>
    </p:spTree>
    <p:extLst>
      <p:ext uri="{BB962C8B-B14F-4D97-AF65-F5344CB8AC3E}">
        <p14:creationId xmlns:p14="http://schemas.microsoft.com/office/powerpoint/2010/main" val="181372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6" name="Picture 3" descr="Vertical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88" y="2819400"/>
            <a:ext cx="471487" cy="18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10"/>
          </p:nvPr>
        </p:nvSpPr>
        <p:spPr>
          <a:xfrm>
            <a:off x="4572000" y="5029200"/>
            <a:ext cx="3886200" cy="1219200"/>
          </a:xfrm>
        </p:spPr>
        <p:txBody>
          <a:bodyPr>
            <a:noAutofit/>
          </a:bodyPr>
          <a:lstStyle>
            <a:lvl1pPr marL="0" indent="0" algn="r">
              <a:lnSpc>
                <a:spcPts val="1800"/>
              </a:lnSpc>
              <a:buFontTx/>
              <a:buNone/>
              <a:defRPr sz="1800">
                <a:solidFill>
                  <a:schemeClr val="tx2">
                    <a:lumMod val="75000"/>
                  </a:schemeClr>
                </a:solidFill>
              </a:defRPr>
            </a:lvl1pPr>
            <a:lvl2pPr marL="457200" indent="0" algn="r">
              <a:lnSpc>
                <a:spcPts val="1400"/>
              </a:lnSpc>
              <a:buFontTx/>
              <a:buNone/>
              <a:defRPr sz="1600"/>
            </a:lvl2pPr>
            <a:lvl3pPr marL="914400" indent="0" algn="r">
              <a:lnSpc>
                <a:spcPts val="1400"/>
              </a:lnSpc>
              <a:buFontTx/>
              <a:buNone/>
              <a:defRPr sz="1600"/>
            </a:lvl3pPr>
            <a:lvl4pPr marL="1371600" indent="0" algn="r">
              <a:lnSpc>
                <a:spcPts val="1400"/>
              </a:lnSpc>
              <a:buFontTx/>
              <a:buNone/>
              <a:defRPr sz="1600"/>
            </a:lvl4pPr>
            <a:lvl5pPr marL="1828800" indent="0" algn="r">
              <a:lnSpc>
                <a:spcPts val="1400"/>
              </a:lnSpc>
              <a:buFontTx/>
              <a:buNone/>
              <a:defRPr sz="1600"/>
            </a:lvl5pPr>
          </a:lstStyle>
          <a:p>
            <a:pPr lvl="0"/>
            <a:r>
              <a:rPr lang="en-US"/>
              <a:t>Click to edit Master text styles</a:t>
            </a:r>
          </a:p>
        </p:txBody>
      </p:sp>
      <p:sp>
        <p:nvSpPr>
          <p:cNvPr id="8" name="Text Placeholder 7"/>
          <p:cNvSpPr>
            <a:spLocks noGrp="1"/>
          </p:cNvSpPr>
          <p:nvPr>
            <p:ph type="body" sz="quarter" idx="11"/>
          </p:nvPr>
        </p:nvSpPr>
        <p:spPr>
          <a:xfrm>
            <a:off x="2133600" y="2057400"/>
            <a:ext cx="5638800" cy="457200"/>
          </a:xfrm>
        </p:spPr>
        <p:txBody>
          <a:bodyPr>
            <a:noAutofit/>
          </a:bodyPr>
          <a:lstStyle>
            <a:lvl1pPr marL="0" indent="0">
              <a:buFontTx/>
              <a:buNone/>
              <a:defRPr sz="2400">
                <a:solidFill>
                  <a:schemeClr val="tx2">
                    <a:lumMod val="75000"/>
                  </a:schemeClr>
                </a:solidFill>
                <a:effectLst>
                  <a:outerShdw blurRad="38100" dist="38100" dir="2700000" algn="tl">
                    <a:srgbClr val="000000">
                      <a:alpha val="43137"/>
                    </a:srgbClr>
                  </a:outerShdw>
                </a:effectLst>
                <a:latin typeface="SwitzerlandBlack" panose="020B7200000000000000" pitchFamily="34" charset="0"/>
              </a:defRPr>
            </a:lvl1pPr>
          </a:lstStyle>
          <a:p>
            <a:pPr lvl="0"/>
            <a:r>
              <a:rPr lang="en-US"/>
              <a:t>Click to edit Master text styles</a:t>
            </a:r>
          </a:p>
        </p:txBody>
      </p:sp>
      <p:sp>
        <p:nvSpPr>
          <p:cNvPr id="9" name="Text Placeholder 7"/>
          <p:cNvSpPr>
            <a:spLocks noGrp="1"/>
          </p:cNvSpPr>
          <p:nvPr>
            <p:ph type="body" sz="quarter" idx="12"/>
          </p:nvPr>
        </p:nvSpPr>
        <p:spPr>
          <a:xfrm>
            <a:off x="3200400" y="2819400"/>
            <a:ext cx="5334000" cy="1981200"/>
          </a:xfrm>
        </p:spPr>
        <p:txBody>
          <a:bodyPr>
            <a:noAutofit/>
          </a:bodyPr>
          <a:lstStyle>
            <a:lvl1pPr marL="0" indent="0">
              <a:lnSpc>
                <a:spcPts val="2400"/>
              </a:lnSpc>
              <a:spcBef>
                <a:spcPts val="0"/>
              </a:spcBef>
              <a:buFontTx/>
              <a:buNone/>
              <a:defRPr sz="2400">
                <a:solidFill>
                  <a:schemeClr val="tx2">
                    <a:lumMod val="75000"/>
                  </a:schemeClr>
                </a:solidFill>
                <a:effectLst>
                  <a:outerShdw blurRad="38100" dist="38100" dir="2700000" algn="tl">
                    <a:srgbClr val="000000">
                      <a:alpha val="43137"/>
                    </a:srgbClr>
                  </a:outerShdw>
                </a:effectLst>
                <a:latin typeface="SwitzerlandBlack" panose="020B7200000000000000"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213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here for </a:t>
            </a:r>
            <a:r>
              <a:rPr lang="en-US"/>
              <a:t>your Title</a:t>
            </a:r>
            <a:endParaRPr lang="en-US" dirty="0"/>
          </a:p>
        </p:txBody>
      </p:sp>
      <p:sp>
        <p:nvSpPr>
          <p:cNvPr id="3" name="Content Placeholder 2"/>
          <p:cNvSpPr>
            <a:spLocks noGrp="1"/>
          </p:cNvSpPr>
          <p:nvPr>
            <p:ph idx="1"/>
          </p:nvPr>
        </p:nvSpPr>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CAF88B-F1A4-493D-9A11-C10F35C8F8BF}" type="slidenum">
              <a:rPr lang="en-US" smtClean="0"/>
              <a:t>‹#›</a:t>
            </a:fld>
            <a:endParaRPr lang="en-US"/>
          </a:p>
        </p:txBody>
      </p:sp>
    </p:spTree>
    <p:extLst>
      <p:ext uri="{BB962C8B-B14F-4D97-AF65-F5344CB8AC3E}">
        <p14:creationId xmlns:p14="http://schemas.microsoft.com/office/powerpoint/2010/main" val="242224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457200" y="16002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5" r:id="rId9"/>
    <p:sldLayoutId id="2147483696" r:id="rId10"/>
    <p:sldLayoutId id="2147483699" r:id="rId11"/>
    <p:sldLayoutId id="2147483700" r:id="rId12"/>
    <p:sldLayoutId id="2147483701" r:id="rId13"/>
  </p:sldLayoutIdLst>
  <p:hf hdr="0" ftr="0" dt="0"/>
  <p:txStyles>
    <p:titleStyle>
      <a:lvl1pPr algn="l" rtl="0" eaLnBrk="0" fontAlgn="base" hangingPunct="0">
        <a:spcBef>
          <a:spcPct val="0"/>
        </a:spcBef>
        <a:spcAft>
          <a:spcPct val="0"/>
        </a:spcAft>
        <a:defRPr sz="3600" kern="1200">
          <a:solidFill>
            <a:schemeClr val="tx1"/>
          </a:solidFill>
          <a:effectLst>
            <a:outerShdw blurRad="38100" dist="38100" dir="2700000" algn="tl">
              <a:srgbClr val="000000">
                <a:alpha val="43137"/>
              </a:srgbClr>
            </a:outerShdw>
          </a:effectLst>
          <a:latin typeface="SwitzerlandBlack" pitchFamily="34" charset="0"/>
          <a:ea typeface="+mj-ea"/>
          <a:cs typeface="+mj-cs"/>
        </a:defRPr>
      </a:lvl1pPr>
      <a:lvl2pPr algn="l" rtl="0" eaLnBrk="0" fontAlgn="base" hangingPunct="0">
        <a:spcBef>
          <a:spcPct val="0"/>
        </a:spcBef>
        <a:spcAft>
          <a:spcPct val="0"/>
        </a:spcAft>
        <a:defRPr sz="3600">
          <a:solidFill>
            <a:schemeClr val="tx1"/>
          </a:solidFill>
          <a:latin typeface="SwitzerlandBlack"/>
        </a:defRPr>
      </a:lvl2pPr>
      <a:lvl3pPr algn="l" rtl="0" eaLnBrk="0" fontAlgn="base" hangingPunct="0">
        <a:spcBef>
          <a:spcPct val="0"/>
        </a:spcBef>
        <a:spcAft>
          <a:spcPct val="0"/>
        </a:spcAft>
        <a:defRPr sz="3600">
          <a:solidFill>
            <a:schemeClr val="tx1"/>
          </a:solidFill>
          <a:latin typeface="SwitzerlandBlack"/>
        </a:defRPr>
      </a:lvl3pPr>
      <a:lvl4pPr algn="l" rtl="0" eaLnBrk="0" fontAlgn="base" hangingPunct="0">
        <a:spcBef>
          <a:spcPct val="0"/>
        </a:spcBef>
        <a:spcAft>
          <a:spcPct val="0"/>
        </a:spcAft>
        <a:defRPr sz="3600">
          <a:solidFill>
            <a:schemeClr val="tx1"/>
          </a:solidFill>
          <a:latin typeface="SwitzerlandBlack"/>
        </a:defRPr>
      </a:lvl4pPr>
      <a:lvl5pPr algn="l" rtl="0" eaLnBrk="0" fontAlgn="base" hangingPunct="0">
        <a:spcBef>
          <a:spcPct val="0"/>
        </a:spcBef>
        <a:spcAft>
          <a:spcPct val="0"/>
        </a:spcAft>
        <a:defRPr sz="3600">
          <a:solidFill>
            <a:schemeClr val="tx1"/>
          </a:solidFill>
          <a:latin typeface="SwitzerlandBlack"/>
        </a:defRPr>
      </a:lvl5pPr>
      <a:lvl6pPr marL="457200" algn="l" rtl="0" fontAlgn="base">
        <a:spcBef>
          <a:spcPct val="0"/>
        </a:spcBef>
        <a:spcAft>
          <a:spcPct val="0"/>
        </a:spcAft>
        <a:defRPr sz="3600">
          <a:solidFill>
            <a:schemeClr val="tx1"/>
          </a:solidFill>
          <a:latin typeface="SwitzerlandBlack"/>
        </a:defRPr>
      </a:lvl6pPr>
      <a:lvl7pPr marL="914400" algn="l" rtl="0" fontAlgn="base">
        <a:spcBef>
          <a:spcPct val="0"/>
        </a:spcBef>
        <a:spcAft>
          <a:spcPct val="0"/>
        </a:spcAft>
        <a:defRPr sz="3600">
          <a:solidFill>
            <a:schemeClr val="tx1"/>
          </a:solidFill>
          <a:latin typeface="SwitzerlandBlack"/>
        </a:defRPr>
      </a:lvl7pPr>
      <a:lvl8pPr marL="1371600" algn="l" rtl="0" fontAlgn="base">
        <a:spcBef>
          <a:spcPct val="0"/>
        </a:spcBef>
        <a:spcAft>
          <a:spcPct val="0"/>
        </a:spcAft>
        <a:defRPr sz="3600">
          <a:solidFill>
            <a:schemeClr val="tx1"/>
          </a:solidFill>
          <a:latin typeface="SwitzerlandBlack"/>
        </a:defRPr>
      </a:lvl8pPr>
      <a:lvl9pPr marL="1828800" algn="l" rtl="0" fontAlgn="base">
        <a:spcBef>
          <a:spcPct val="0"/>
        </a:spcBef>
        <a:spcAft>
          <a:spcPct val="0"/>
        </a:spcAft>
        <a:defRPr sz="3600">
          <a:solidFill>
            <a:schemeClr val="tx1"/>
          </a:solidFill>
          <a:latin typeface="SwitzerlandBlack"/>
        </a:defRPr>
      </a:lvl9pPr>
    </p:titleStyle>
    <p:bodyStyle>
      <a:lvl1pPr marL="342900" indent="-342900" algn="l" rtl="0" eaLnBrk="0" fontAlgn="base" hangingPunct="0">
        <a:spcBef>
          <a:spcPct val="20000"/>
        </a:spcBef>
        <a:spcAft>
          <a:spcPct val="0"/>
        </a:spcAft>
        <a:buBlip>
          <a:blip r:embed="rId15"/>
        </a:buBlip>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5"/>
        </a:buBlip>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15"/>
        </a:buBli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15"/>
        </a:buBlip>
        <a:defRPr lang="en-US" sz="2000" kern="1200" dirty="0">
          <a:solidFill>
            <a:schemeClr val="tx1"/>
          </a:solidFill>
          <a:latin typeface="+mn-lt"/>
          <a:ea typeface="+mn-ea"/>
          <a:cs typeface="+mn-cs"/>
        </a:defRPr>
      </a:lvl4pPr>
      <a:lvl5pPr marL="2057400" indent="-228600" algn="l" rtl="0" eaLnBrk="0" fontAlgn="base" hangingPunct="0">
        <a:spcBef>
          <a:spcPct val="20000"/>
        </a:spcBef>
        <a:spcAft>
          <a:spcPct val="0"/>
        </a:spcAft>
        <a:buBlip>
          <a:blip r:embed="rId15"/>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102610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hdr="0" ftr="0" dt="0"/>
  <p:txStyles>
    <p:titleStyle>
      <a:lvl1pPr algn="l" rtl="0" eaLnBrk="0" fontAlgn="base" hangingPunct="0">
        <a:spcBef>
          <a:spcPct val="0"/>
        </a:spcBef>
        <a:spcAft>
          <a:spcPct val="0"/>
        </a:spcAft>
        <a:defRPr sz="3600" kern="1200">
          <a:solidFill>
            <a:schemeClr val="tx1"/>
          </a:solidFill>
          <a:effectLst>
            <a:outerShdw blurRad="38100" dist="38100" dir="2700000" algn="tl">
              <a:srgbClr val="000000">
                <a:alpha val="43137"/>
              </a:srgbClr>
            </a:outerShdw>
          </a:effectLst>
          <a:latin typeface="SwitzerlandBlack" pitchFamily="34" charset="0"/>
          <a:ea typeface="+mj-ea"/>
          <a:cs typeface="+mj-cs"/>
        </a:defRPr>
      </a:lvl1pPr>
      <a:lvl2pPr algn="l" rtl="0" eaLnBrk="0" fontAlgn="base" hangingPunct="0">
        <a:spcBef>
          <a:spcPct val="0"/>
        </a:spcBef>
        <a:spcAft>
          <a:spcPct val="0"/>
        </a:spcAft>
        <a:defRPr sz="3600">
          <a:solidFill>
            <a:schemeClr val="tx1"/>
          </a:solidFill>
          <a:latin typeface="SwitzerlandBlack"/>
        </a:defRPr>
      </a:lvl2pPr>
      <a:lvl3pPr algn="l" rtl="0" eaLnBrk="0" fontAlgn="base" hangingPunct="0">
        <a:spcBef>
          <a:spcPct val="0"/>
        </a:spcBef>
        <a:spcAft>
          <a:spcPct val="0"/>
        </a:spcAft>
        <a:defRPr sz="3600">
          <a:solidFill>
            <a:schemeClr val="tx1"/>
          </a:solidFill>
          <a:latin typeface="SwitzerlandBlack"/>
        </a:defRPr>
      </a:lvl3pPr>
      <a:lvl4pPr algn="l" rtl="0" eaLnBrk="0" fontAlgn="base" hangingPunct="0">
        <a:spcBef>
          <a:spcPct val="0"/>
        </a:spcBef>
        <a:spcAft>
          <a:spcPct val="0"/>
        </a:spcAft>
        <a:defRPr sz="3600">
          <a:solidFill>
            <a:schemeClr val="tx1"/>
          </a:solidFill>
          <a:latin typeface="SwitzerlandBlack"/>
        </a:defRPr>
      </a:lvl4pPr>
      <a:lvl5pPr algn="l" rtl="0" eaLnBrk="0" fontAlgn="base" hangingPunct="0">
        <a:spcBef>
          <a:spcPct val="0"/>
        </a:spcBef>
        <a:spcAft>
          <a:spcPct val="0"/>
        </a:spcAft>
        <a:defRPr sz="3600">
          <a:solidFill>
            <a:schemeClr val="tx1"/>
          </a:solidFill>
          <a:latin typeface="SwitzerlandBlack"/>
        </a:defRPr>
      </a:lvl5pPr>
      <a:lvl6pPr marL="457200" algn="l" rtl="0" fontAlgn="base">
        <a:spcBef>
          <a:spcPct val="0"/>
        </a:spcBef>
        <a:spcAft>
          <a:spcPct val="0"/>
        </a:spcAft>
        <a:defRPr sz="3600">
          <a:solidFill>
            <a:schemeClr val="tx1"/>
          </a:solidFill>
          <a:latin typeface="SwitzerlandBlack"/>
        </a:defRPr>
      </a:lvl6pPr>
      <a:lvl7pPr marL="914400" algn="l" rtl="0" fontAlgn="base">
        <a:spcBef>
          <a:spcPct val="0"/>
        </a:spcBef>
        <a:spcAft>
          <a:spcPct val="0"/>
        </a:spcAft>
        <a:defRPr sz="3600">
          <a:solidFill>
            <a:schemeClr val="tx1"/>
          </a:solidFill>
          <a:latin typeface="SwitzerlandBlack"/>
        </a:defRPr>
      </a:lvl7pPr>
      <a:lvl8pPr marL="1371600" algn="l" rtl="0" fontAlgn="base">
        <a:spcBef>
          <a:spcPct val="0"/>
        </a:spcBef>
        <a:spcAft>
          <a:spcPct val="0"/>
        </a:spcAft>
        <a:defRPr sz="3600">
          <a:solidFill>
            <a:schemeClr val="tx1"/>
          </a:solidFill>
          <a:latin typeface="SwitzerlandBlack"/>
        </a:defRPr>
      </a:lvl8pPr>
      <a:lvl9pPr marL="1828800" algn="l" rtl="0" fontAlgn="base">
        <a:spcBef>
          <a:spcPct val="0"/>
        </a:spcBef>
        <a:spcAft>
          <a:spcPct val="0"/>
        </a:spcAft>
        <a:defRPr sz="3600">
          <a:solidFill>
            <a:schemeClr val="tx1"/>
          </a:solidFill>
          <a:latin typeface="SwitzerlandBlack"/>
        </a:defRPr>
      </a:lvl9pPr>
    </p:titleStyle>
    <p:bodyStyle>
      <a:lvl1pPr marL="342900" indent="-342900" algn="l" rtl="0" eaLnBrk="0" fontAlgn="base" hangingPunct="0">
        <a:spcBef>
          <a:spcPct val="20000"/>
        </a:spcBef>
        <a:spcAft>
          <a:spcPct val="0"/>
        </a:spcAft>
        <a:buBlip>
          <a:blip r:embed="rId10"/>
        </a:buBlip>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0"/>
        </a:buBlip>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10"/>
        </a:buBli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10"/>
        </a:buBlip>
        <a:defRPr lang="en-US" sz="2000" kern="1200" dirty="0">
          <a:solidFill>
            <a:schemeClr val="tx1"/>
          </a:solidFill>
          <a:latin typeface="+mn-lt"/>
          <a:ea typeface="+mn-ea"/>
          <a:cs typeface="+mn-cs"/>
        </a:defRPr>
      </a:lvl4pPr>
      <a:lvl5pPr marL="2057400" indent="-228600" algn="l" rtl="0" eaLnBrk="0" fontAlgn="base" hangingPunct="0">
        <a:spcBef>
          <a:spcPct val="20000"/>
        </a:spcBef>
        <a:spcAft>
          <a:spcPct val="0"/>
        </a:spcAft>
        <a:buBlip>
          <a:blip r:embed="rId10"/>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2.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emf"/><Relationship Id="rId1" Type="http://schemas.openxmlformats.org/officeDocument/2006/relationships/slideLayout" Target="../slideLayouts/slideLayout19.xml"/><Relationship Id="rId4" Type="http://schemas.openxmlformats.org/officeDocument/2006/relationships/image" Target="../media/image25.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3.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4.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59.gif"/><Relationship Id="rId4" Type="http://schemas.openxmlformats.org/officeDocument/2006/relationships/image" Target="../media/image58.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63.gif"/><Relationship Id="rId3" Type="http://schemas.openxmlformats.org/officeDocument/2006/relationships/notesSlide" Target="../notesSlides/notesSlide29.xml"/><Relationship Id="rId7" Type="http://schemas.openxmlformats.org/officeDocument/2006/relationships/image" Target="../media/image62.gif"/><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61.gif"/><Relationship Id="rId5" Type="http://schemas.openxmlformats.org/officeDocument/2006/relationships/image" Target="../media/image60.gif"/><Relationship Id="rId4" Type="http://schemas.openxmlformats.org/officeDocument/2006/relationships/image" Target="../media/image60.png"/><Relationship Id="rId9" Type="http://schemas.openxmlformats.org/officeDocument/2006/relationships/image" Target="../media/image64.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65.emf"/><Relationship Id="rId4" Type="http://schemas.openxmlformats.org/officeDocument/2006/relationships/oleObject" Target="../embeddings/oleObject1.bin"/></Relationships>
</file>

<file path=ppt/slides/_rels/slide7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1.png"/><Relationship Id="rId7"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rmAutofit/>
          </a:bodyPr>
          <a:lstStyle/>
          <a:p>
            <a:pPr algn="ctr"/>
            <a:r>
              <a:rPr lang="en-US" dirty="0"/>
              <a:t>Royalty Relief Workshop</a:t>
            </a:r>
            <a:br>
              <a:rPr lang="en-US" dirty="0"/>
            </a:br>
            <a:r>
              <a:rPr lang="en-US" dirty="0"/>
              <a:t>End-of-Life &amp; “Special Case”</a:t>
            </a:r>
          </a:p>
        </p:txBody>
      </p:sp>
      <p:sp>
        <p:nvSpPr>
          <p:cNvPr id="3" name="Subtitle 2"/>
          <p:cNvSpPr>
            <a:spLocks noGrp="1"/>
          </p:cNvSpPr>
          <p:nvPr>
            <p:ph type="subTitle" idx="1"/>
          </p:nvPr>
        </p:nvSpPr>
        <p:spPr>
          <a:xfrm>
            <a:off x="1940668" y="3761362"/>
            <a:ext cx="5943600" cy="1752600"/>
          </a:xfrm>
        </p:spPr>
        <p:txBody>
          <a:bodyPr rtlCol="0">
            <a:normAutofit/>
          </a:bodyPr>
          <a:lstStyle/>
          <a:p>
            <a:pPr algn="ctr" eaLnBrk="1" fontAlgn="auto" hangingPunct="1">
              <a:spcAft>
                <a:spcPts val="0"/>
              </a:spcAft>
              <a:defRPr/>
            </a:pPr>
            <a:r>
              <a:rPr lang="en-US" sz="1600" dirty="0">
                <a:solidFill>
                  <a:schemeClr val="tx1"/>
                </a:solidFill>
                <a:latin typeface="+mn-lt"/>
                <a:cs typeface="Times New Roman" panose="02020603050405020304" pitchFamily="18" charset="0"/>
              </a:rPr>
              <a:t>January 31, 2020</a:t>
            </a:r>
          </a:p>
          <a:p>
            <a:pPr algn="ctr" eaLnBrk="1" fontAlgn="auto" hangingPunct="1">
              <a:spcAft>
                <a:spcPts val="0"/>
              </a:spcAft>
              <a:defRPr/>
            </a:pPr>
            <a:r>
              <a:rPr lang="en-US" sz="1600" dirty="0">
                <a:solidFill>
                  <a:schemeClr val="tx1"/>
                </a:solidFill>
                <a:latin typeface="+mn-lt"/>
                <a:cs typeface="Times New Roman" panose="02020603050405020304" pitchFamily="18" charset="0"/>
              </a:rPr>
              <a:t>Hyatt Regency Hotel</a:t>
            </a:r>
          </a:p>
          <a:p>
            <a:pPr algn="ctr" eaLnBrk="1" fontAlgn="auto" hangingPunct="1">
              <a:spcAft>
                <a:spcPts val="0"/>
              </a:spcAft>
              <a:defRPr/>
            </a:pPr>
            <a:r>
              <a:rPr lang="en-US" sz="1600" dirty="0">
                <a:solidFill>
                  <a:schemeClr val="tx1"/>
                </a:solidFill>
                <a:latin typeface="+mn-lt"/>
                <a:cs typeface="Times New Roman" panose="02020603050405020304" pitchFamily="18" charset="0"/>
              </a:rPr>
              <a:t>Houston, Texas</a:t>
            </a:r>
          </a:p>
        </p:txBody>
      </p:sp>
      <p:sp>
        <p:nvSpPr>
          <p:cNvPr id="4" name="Text Placeholder 3"/>
          <p:cNvSpPr>
            <a:spLocks noGrp="1"/>
          </p:cNvSpPr>
          <p:nvPr>
            <p:ph type="body" sz="quarter" idx="10"/>
          </p:nvPr>
        </p:nvSpPr>
        <p:spPr/>
        <p:txBody>
          <a:bodyPr rtlCol="0"/>
          <a:lstStyle/>
          <a:p>
            <a:pPr eaLnBrk="1" fontAlgn="auto" hangingPunct="1">
              <a:spcAft>
                <a:spcPts val="0"/>
              </a:spcAft>
              <a:defRPr/>
            </a:pPr>
            <a:r>
              <a:rPr lang="en-US" sz="1400" dirty="0"/>
              <a:t>“To promote safety, protect the environment and conserve resources offshore through vigorous regulatory oversight and enforcement.”</a:t>
            </a:r>
          </a:p>
          <a:p>
            <a:pPr eaLnBrk="1" fontAlgn="auto" hangingPunct="1">
              <a:spcAft>
                <a:spcPts val="0"/>
              </a:spcAft>
              <a:defRPr/>
            </a:pPr>
            <a:endParaRPr lang="en-US" sz="1400" dirty="0"/>
          </a:p>
        </p:txBody>
      </p:sp>
      <p:sp>
        <p:nvSpPr>
          <p:cNvPr id="5" name="Slide Number Placeholder 4"/>
          <p:cNvSpPr txBox="1">
            <a:spLocks/>
          </p:cNvSpPr>
          <p:nvPr/>
        </p:nvSpPr>
        <p:spPr>
          <a:xfrm>
            <a:off x="0" y="5867400"/>
            <a:ext cx="609600" cy="6096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AA80C05C-1BEF-4A56-99EC-AA8F76951C9D}" type="slidenum">
              <a:rPr lang="en-US" sz="2000" b="1" smtClean="0">
                <a:solidFill>
                  <a:srgbClr val="4F81BD">
                    <a:lumMod val="40000"/>
                    <a:lumOff val="60000"/>
                  </a:srgbClr>
                </a:solidFill>
                <a:latin typeface="+mj-lt"/>
              </a:rPr>
              <a:pPr algn="ctr">
                <a:defRPr/>
              </a:pPr>
              <a:t>1</a:t>
            </a:fld>
            <a:endParaRPr lang="en-US" sz="2000" b="1" dirty="0">
              <a:solidFill>
                <a:srgbClr val="4F81BD">
                  <a:lumMod val="40000"/>
                  <a:lumOff val="60000"/>
                </a:srgbClr>
              </a:solidFill>
              <a:latin typeface="+mj-lt"/>
            </a:endParaRPr>
          </a:p>
        </p:txBody>
      </p:sp>
    </p:spTree>
    <p:extLst>
      <p:ext uri="{BB962C8B-B14F-4D97-AF65-F5344CB8AC3E}">
        <p14:creationId xmlns:p14="http://schemas.microsoft.com/office/powerpoint/2010/main" val="1298065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685" y="1797995"/>
            <a:ext cx="4241260" cy="3262009"/>
          </a:xfrm>
        </p:spPr>
        <p:txBody>
          <a:bodyPr/>
          <a:lstStyle/>
          <a:p>
            <a:pPr>
              <a:buFont typeface="Arial" panose="020B0604020202020204" pitchFamily="34" charset="0"/>
              <a:buChar char="•"/>
            </a:pPr>
            <a:r>
              <a:rPr lang="en-US" dirty="0"/>
              <a:t>Authority &amp; Purpose</a:t>
            </a:r>
          </a:p>
          <a:p>
            <a:pPr>
              <a:buFont typeface="Arial" panose="020B0604020202020204" pitchFamily="34" charset="0"/>
              <a:buChar char="•"/>
            </a:pPr>
            <a:r>
              <a:rPr lang="en-US" b="1" dirty="0"/>
              <a:t>Regulations</a:t>
            </a:r>
          </a:p>
          <a:p>
            <a:pPr>
              <a:buFont typeface="Arial" panose="020B0604020202020204" pitchFamily="34" charset="0"/>
              <a:buChar char="•"/>
            </a:pPr>
            <a:r>
              <a:rPr lang="en-US" dirty="0"/>
              <a:t>Process</a:t>
            </a:r>
          </a:p>
          <a:p>
            <a:pPr>
              <a:buFont typeface="Arial" panose="020B0604020202020204" pitchFamily="34" charset="0"/>
              <a:buChar char="•"/>
            </a:pPr>
            <a:r>
              <a:rPr lang="en-US" dirty="0"/>
              <a:t>Example Case</a:t>
            </a:r>
          </a:p>
          <a:p>
            <a:pPr>
              <a:buFont typeface="Arial" panose="020B0604020202020204" pitchFamily="34" charset="0"/>
              <a:buChar char="•"/>
            </a:pPr>
            <a:r>
              <a:rPr lang="en-US" dirty="0"/>
              <a:t>Helpful Tips</a:t>
            </a:r>
          </a:p>
          <a:p>
            <a:pPr>
              <a:buFont typeface="Arial" panose="020B0604020202020204" pitchFamily="34" charset="0"/>
              <a:buChar char="•"/>
            </a:pPr>
            <a:r>
              <a:rPr lang="en-US" dirty="0"/>
              <a:t>Q&amp;A</a:t>
            </a:r>
          </a:p>
          <a:p>
            <a:endParaRPr lang="en-US" dirty="0"/>
          </a:p>
        </p:txBody>
      </p:sp>
      <p:sp>
        <p:nvSpPr>
          <p:cNvPr id="2" name="Title 1"/>
          <p:cNvSpPr>
            <a:spLocks noGrp="1"/>
          </p:cNvSpPr>
          <p:nvPr>
            <p:ph type="title"/>
          </p:nvPr>
        </p:nvSpPr>
        <p:spPr/>
        <p:txBody>
          <a:bodyPr>
            <a:normAutofit fontScale="90000"/>
          </a:bodyPr>
          <a:lstStyle/>
          <a:p>
            <a:r>
              <a:rPr lang="en-US" dirty="0"/>
              <a:t>Agenda</a:t>
            </a:r>
          </a:p>
        </p:txBody>
      </p:sp>
      <p:sp>
        <p:nvSpPr>
          <p:cNvPr id="5" name="Slide Number Placeholder 4"/>
          <p:cNvSpPr>
            <a:spLocks noGrp="1"/>
          </p:cNvSpPr>
          <p:nvPr>
            <p:ph type="sldNum" sz="quarter" idx="13"/>
          </p:nvPr>
        </p:nvSpPr>
        <p:spPr/>
        <p:txBody>
          <a:bodyPr/>
          <a:lstStyle/>
          <a:p>
            <a:pPr>
              <a:defRPr/>
            </a:pPr>
            <a:r>
              <a:rPr lang="en-US" dirty="0" smtClean="0"/>
              <a:t>5</a:t>
            </a:r>
            <a:endParaRPr lang="en-US" dirty="0"/>
          </a:p>
        </p:txBody>
      </p:sp>
    </p:spTree>
    <p:extLst>
      <p:ext uri="{BB962C8B-B14F-4D97-AF65-F5344CB8AC3E}">
        <p14:creationId xmlns:p14="http://schemas.microsoft.com/office/powerpoint/2010/main" val="427930109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77200" cy="736060"/>
          </a:xfrm>
        </p:spPr>
        <p:txBody>
          <a:bodyPr>
            <a:noAutofit/>
          </a:bodyPr>
          <a:lstStyle/>
          <a:p>
            <a:r>
              <a:rPr lang="en-US" sz="2400" dirty="0"/>
              <a:t>§203.81 What supplemental reports do royalty-relief applications require?</a:t>
            </a:r>
            <a:br>
              <a:rPr lang="en-US" sz="2400" dirty="0"/>
            </a:br>
            <a:endParaRPr lang="en-US" sz="2400" dirty="0"/>
          </a:p>
        </p:txBody>
      </p:sp>
      <p:pic>
        <p:nvPicPr>
          <p:cNvPr id="3" name="Picture 2"/>
          <p:cNvPicPr>
            <a:picLocks noChangeAspect="1"/>
          </p:cNvPicPr>
          <p:nvPr/>
        </p:nvPicPr>
        <p:blipFill>
          <a:blip r:embed="rId2"/>
          <a:stretch>
            <a:fillRect/>
          </a:stretch>
        </p:blipFill>
        <p:spPr>
          <a:xfrm>
            <a:off x="1708676" y="838200"/>
            <a:ext cx="6488647" cy="5943600"/>
          </a:xfrm>
          <a:prstGeom prst="rect">
            <a:avLst/>
          </a:prstGeom>
        </p:spPr>
      </p:pic>
      <p:sp>
        <p:nvSpPr>
          <p:cNvPr id="4" name="Slide Number Placeholder 3"/>
          <p:cNvSpPr>
            <a:spLocks noGrp="1"/>
          </p:cNvSpPr>
          <p:nvPr>
            <p:ph type="sldNum" sz="quarter" idx="13"/>
          </p:nvPr>
        </p:nvSpPr>
        <p:spPr/>
        <p:txBody>
          <a:bodyPr/>
          <a:lstStyle/>
          <a:p>
            <a:pPr>
              <a:defRPr/>
            </a:pPr>
            <a:r>
              <a:rPr lang="en-US" dirty="0" smtClean="0"/>
              <a:t>90</a:t>
            </a:r>
            <a:endParaRPr lang="en-US" dirty="0"/>
          </a:p>
        </p:txBody>
      </p:sp>
    </p:spTree>
    <p:extLst>
      <p:ext uri="{BB962C8B-B14F-4D97-AF65-F5344CB8AC3E}">
        <p14:creationId xmlns:p14="http://schemas.microsoft.com/office/powerpoint/2010/main" val="8603855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799"/>
            <a:ext cx="8077200" cy="872247"/>
          </a:xfrm>
        </p:spPr>
        <p:txBody>
          <a:bodyPr>
            <a:noAutofit/>
          </a:bodyPr>
          <a:lstStyle/>
          <a:p>
            <a:r>
              <a:rPr lang="en-US" sz="2800" dirty="0"/>
              <a:t>§203.82 What is BSEE's authority to collect this information?</a:t>
            </a:r>
          </a:p>
        </p:txBody>
      </p:sp>
      <p:pic>
        <p:nvPicPr>
          <p:cNvPr id="4" name="Picture 3"/>
          <p:cNvPicPr>
            <a:picLocks noChangeAspect="1"/>
          </p:cNvPicPr>
          <p:nvPr/>
        </p:nvPicPr>
        <p:blipFill>
          <a:blip r:embed="rId2"/>
          <a:stretch>
            <a:fillRect/>
          </a:stretch>
        </p:blipFill>
        <p:spPr>
          <a:xfrm>
            <a:off x="914400" y="1177046"/>
            <a:ext cx="7905750" cy="5333746"/>
          </a:xfrm>
          <a:prstGeom prst="rect">
            <a:avLst/>
          </a:prstGeom>
        </p:spPr>
      </p:pic>
      <p:sp>
        <p:nvSpPr>
          <p:cNvPr id="3" name="Slide Number Placeholder 2"/>
          <p:cNvSpPr>
            <a:spLocks noGrp="1"/>
          </p:cNvSpPr>
          <p:nvPr>
            <p:ph type="sldNum" sz="quarter" idx="13"/>
          </p:nvPr>
        </p:nvSpPr>
        <p:spPr/>
        <p:txBody>
          <a:bodyPr/>
          <a:lstStyle/>
          <a:p>
            <a:pPr>
              <a:defRPr/>
            </a:pPr>
            <a:r>
              <a:rPr lang="en-US" dirty="0" smtClean="0"/>
              <a:t>91</a:t>
            </a:r>
            <a:endParaRPr lang="en-US" dirty="0"/>
          </a:p>
        </p:txBody>
      </p:sp>
    </p:spTree>
    <p:extLst>
      <p:ext uri="{BB962C8B-B14F-4D97-AF65-F5344CB8AC3E}">
        <p14:creationId xmlns:p14="http://schemas.microsoft.com/office/powerpoint/2010/main" val="133271247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799"/>
            <a:ext cx="8077200" cy="920885"/>
          </a:xfrm>
        </p:spPr>
        <p:txBody>
          <a:bodyPr>
            <a:noAutofit/>
          </a:bodyPr>
          <a:lstStyle/>
          <a:p>
            <a:r>
              <a:rPr lang="en-US" sz="2800" dirty="0"/>
              <a:t>§203.83 What is in an administrative information report?</a:t>
            </a:r>
          </a:p>
        </p:txBody>
      </p:sp>
      <p:pic>
        <p:nvPicPr>
          <p:cNvPr id="3" name="Picture 2"/>
          <p:cNvPicPr>
            <a:picLocks noChangeAspect="1"/>
          </p:cNvPicPr>
          <p:nvPr/>
        </p:nvPicPr>
        <p:blipFill>
          <a:blip r:embed="rId2"/>
          <a:stretch>
            <a:fillRect/>
          </a:stretch>
        </p:blipFill>
        <p:spPr>
          <a:xfrm>
            <a:off x="914400" y="1419281"/>
            <a:ext cx="7591819" cy="4882621"/>
          </a:xfrm>
          <a:prstGeom prst="rect">
            <a:avLst/>
          </a:prstGeom>
        </p:spPr>
      </p:pic>
      <p:sp>
        <p:nvSpPr>
          <p:cNvPr id="4" name="Slide Number Placeholder 3"/>
          <p:cNvSpPr>
            <a:spLocks noGrp="1"/>
          </p:cNvSpPr>
          <p:nvPr>
            <p:ph type="sldNum" sz="quarter" idx="13"/>
          </p:nvPr>
        </p:nvSpPr>
        <p:spPr/>
        <p:txBody>
          <a:bodyPr/>
          <a:lstStyle/>
          <a:p>
            <a:pPr>
              <a:defRPr/>
            </a:pPr>
            <a:r>
              <a:rPr lang="en-US" dirty="0" smtClean="0"/>
              <a:t>92</a:t>
            </a:r>
            <a:endParaRPr lang="en-US" dirty="0"/>
          </a:p>
        </p:txBody>
      </p:sp>
    </p:spTree>
    <p:extLst>
      <p:ext uri="{BB962C8B-B14F-4D97-AF65-F5344CB8AC3E}">
        <p14:creationId xmlns:p14="http://schemas.microsoft.com/office/powerpoint/2010/main" val="170358982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77200" cy="784698"/>
          </a:xfrm>
        </p:spPr>
        <p:txBody>
          <a:bodyPr>
            <a:noAutofit/>
          </a:bodyPr>
          <a:lstStyle/>
          <a:p>
            <a:r>
              <a:rPr lang="en-US" sz="2800" dirty="0"/>
              <a:t>§203.84 What is in a net revenue and relief justification report?</a:t>
            </a:r>
          </a:p>
        </p:txBody>
      </p:sp>
      <p:pic>
        <p:nvPicPr>
          <p:cNvPr id="4" name="Picture 3"/>
          <p:cNvPicPr>
            <a:picLocks noChangeAspect="1"/>
          </p:cNvPicPr>
          <p:nvPr/>
        </p:nvPicPr>
        <p:blipFill>
          <a:blip r:embed="rId2"/>
          <a:stretch>
            <a:fillRect/>
          </a:stretch>
        </p:blipFill>
        <p:spPr>
          <a:xfrm>
            <a:off x="1453203" y="1196502"/>
            <a:ext cx="6378575" cy="5467350"/>
          </a:xfrm>
          <a:prstGeom prst="rect">
            <a:avLst/>
          </a:prstGeom>
        </p:spPr>
      </p:pic>
      <p:sp>
        <p:nvSpPr>
          <p:cNvPr id="3" name="Slide Number Placeholder 2"/>
          <p:cNvSpPr>
            <a:spLocks noGrp="1"/>
          </p:cNvSpPr>
          <p:nvPr>
            <p:ph type="sldNum" sz="quarter" idx="13"/>
          </p:nvPr>
        </p:nvSpPr>
        <p:spPr/>
        <p:txBody>
          <a:bodyPr/>
          <a:lstStyle/>
          <a:p>
            <a:pPr>
              <a:defRPr/>
            </a:pPr>
            <a:r>
              <a:rPr lang="en-US" smtClean="0"/>
              <a:t>93</a:t>
            </a:r>
            <a:endParaRPr lang="en-US" dirty="0"/>
          </a:p>
        </p:txBody>
      </p:sp>
    </p:spTree>
    <p:extLst>
      <p:ext uri="{BB962C8B-B14F-4D97-AF65-F5344CB8AC3E}">
        <p14:creationId xmlns:p14="http://schemas.microsoft.com/office/powerpoint/2010/main" val="1632007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2362200"/>
            <a:ext cx="9144000" cy="721468"/>
          </a:xfrm>
        </p:spPr>
        <p:txBody>
          <a:bodyPr anchor="b"/>
          <a:lstStyle/>
          <a:p>
            <a:pPr algn="ctr"/>
            <a:r>
              <a:rPr lang="en-US" sz="2000" dirty="0"/>
              <a:t>30 CFR 203.50-56 and 203.81-84</a:t>
            </a:r>
          </a:p>
          <a:p>
            <a:pPr algn="ctr"/>
            <a:r>
              <a:rPr lang="en-US" sz="2000" dirty="0"/>
              <a:t>NTL No. 2010-N03 Appendix II</a:t>
            </a:r>
          </a:p>
        </p:txBody>
      </p:sp>
      <p:sp>
        <p:nvSpPr>
          <p:cNvPr id="2" name="Title 1"/>
          <p:cNvSpPr>
            <a:spLocks noGrp="1"/>
          </p:cNvSpPr>
          <p:nvPr>
            <p:ph type="title"/>
          </p:nvPr>
        </p:nvSpPr>
        <p:spPr>
          <a:xfrm>
            <a:off x="0" y="1237034"/>
            <a:ext cx="9144000" cy="533400"/>
          </a:xfrm>
        </p:spPr>
        <p:txBody>
          <a:bodyPr anchor="ctr"/>
          <a:lstStyle/>
          <a:p>
            <a:pPr algn="ctr"/>
            <a:r>
              <a:rPr lang="en-US" sz="4000" dirty="0"/>
              <a:t>End-Of-Life Royalty </a:t>
            </a:r>
            <a:r>
              <a:rPr lang="en-US" sz="4000" dirty="0" smtClean="0"/>
              <a:t>Relief</a:t>
            </a:r>
            <a:br>
              <a:rPr lang="en-US" sz="4000" dirty="0" smtClean="0"/>
            </a:br>
            <a:r>
              <a:rPr lang="en-US" sz="4000" dirty="0" smtClean="0"/>
              <a:t> </a:t>
            </a:r>
            <a:r>
              <a:rPr lang="en-US" sz="4000" dirty="0"/>
              <a:t>Regulations &amp; NTL</a:t>
            </a:r>
          </a:p>
        </p:txBody>
      </p:sp>
      <p:sp>
        <p:nvSpPr>
          <p:cNvPr id="4" name="Slide Number Placeholder 3"/>
          <p:cNvSpPr>
            <a:spLocks noGrp="1"/>
          </p:cNvSpPr>
          <p:nvPr>
            <p:ph type="sldNum" sz="quarter" idx="12"/>
          </p:nvPr>
        </p:nvSpPr>
        <p:spPr/>
        <p:txBody>
          <a:bodyPr/>
          <a:lstStyle/>
          <a:p>
            <a:pPr>
              <a:defRPr/>
            </a:pPr>
            <a:r>
              <a:rPr lang="en-US" dirty="0" smtClean="0"/>
              <a:t>6</a:t>
            </a:r>
            <a:endParaRPr lang="en-US" dirty="0"/>
          </a:p>
        </p:txBody>
      </p:sp>
    </p:spTree>
    <p:extLst>
      <p:ext uri="{BB962C8B-B14F-4D97-AF65-F5344CB8AC3E}">
        <p14:creationId xmlns:p14="http://schemas.microsoft.com/office/powerpoint/2010/main" val="2183815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1800" dirty="0"/>
              <a:t>§203.50 - Who may apply for end-of-life royalty relief?</a:t>
            </a:r>
          </a:p>
          <a:p>
            <a:pPr marL="0" indent="0">
              <a:buNone/>
            </a:pPr>
            <a:r>
              <a:rPr lang="en-US" sz="1800" dirty="0"/>
              <a:t>§203.51 - How do I apply for end-of-life royalty relief?</a:t>
            </a:r>
          </a:p>
          <a:p>
            <a:pPr marL="0" indent="0">
              <a:buNone/>
            </a:pPr>
            <a:r>
              <a:rPr lang="en-US" sz="1800" dirty="0"/>
              <a:t>§203.52 - What criteria must I meet to get relief?</a:t>
            </a:r>
          </a:p>
          <a:p>
            <a:pPr marL="0" indent="0">
              <a:buNone/>
            </a:pPr>
            <a:r>
              <a:rPr lang="en-US" sz="1800" dirty="0"/>
              <a:t>§203.53 - What relief will BSEE grant?</a:t>
            </a:r>
          </a:p>
          <a:p>
            <a:pPr marL="0" indent="0">
              <a:buNone/>
            </a:pPr>
            <a:r>
              <a:rPr lang="en-US" sz="1800" dirty="0"/>
              <a:t>§203.54 - How does my relief arrangement for an oil and gas lease operate if prices rise sharply?</a:t>
            </a:r>
          </a:p>
          <a:p>
            <a:pPr marL="0" indent="0">
              <a:buNone/>
            </a:pPr>
            <a:r>
              <a:rPr lang="en-US" sz="1800" dirty="0"/>
              <a:t>§203.55 - Under what conditions can my end-of-life royalty relief arrangement for an oil and gas lease be ended?</a:t>
            </a:r>
          </a:p>
          <a:p>
            <a:pPr marL="0" indent="0">
              <a:buNone/>
            </a:pPr>
            <a:r>
              <a:rPr lang="en-US" sz="1800" dirty="0"/>
              <a:t>§203.56 - Does relief transfer when a lease is assigned?</a:t>
            </a:r>
          </a:p>
          <a:p>
            <a:pPr marL="0" indent="0">
              <a:buNone/>
            </a:pPr>
            <a:r>
              <a:rPr lang="en-US" sz="1800" dirty="0"/>
              <a:t>§203.81 - What supplemental reports do royalty-relief applications require?</a:t>
            </a:r>
          </a:p>
          <a:p>
            <a:pPr marL="0" indent="0">
              <a:buNone/>
            </a:pPr>
            <a:r>
              <a:rPr lang="en-US" sz="1800" dirty="0"/>
              <a:t>§203.82 - What is BSEE's authority to collect this information?</a:t>
            </a:r>
          </a:p>
          <a:p>
            <a:pPr marL="0" indent="0">
              <a:buNone/>
            </a:pPr>
            <a:r>
              <a:rPr lang="en-US" sz="1800" dirty="0"/>
              <a:t>§203.83 - What is in an administrative information report?</a:t>
            </a:r>
          </a:p>
          <a:p>
            <a:pPr marL="0" indent="0">
              <a:buNone/>
            </a:pPr>
            <a:r>
              <a:rPr lang="en-US" sz="1800" dirty="0"/>
              <a:t>§203.84 - What is in a net revenue and relief justification report?</a:t>
            </a:r>
          </a:p>
        </p:txBody>
      </p:sp>
      <p:sp>
        <p:nvSpPr>
          <p:cNvPr id="2" name="Title 1"/>
          <p:cNvSpPr>
            <a:spLocks noGrp="1"/>
          </p:cNvSpPr>
          <p:nvPr>
            <p:ph type="title"/>
          </p:nvPr>
        </p:nvSpPr>
        <p:spPr/>
        <p:txBody>
          <a:bodyPr>
            <a:noAutofit/>
          </a:bodyPr>
          <a:lstStyle/>
          <a:p>
            <a:r>
              <a:rPr lang="en-US" sz="3200" dirty="0"/>
              <a:t>Regulations for End-of-Life Royalty Relief</a:t>
            </a:r>
          </a:p>
        </p:txBody>
      </p:sp>
      <p:sp>
        <p:nvSpPr>
          <p:cNvPr id="5" name="Slide Number Placeholder 4"/>
          <p:cNvSpPr>
            <a:spLocks noGrp="1"/>
          </p:cNvSpPr>
          <p:nvPr>
            <p:ph type="sldNum" sz="quarter" idx="13"/>
          </p:nvPr>
        </p:nvSpPr>
        <p:spPr/>
        <p:txBody>
          <a:bodyPr/>
          <a:lstStyle/>
          <a:p>
            <a:pPr>
              <a:defRPr/>
            </a:pPr>
            <a:r>
              <a:rPr lang="en-US" dirty="0" smtClean="0"/>
              <a:t>7</a:t>
            </a:r>
            <a:endParaRPr lang="en-US" dirty="0"/>
          </a:p>
        </p:txBody>
      </p:sp>
    </p:spTree>
    <p:extLst>
      <p:ext uri="{BB962C8B-B14F-4D97-AF65-F5344CB8AC3E}">
        <p14:creationId xmlns:p14="http://schemas.microsoft.com/office/powerpoint/2010/main" val="2307212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p:cNvPicPr>
            <a:picLocks noGrp="1" noChangeAspect="1"/>
          </p:cNvPicPr>
          <p:nvPr>
            <p:ph type="pic" sz="quarter" idx="10"/>
          </p:nvPr>
        </p:nvPicPr>
        <p:blipFill>
          <a:blip r:embed="rId2"/>
          <a:srcRect t="10706" b="10706"/>
          <a:stretch>
            <a:fillRect/>
          </a:stretch>
        </p:blipFill>
        <p:spPr>
          <a:prstGeom prst="rect">
            <a:avLst/>
          </a:prstGeom>
        </p:spPr>
      </p:pic>
      <p:sp>
        <p:nvSpPr>
          <p:cNvPr id="4" name="Text Placeholder 3"/>
          <p:cNvSpPr>
            <a:spLocks noGrp="1"/>
          </p:cNvSpPr>
          <p:nvPr>
            <p:ph type="body" sz="quarter" idx="11"/>
          </p:nvPr>
        </p:nvSpPr>
        <p:spPr>
          <a:xfrm>
            <a:off x="5105400" y="5410200"/>
            <a:ext cx="3886200" cy="689043"/>
          </a:xfrm>
        </p:spPr>
        <p:txBody>
          <a:bodyPr/>
          <a:lstStyle/>
          <a:p>
            <a:r>
              <a:rPr lang="en-US" dirty="0"/>
              <a:t>Appendix II in NTL No. 2010-N03 found on www.bsee.gov</a:t>
            </a:r>
          </a:p>
          <a:p>
            <a:endParaRPr lang="en-US" dirty="0"/>
          </a:p>
        </p:txBody>
      </p:sp>
      <p:sp>
        <p:nvSpPr>
          <p:cNvPr id="6" name="Oval 5"/>
          <p:cNvSpPr/>
          <p:nvPr/>
        </p:nvSpPr>
        <p:spPr>
          <a:xfrm flipV="1">
            <a:off x="1202266" y="2295605"/>
            <a:ext cx="4622801" cy="2359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flipV="1">
            <a:off x="4986867" y="437170"/>
            <a:ext cx="1473200" cy="2359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pPr>
              <a:defRPr/>
            </a:pPr>
            <a:r>
              <a:rPr lang="en-US" dirty="0" smtClean="0"/>
              <a:t>8</a:t>
            </a:r>
            <a:endParaRPr lang="en-US" dirty="0"/>
          </a:p>
        </p:txBody>
      </p:sp>
    </p:spTree>
    <p:extLst>
      <p:ext uri="{BB962C8B-B14F-4D97-AF65-F5344CB8AC3E}">
        <p14:creationId xmlns:p14="http://schemas.microsoft.com/office/powerpoint/2010/main" val="41961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US" dirty="0"/>
              <a:t>Purpose &amp; Authority</a:t>
            </a:r>
          </a:p>
          <a:p>
            <a:pPr>
              <a:buFont typeface="Arial" panose="020B0604020202020204" pitchFamily="34" charset="0"/>
              <a:buChar char="•"/>
            </a:pPr>
            <a:r>
              <a:rPr lang="en-US" dirty="0"/>
              <a:t>Regulations</a:t>
            </a:r>
          </a:p>
          <a:p>
            <a:pPr>
              <a:buFont typeface="Arial" panose="020B0604020202020204" pitchFamily="34" charset="0"/>
              <a:buChar char="•"/>
            </a:pPr>
            <a:r>
              <a:rPr lang="en-US" b="1" dirty="0"/>
              <a:t>Process</a:t>
            </a:r>
          </a:p>
          <a:p>
            <a:pPr>
              <a:buFont typeface="Arial" panose="020B0604020202020204" pitchFamily="34" charset="0"/>
              <a:buChar char="•"/>
            </a:pPr>
            <a:r>
              <a:rPr lang="en-US" dirty="0"/>
              <a:t>Example Case</a:t>
            </a:r>
          </a:p>
          <a:p>
            <a:pPr>
              <a:buFont typeface="Arial" panose="020B0604020202020204" pitchFamily="34" charset="0"/>
              <a:buChar char="•"/>
            </a:pPr>
            <a:r>
              <a:rPr lang="en-US" dirty="0"/>
              <a:t>Helpful Tips</a:t>
            </a:r>
          </a:p>
          <a:p>
            <a:pPr>
              <a:buFont typeface="Arial" panose="020B0604020202020204" pitchFamily="34" charset="0"/>
              <a:buChar char="•"/>
            </a:pPr>
            <a:r>
              <a:rPr lang="en-US" dirty="0"/>
              <a:t>Q&amp;A</a:t>
            </a:r>
          </a:p>
          <a:p>
            <a:endParaRPr lang="en-US" dirty="0"/>
          </a:p>
        </p:txBody>
      </p:sp>
      <p:sp>
        <p:nvSpPr>
          <p:cNvPr id="2" name="Title 1"/>
          <p:cNvSpPr>
            <a:spLocks noGrp="1"/>
          </p:cNvSpPr>
          <p:nvPr>
            <p:ph type="title"/>
          </p:nvPr>
        </p:nvSpPr>
        <p:spPr/>
        <p:txBody>
          <a:bodyPr>
            <a:normAutofit fontScale="90000"/>
          </a:bodyPr>
          <a:lstStyle/>
          <a:p>
            <a:r>
              <a:rPr lang="en-US" dirty="0"/>
              <a:t>Agenda</a:t>
            </a:r>
          </a:p>
        </p:txBody>
      </p:sp>
      <p:sp>
        <p:nvSpPr>
          <p:cNvPr id="5" name="Slide Number Placeholder 4"/>
          <p:cNvSpPr>
            <a:spLocks noGrp="1"/>
          </p:cNvSpPr>
          <p:nvPr>
            <p:ph type="sldNum" sz="quarter" idx="13"/>
          </p:nvPr>
        </p:nvSpPr>
        <p:spPr/>
        <p:txBody>
          <a:bodyPr/>
          <a:lstStyle/>
          <a:p>
            <a:pPr>
              <a:defRPr/>
            </a:pPr>
            <a:r>
              <a:rPr lang="en-US" dirty="0"/>
              <a:t>9</a:t>
            </a:r>
          </a:p>
        </p:txBody>
      </p:sp>
    </p:spTree>
    <p:extLst>
      <p:ext uri="{BB962C8B-B14F-4D97-AF65-F5344CB8AC3E}">
        <p14:creationId xmlns:p14="http://schemas.microsoft.com/office/powerpoint/2010/main" val="3804722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2" name="Diagram 11"/>
              <p:cNvGraphicFramePr/>
              <p:nvPr>
                <p:extLst>
                  <p:ext uri="{D42A27DB-BD31-4B8C-83A1-F6EECF244321}">
                    <p14:modId xmlns:p14="http://schemas.microsoft.com/office/powerpoint/2010/main" val="2025572960"/>
                  </p:ext>
                </p:extLst>
              </p:nvPr>
            </p:nvGraphicFramePr>
            <p:xfrm>
              <a:off x="716199" y="685800"/>
              <a:ext cx="9067800" cy="5591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12" name="Diagram 11"/>
              <p:cNvGraphicFramePr/>
              <p:nvPr>
                <p:extLst>
                  <p:ext uri="{D42A27DB-BD31-4B8C-83A1-F6EECF244321}">
                    <p14:modId xmlns:p14="http://schemas.microsoft.com/office/powerpoint/2010/main" val="2025572960"/>
                  </p:ext>
                </p:extLst>
              </p:nvPr>
            </p:nvGraphicFramePr>
            <p:xfrm>
              <a:off x="716199" y="685800"/>
              <a:ext cx="9067800" cy="5591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2" name="Oval 1">
            <a:extLst>
              <a:ext uri="{FF2B5EF4-FFF2-40B4-BE49-F238E27FC236}">
                <a16:creationId xmlns:a16="http://schemas.microsoft.com/office/drawing/2014/main" id="{FE4BEEFB-BD03-4B4F-9E3E-8F0614359A3B}"/>
              </a:ext>
            </a:extLst>
          </p:cNvPr>
          <p:cNvSpPr/>
          <p:nvPr/>
        </p:nvSpPr>
        <p:spPr>
          <a:xfrm>
            <a:off x="716199" y="1127333"/>
            <a:ext cx="1524681" cy="11695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1381327" y="152400"/>
            <a:ext cx="8077200" cy="533400"/>
          </a:xfrm>
        </p:spPr>
        <p:txBody>
          <a:bodyPr/>
          <a:lstStyle/>
          <a:p>
            <a:r>
              <a:rPr lang="en-US" dirty="0"/>
              <a:t>End-of-Life Process</a:t>
            </a:r>
          </a:p>
        </p:txBody>
      </p:sp>
      <p:sp>
        <p:nvSpPr>
          <p:cNvPr id="4" name="Slide Number Placeholder 3"/>
          <p:cNvSpPr>
            <a:spLocks noGrp="1"/>
          </p:cNvSpPr>
          <p:nvPr>
            <p:ph type="sldNum" sz="quarter" idx="12"/>
          </p:nvPr>
        </p:nvSpPr>
        <p:spPr/>
        <p:txBody>
          <a:bodyPr/>
          <a:lstStyle/>
          <a:p>
            <a:pPr>
              <a:defRPr/>
            </a:pPr>
            <a:r>
              <a:rPr lang="en-US" dirty="0" smtClean="0"/>
              <a:t>10</a:t>
            </a:r>
            <a:endParaRPr lang="en-US" dirty="0"/>
          </a:p>
        </p:txBody>
      </p:sp>
    </p:spTree>
    <p:extLst>
      <p:ext uri="{BB962C8B-B14F-4D97-AF65-F5344CB8AC3E}">
        <p14:creationId xmlns:p14="http://schemas.microsoft.com/office/powerpoint/2010/main" val="217698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2362200"/>
            <a:ext cx="9144000" cy="721468"/>
          </a:xfrm>
        </p:spPr>
        <p:txBody>
          <a:bodyPr anchor="b"/>
          <a:lstStyle/>
          <a:p>
            <a:pPr algn="ctr"/>
            <a:r>
              <a:rPr lang="en-US" sz="3600" dirty="0" smtClean="0"/>
              <a:t>Qualification</a:t>
            </a:r>
            <a:endParaRPr lang="en-US" sz="3600" dirty="0"/>
          </a:p>
        </p:txBody>
      </p:sp>
      <p:sp>
        <p:nvSpPr>
          <p:cNvPr id="2" name="Title 1"/>
          <p:cNvSpPr>
            <a:spLocks noGrp="1"/>
          </p:cNvSpPr>
          <p:nvPr>
            <p:ph type="title"/>
          </p:nvPr>
        </p:nvSpPr>
        <p:spPr>
          <a:xfrm>
            <a:off x="0" y="1237034"/>
            <a:ext cx="9144000" cy="533400"/>
          </a:xfrm>
        </p:spPr>
        <p:txBody>
          <a:bodyPr anchor="ctr"/>
          <a:lstStyle/>
          <a:p>
            <a:pPr algn="ctr"/>
            <a:r>
              <a:rPr lang="en-US" sz="4000" dirty="0"/>
              <a:t>End-Of-Life Process</a:t>
            </a:r>
          </a:p>
        </p:txBody>
      </p:sp>
      <p:sp>
        <p:nvSpPr>
          <p:cNvPr id="4" name="Slide Number Placeholder 3"/>
          <p:cNvSpPr>
            <a:spLocks noGrp="1"/>
          </p:cNvSpPr>
          <p:nvPr>
            <p:ph type="sldNum" sz="quarter" idx="12"/>
          </p:nvPr>
        </p:nvSpPr>
        <p:spPr/>
        <p:txBody>
          <a:bodyPr/>
          <a:lstStyle/>
          <a:p>
            <a:pPr>
              <a:defRPr/>
            </a:pPr>
            <a:r>
              <a:rPr lang="en-US" dirty="0" smtClean="0"/>
              <a:t>11</a:t>
            </a:r>
            <a:endParaRPr lang="en-US" dirty="0"/>
          </a:p>
        </p:txBody>
      </p:sp>
    </p:spTree>
    <p:extLst>
      <p:ext uri="{BB962C8B-B14F-4D97-AF65-F5344CB8AC3E}">
        <p14:creationId xmlns:p14="http://schemas.microsoft.com/office/powerpoint/2010/main" val="2719747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83916"/>
            <a:ext cx="8077200" cy="5029200"/>
          </a:xfrm>
        </p:spPr>
        <p:txBody>
          <a:bodyPr>
            <a:normAutofit/>
          </a:bodyPr>
          <a:lstStyle/>
          <a:p>
            <a:pPr>
              <a:buFont typeface="Arial" panose="020B0604020202020204" pitchFamily="34" charset="0"/>
              <a:buChar char="•"/>
            </a:pPr>
            <a:r>
              <a:rPr lang="en-US" dirty="0"/>
              <a:t>Your End-of-Life (EOL) lease has an average production of at least </a:t>
            </a:r>
            <a:r>
              <a:rPr lang="en-US" b="1" dirty="0"/>
              <a:t>100 barrels of oil equivalent (BOE) per day </a:t>
            </a:r>
            <a:r>
              <a:rPr lang="en-US" dirty="0"/>
              <a:t>in at least 12 of the last 15 months.</a:t>
            </a:r>
          </a:p>
          <a:p>
            <a:pPr>
              <a:buFont typeface="Arial" panose="020B0604020202020204" pitchFamily="34" charset="0"/>
              <a:buChar char="•"/>
            </a:pPr>
            <a:r>
              <a:rPr lang="en-US" dirty="0"/>
              <a:t>The most recent 12 months are the </a:t>
            </a:r>
            <a:r>
              <a:rPr lang="en-US" i="1" dirty="0"/>
              <a:t>qualifying months/period</a:t>
            </a:r>
            <a:r>
              <a:rPr lang="en-US" dirty="0"/>
              <a:t>.</a:t>
            </a:r>
          </a:p>
          <a:p>
            <a:pPr>
              <a:buFont typeface="Arial" panose="020B0604020202020204" pitchFamily="34" charset="0"/>
              <a:buChar char="•"/>
            </a:pPr>
            <a:r>
              <a:rPr lang="en-US" dirty="0"/>
              <a:t>Based on 2019 production, 378 shallow water leases meet the production criteria.</a:t>
            </a:r>
          </a:p>
        </p:txBody>
      </p:sp>
      <p:sp>
        <p:nvSpPr>
          <p:cNvPr id="2" name="Title 1"/>
          <p:cNvSpPr>
            <a:spLocks noGrp="1"/>
          </p:cNvSpPr>
          <p:nvPr>
            <p:ph type="title"/>
          </p:nvPr>
        </p:nvSpPr>
        <p:spPr/>
        <p:txBody>
          <a:bodyPr>
            <a:normAutofit fontScale="90000"/>
          </a:bodyPr>
          <a:lstStyle/>
          <a:p>
            <a:r>
              <a:rPr lang="en-US" sz="4050" dirty="0"/>
              <a:t>Qualification</a:t>
            </a:r>
          </a:p>
        </p:txBody>
      </p:sp>
      <p:sp>
        <p:nvSpPr>
          <p:cNvPr id="5" name="TextBox 4"/>
          <p:cNvSpPr txBox="1"/>
          <p:nvPr/>
        </p:nvSpPr>
        <p:spPr>
          <a:xfrm>
            <a:off x="5695630" y="6581001"/>
            <a:ext cx="3532442" cy="276999"/>
          </a:xfrm>
          <a:prstGeom prst="rect">
            <a:avLst/>
          </a:prstGeom>
          <a:noFill/>
        </p:spPr>
        <p:txBody>
          <a:bodyPr wrap="none" rtlCol="0">
            <a:spAutoFit/>
          </a:bodyPr>
          <a:lstStyle/>
          <a:p>
            <a:r>
              <a:rPr lang="en-US" sz="1200" dirty="0"/>
              <a:t>30 CFR 203.50/Appendix II to NTL No. 2010-N03</a:t>
            </a:r>
          </a:p>
        </p:txBody>
      </p:sp>
      <p:sp>
        <p:nvSpPr>
          <p:cNvPr id="6" name="Rectangle 5"/>
          <p:cNvSpPr/>
          <p:nvPr/>
        </p:nvSpPr>
        <p:spPr>
          <a:xfrm>
            <a:off x="304800" y="5479051"/>
            <a:ext cx="8281481" cy="584775"/>
          </a:xfrm>
          <a:prstGeom prst="rect">
            <a:avLst/>
          </a:prstGeom>
        </p:spPr>
        <p:txBody>
          <a:bodyPr wrap="square">
            <a:spAutoFit/>
          </a:bodyPr>
          <a:lstStyle/>
          <a:p>
            <a:pPr lvl="2"/>
            <a:r>
              <a:rPr lang="en-US" sz="1600" i="1" dirty="0">
                <a:solidFill>
                  <a:schemeClr val="accent5">
                    <a:lumMod val="50000"/>
                  </a:schemeClr>
                </a:solidFill>
              </a:rPr>
              <a:t>Production: </a:t>
            </a:r>
            <a:r>
              <a:rPr lang="en-US" sz="1600" dirty="0">
                <a:solidFill>
                  <a:schemeClr val="accent5">
                    <a:lumMod val="50000"/>
                  </a:schemeClr>
                </a:solidFill>
              </a:rPr>
              <a:t>Sum of dispositions for oil and gas reported by you on ONRR-4054 form (OGOR-B report).</a:t>
            </a:r>
            <a:endParaRPr lang="en-US" sz="1600" b="1" dirty="0">
              <a:solidFill>
                <a:schemeClr val="accent5">
                  <a:lumMod val="50000"/>
                </a:schemeClr>
              </a:solidFill>
            </a:endParaRPr>
          </a:p>
        </p:txBody>
      </p:sp>
      <p:sp>
        <p:nvSpPr>
          <p:cNvPr id="4" name="Slide Number Placeholder 3"/>
          <p:cNvSpPr>
            <a:spLocks noGrp="1"/>
          </p:cNvSpPr>
          <p:nvPr>
            <p:ph type="sldNum" sz="quarter" idx="13"/>
          </p:nvPr>
        </p:nvSpPr>
        <p:spPr/>
        <p:txBody>
          <a:bodyPr/>
          <a:lstStyle/>
          <a:p>
            <a:pPr>
              <a:defRPr/>
            </a:pPr>
            <a:r>
              <a:rPr lang="en-US" dirty="0" smtClean="0"/>
              <a:t>12</a:t>
            </a:r>
            <a:endParaRPr lang="en-US" dirty="0"/>
          </a:p>
        </p:txBody>
      </p:sp>
    </p:spTree>
    <p:extLst>
      <p:ext uri="{BB962C8B-B14F-4D97-AF65-F5344CB8AC3E}">
        <p14:creationId xmlns:p14="http://schemas.microsoft.com/office/powerpoint/2010/main" val="285692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pPr marL="0" indent="0">
              <a:buNone/>
            </a:pPr>
            <a:r>
              <a:rPr lang="en-US" dirty="0"/>
              <a:t>The 15-month qualifying period may end 120 days prior to submittal of the application</a:t>
            </a:r>
          </a:p>
        </p:txBody>
      </p:sp>
      <p:sp>
        <p:nvSpPr>
          <p:cNvPr id="2" name="Title 1"/>
          <p:cNvSpPr>
            <a:spLocks noGrp="1"/>
          </p:cNvSpPr>
          <p:nvPr>
            <p:ph type="title"/>
          </p:nvPr>
        </p:nvSpPr>
        <p:spPr/>
        <p:txBody>
          <a:bodyPr>
            <a:normAutofit fontScale="90000"/>
          </a:bodyPr>
          <a:lstStyle/>
          <a:p>
            <a:r>
              <a:rPr lang="en-US" sz="4050" dirty="0"/>
              <a:t>Qualification Example</a:t>
            </a:r>
          </a:p>
        </p:txBody>
      </p:sp>
      <p:graphicFrame>
        <p:nvGraphicFramePr>
          <p:cNvPr id="33" name="Table 32"/>
          <p:cNvGraphicFramePr>
            <a:graphicFrameLocks noGrp="1"/>
          </p:cNvGraphicFramePr>
          <p:nvPr/>
        </p:nvGraphicFramePr>
        <p:xfrm>
          <a:off x="656990" y="2580185"/>
          <a:ext cx="8445207" cy="741680"/>
        </p:xfrm>
        <a:graphic>
          <a:graphicData uri="http://schemas.openxmlformats.org/drawingml/2006/table">
            <a:tbl>
              <a:tblPr firstRow="1" bandRow="1"/>
              <a:tblGrid>
                <a:gridCol w="548959">
                  <a:extLst>
                    <a:ext uri="{9D8B030D-6E8A-4147-A177-3AD203B41FA5}">
                      <a16:colId xmlns:a16="http://schemas.microsoft.com/office/drawing/2014/main" val="3563449078"/>
                    </a:ext>
                  </a:extLst>
                </a:gridCol>
                <a:gridCol w="415592">
                  <a:extLst>
                    <a:ext uri="{9D8B030D-6E8A-4147-A177-3AD203B41FA5}">
                      <a16:colId xmlns:a16="http://schemas.microsoft.com/office/drawing/2014/main" val="2136972483"/>
                    </a:ext>
                  </a:extLst>
                </a:gridCol>
                <a:gridCol w="415592">
                  <a:extLst>
                    <a:ext uri="{9D8B030D-6E8A-4147-A177-3AD203B41FA5}">
                      <a16:colId xmlns:a16="http://schemas.microsoft.com/office/drawing/2014/main" val="3780001817"/>
                    </a:ext>
                  </a:extLst>
                </a:gridCol>
                <a:gridCol w="415592">
                  <a:extLst>
                    <a:ext uri="{9D8B030D-6E8A-4147-A177-3AD203B41FA5}">
                      <a16:colId xmlns:a16="http://schemas.microsoft.com/office/drawing/2014/main" val="2682229738"/>
                    </a:ext>
                  </a:extLst>
                </a:gridCol>
                <a:gridCol w="415592">
                  <a:extLst>
                    <a:ext uri="{9D8B030D-6E8A-4147-A177-3AD203B41FA5}">
                      <a16:colId xmlns:a16="http://schemas.microsoft.com/office/drawing/2014/main" val="3764844935"/>
                    </a:ext>
                  </a:extLst>
                </a:gridCol>
                <a:gridCol w="415592">
                  <a:extLst>
                    <a:ext uri="{9D8B030D-6E8A-4147-A177-3AD203B41FA5}">
                      <a16:colId xmlns:a16="http://schemas.microsoft.com/office/drawing/2014/main" val="3291458914"/>
                    </a:ext>
                  </a:extLst>
                </a:gridCol>
                <a:gridCol w="415592">
                  <a:extLst>
                    <a:ext uri="{9D8B030D-6E8A-4147-A177-3AD203B41FA5}">
                      <a16:colId xmlns:a16="http://schemas.microsoft.com/office/drawing/2014/main" val="679895836"/>
                    </a:ext>
                  </a:extLst>
                </a:gridCol>
                <a:gridCol w="415592">
                  <a:extLst>
                    <a:ext uri="{9D8B030D-6E8A-4147-A177-3AD203B41FA5}">
                      <a16:colId xmlns:a16="http://schemas.microsoft.com/office/drawing/2014/main" val="1446485022"/>
                    </a:ext>
                  </a:extLst>
                </a:gridCol>
                <a:gridCol w="415592">
                  <a:extLst>
                    <a:ext uri="{9D8B030D-6E8A-4147-A177-3AD203B41FA5}">
                      <a16:colId xmlns:a16="http://schemas.microsoft.com/office/drawing/2014/main" val="237648013"/>
                    </a:ext>
                  </a:extLst>
                </a:gridCol>
                <a:gridCol w="415592">
                  <a:extLst>
                    <a:ext uri="{9D8B030D-6E8A-4147-A177-3AD203B41FA5}">
                      <a16:colId xmlns:a16="http://schemas.microsoft.com/office/drawing/2014/main" val="2881474982"/>
                    </a:ext>
                  </a:extLst>
                </a:gridCol>
                <a:gridCol w="415592">
                  <a:extLst>
                    <a:ext uri="{9D8B030D-6E8A-4147-A177-3AD203B41FA5}">
                      <a16:colId xmlns:a16="http://schemas.microsoft.com/office/drawing/2014/main" val="3946612526"/>
                    </a:ext>
                  </a:extLst>
                </a:gridCol>
                <a:gridCol w="415592">
                  <a:extLst>
                    <a:ext uri="{9D8B030D-6E8A-4147-A177-3AD203B41FA5}">
                      <a16:colId xmlns:a16="http://schemas.microsoft.com/office/drawing/2014/main" val="1203040731"/>
                    </a:ext>
                  </a:extLst>
                </a:gridCol>
                <a:gridCol w="415592">
                  <a:extLst>
                    <a:ext uri="{9D8B030D-6E8A-4147-A177-3AD203B41FA5}">
                      <a16:colId xmlns:a16="http://schemas.microsoft.com/office/drawing/2014/main" val="2038948781"/>
                    </a:ext>
                  </a:extLst>
                </a:gridCol>
                <a:gridCol w="415592">
                  <a:extLst>
                    <a:ext uri="{9D8B030D-6E8A-4147-A177-3AD203B41FA5}">
                      <a16:colId xmlns:a16="http://schemas.microsoft.com/office/drawing/2014/main" val="201611891"/>
                    </a:ext>
                  </a:extLst>
                </a:gridCol>
                <a:gridCol w="415592">
                  <a:extLst>
                    <a:ext uri="{9D8B030D-6E8A-4147-A177-3AD203B41FA5}">
                      <a16:colId xmlns:a16="http://schemas.microsoft.com/office/drawing/2014/main" val="649942169"/>
                    </a:ext>
                  </a:extLst>
                </a:gridCol>
                <a:gridCol w="415592">
                  <a:extLst>
                    <a:ext uri="{9D8B030D-6E8A-4147-A177-3AD203B41FA5}">
                      <a16:colId xmlns:a16="http://schemas.microsoft.com/office/drawing/2014/main" val="4156207696"/>
                    </a:ext>
                  </a:extLst>
                </a:gridCol>
                <a:gridCol w="415592">
                  <a:extLst>
                    <a:ext uri="{9D8B030D-6E8A-4147-A177-3AD203B41FA5}">
                      <a16:colId xmlns:a16="http://schemas.microsoft.com/office/drawing/2014/main" val="3764244258"/>
                    </a:ext>
                  </a:extLst>
                </a:gridCol>
                <a:gridCol w="415592">
                  <a:extLst>
                    <a:ext uri="{9D8B030D-6E8A-4147-A177-3AD203B41FA5}">
                      <a16:colId xmlns:a16="http://schemas.microsoft.com/office/drawing/2014/main" val="1175150469"/>
                    </a:ext>
                  </a:extLst>
                </a:gridCol>
                <a:gridCol w="415592">
                  <a:extLst>
                    <a:ext uri="{9D8B030D-6E8A-4147-A177-3AD203B41FA5}">
                      <a16:colId xmlns:a16="http://schemas.microsoft.com/office/drawing/2014/main" val="1508253230"/>
                    </a:ext>
                  </a:extLst>
                </a:gridCol>
                <a:gridCol w="415592">
                  <a:extLst>
                    <a:ext uri="{9D8B030D-6E8A-4147-A177-3AD203B41FA5}">
                      <a16:colId xmlns:a16="http://schemas.microsoft.com/office/drawing/2014/main" val="1924469975"/>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000" b="0" dirty="0">
                          <a:solidFill>
                            <a:schemeClr val="tx2">
                              <a:lumMod val="75000"/>
                            </a:schemeClr>
                          </a:solidFill>
                          <a:latin typeface="Franklin Gothic Medium" panose="020B0603020102020204" pitchFamily="34" charset="0"/>
                        </a:rPr>
                        <a:t>Month</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June</a:t>
                      </a:r>
                      <a:r>
                        <a:rPr lang="en-US" sz="900" b="0" baseline="0" dirty="0">
                          <a:solidFill>
                            <a:schemeClr val="tx2">
                              <a:lumMod val="75000"/>
                            </a:schemeClr>
                          </a:solidFill>
                          <a:latin typeface="Franklin Gothic Medium" panose="020B0603020102020204" pitchFamily="34" charset="0"/>
                        </a:rPr>
                        <a:t> 2017</a:t>
                      </a:r>
                      <a:endParaRPr lang="en-US" sz="900" b="0" dirty="0">
                        <a:solidFill>
                          <a:schemeClr val="tx2">
                            <a:lumMod val="75000"/>
                          </a:schemeClr>
                        </a:solidFill>
                        <a:latin typeface="Franklin Gothic Medium" panose="020B0603020102020204" pitchFamily="34" charset="0"/>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July 2017</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Aug</a:t>
                      </a:r>
                      <a:r>
                        <a:rPr lang="en-US" sz="900" b="0" baseline="0" dirty="0">
                          <a:solidFill>
                            <a:schemeClr val="tx2">
                              <a:lumMod val="75000"/>
                            </a:schemeClr>
                          </a:solidFill>
                          <a:latin typeface="Franklin Gothic Medium" panose="020B0603020102020204" pitchFamily="34" charset="0"/>
                        </a:rPr>
                        <a:t> 2017</a:t>
                      </a:r>
                      <a:endParaRPr lang="en-US" sz="900" b="0" dirty="0">
                        <a:solidFill>
                          <a:schemeClr val="tx2">
                            <a:lumMod val="75000"/>
                          </a:schemeClr>
                        </a:solidFill>
                        <a:latin typeface="Franklin Gothic Medium" panose="020B0603020102020204" pitchFamily="34" charset="0"/>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Sept</a:t>
                      </a:r>
                      <a:r>
                        <a:rPr lang="en-US" sz="900" b="0" baseline="0" dirty="0">
                          <a:solidFill>
                            <a:schemeClr val="tx2">
                              <a:lumMod val="75000"/>
                            </a:schemeClr>
                          </a:solidFill>
                          <a:latin typeface="Franklin Gothic Medium" panose="020B0603020102020204" pitchFamily="34" charset="0"/>
                        </a:rPr>
                        <a:t> </a:t>
                      </a:r>
                      <a:r>
                        <a:rPr lang="en-US" sz="900" b="0" dirty="0">
                          <a:solidFill>
                            <a:schemeClr val="tx2">
                              <a:lumMod val="75000"/>
                            </a:schemeClr>
                          </a:solidFill>
                          <a:latin typeface="Franklin Gothic Medium" panose="020B0603020102020204" pitchFamily="34" charset="0"/>
                        </a:rPr>
                        <a:t>2017</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Oct</a:t>
                      </a:r>
                      <a:r>
                        <a:rPr lang="en-US" sz="900" b="0" baseline="0" dirty="0">
                          <a:solidFill>
                            <a:schemeClr val="tx2">
                              <a:lumMod val="75000"/>
                            </a:schemeClr>
                          </a:solidFill>
                          <a:latin typeface="Franklin Gothic Medium" panose="020B0603020102020204" pitchFamily="34" charset="0"/>
                        </a:rPr>
                        <a:t> 2017</a:t>
                      </a:r>
                      <a:endParaRPr lang="en-US" sz="900" b="0" dirty="0">
                        <a:solidFill>
                          <a:schemeClr val="tx2">
                            <a:lumMod val="75000"/>
                          </a:schemeClr>
                        </a:solidFill>
                        <a:latin typeface="Franklin Gothic Medium" panose="020B0603020102020204" pitchFamily="34" charset="0"/>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Nov 2017</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Dec</a:t>
                      </a:r>
                      <a:r>
                        <a:rPr lang="en-US" sz="900" b="0" baseline="0" dirty="0">
                          <a:solidFill>
                            <a:schemeClr val="tx2">
                              <a:lumMod val="75000"/>
                            </a:schemeClr>
                          </a:solidFill>
                          <a:latin typeface="Franklin Gothic Medium" panose="020B0603020102020204" pitchFamily="34" charset="0"/>
                        </a:rPr>
                        <a:t> 2017</a:t>
                      </a:r>
                      <a:endParaRPr lang="en-US" sz="900" b="0" dirty="0">
                        <a:solidFill>
                          <a:schemeClr val="tx2">
                            <a:lumMod val="75000"/>
                          </a:schemeClr>
                        </a:solidFill>
                        <a:latin typeface="Franklin Gothic Medium" panose="020B0603020102020204" pitchFamily="34" charset="0"/>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Jan 2018</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Feb 2018</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Mar 2018</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Apr 2018</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May 2018</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June 2018</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July 2018</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Aug 2018</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Sept</a:t>
                      </a:r>
                    </a:p>
                    <a:p>
                      <a:pPr algn="ctr"/>
                      <a:r>
                        <a:rPr lang="en-US" sz="900" b="0" dirty="0">
                          <a:solidFill>
                            <a:schemeClr val="tx2">
                              <a:lumMod val="75000"/>
                            </a:schemeClr>
                          </a:solidFill>
                          <a:latin typeface="Franklin Gothic Medium" panose="020B0603020102020204" pitchFamily="34" charset="0"/>
                        </a:rPr>
                        <a:t>2018</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Oct 2018</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Nov 2018</a:t>
                      </a: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2">
                              <a:lumMod val="75000"/>
                            </a:schemeClr>
                          </a:solidFill>
                          <a:latin typeface="Franklin Gothic Medium" panose="020B0603020102020204" pitchFamily="34" charset="0"/>
                        </a:rPr>
                        <a:t>Dec</a:t>
                      </a:r>
                      <a:r>
                        <a:rPr lang="en-US" sz="900" b="0" baseline="0" dirty="0">
                          <a:solidFill>
                            <a:schemeClr val="tx2">
                              <a:lumMod val="75000"/>
                            </a:schemeClr>
                          </a:solidFill>
                          <a:latin typeface="Franklin Gothic Medium" panose="020B0603020102020204" pitchFamily="34" charset="0"/>
                        </a:rPr>
                        <a:t> 2018</a:t>
                      </a:r>
                      <a:endParaRPr lang="en-US" sz="900" b="0" dirty="0">
                        <a:solidFill>
                          <a:schemeClr val="tx2">
                            <a:lumMod val="75000"/>
                          </a:schemeClr>
                        </a:solidFill>
                        <a:latin typeface="Franklin Gothic Medium" panose="020B0603020102020204" pitchFamily="34" charset="0"/>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366824809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900" b="0" dirty="0">
                          <a:latin typeface="Franklin Gothic Medium" panose="020B0603020102020204" pitchFamily="34" charset="0"/>
                        </a:rPr>
                        <a:t>BOEPD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50" dirty="0"/>
                        <a:t>300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50" dirty="0"/>
                        <a:t>275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50" dirty="0"/>
                        <a:t>315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50" dirty="0"/>
                        <a:t>265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50" dirty="0"/>
                        <a:t>100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50" dirty="0"/>
                        <a:t>225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50" dirty="0"/>
                        <a:t>245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50" dirty="0"/>
                        <a:t>215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50" dirty="0"/>
                        <a:t>250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50" dirty="0"/>
                        <a:t>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50" dirty="0"/>
                        <a:t>275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50" dirty="0"/>
                        <a:t>300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50" dirty="0"/>
                        <a:t>85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50" dirty="0"/>
                        <a:t>200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50" dirty="0"/>
                        <a:t>215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5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5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5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5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3168517436"/>
                  </a:ext>
                </a:extLst>
              </a:tr>
            </a:tbl>
          </a:graphicData>
        </a:graphic>
      </p:graphicFrame>
      <p:cxnSp>
        <p:nvCxnSpPr>
          <p:cNvPr id="35" name="Straight Arrow Connector 34"/>
          <p:cNvCxnSpPr/>
          <p:nvPr/>
        </p:nvCxnSpPr>
        <p:spPr>
          <a:xfrm flipV="1">
            <a:off x="1207324" y="2507924"/>
            <a:ext cx="6239334" cy="12427"/>
          </a:xfrm>
          <a:prstGeom prst="straightConnector1">
            <a:avLst/>
          </a:prstGeom>
          <a:noFill/>
          <a:ln w="9525" cap="flat" cmpd="sng" algn="ctr">
            <a:solidFill>
              <a:srgbClr val="2D2D8A"/>
            </a:solidFill>
            <a:prstDash val="solid"/>
            <a:headEnd type="triangle"/>
            <a:tailEnd type="triangle"/>
          </a:ln>
          <a:effectLst/>
        </p:spPr>
      </p:cxnSp>
      <p:sp>
        <p:nvSpPr>
          <p:cNvPr id="36" name="TextBox 35"/>
          <p:cNvSpPr txBox="1"/>
          <p:nvPr/>
        </p:nvSpPr>
        <p:spPr>
          <a:xfrm>
            <a:off x="3840022" y="2151019"/>
            <a:ext cx="1347635" cy="369332"/>
          </a:xfrm>
          <a:prstGeom prst="rect">
            <a:avLst/>
          </a:prstGeom>
          <a:noFill/>
        </p:spPr>
        <p:txBody>
          <a:bodyPr wrap="square" rtlCol="0">
            <a:spAutoFit/>
          </a:bodyPr>
          <a:lstStyle/>
          <a:p>
            <a:pPr fontAlgn="auto">
              <a:spcBef>
                <a:spcPts val="0"/>
              </a:spcBef>
              <a:spcAft>
                <a:spcPts val="0"/>
              </a:spcAft>
            </a:pPr>
            <a:r>
              <a:rPr lang="en-US" dirty="0">
                <a:solidFill>
                  <a:srgbClr val="2D2D8A"/>
                </a:solidFill>
                <a:latin typeface="Arial"/>
                <a:cs typeface="+mn-cs"/>
              </a:rPr>
              <a:t>15 Months</a:t>
            </a:r>
          </a:p>
        </p:txBody>
      </p:sp>
      <p:sp>
        <p:nvSpPr>
          <p:cNvPr id="38" name="Multiply 37"/>
          <p:cNvSpPr/>
          <p:nvPr/>
        </p:nvSpPr>
        <p:spPr>
          <a:xfrm>
            <a:off x="6080733" y="2556284"/>
            <a:ext cx="618092" cy="981104"/>
          </a:xfrm>
          <a:prstGeom prst="mathMultiply">
            <a:avLst>
              <a:gd name="adj1" fmla="val 7475"/>
            </a:avLst>
          </a:prstGeom>
          <a:solidFill>
            <a:srgbClr val="FF0000">
              <a:alpha val="7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9" name="Flowchart: Connector 38"/>
          <p:cNvSpPr/>
          <p:nvPr/>
        </p:nvSpPr>
        <p:spPr>
          <a:xfrm>
            <a:off x="1564275" y="3321865"/>
            <a:ext cx="457200" cy="457200"/>
          </a:xfrm>
          <a:prstGeom prst="flowChartConnector">
            <a:avLst/>
          </a:prstGeom>
          <a:solidFill>
            <a:srgbClr val="2D2D8A">
              <a:lumMod val="60000"/>
              <a:lumOff val="40000"/>
            </a:srgb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Franklin Gothic Demi Cond" panose="020B0706030402020204" pitchFamily="34" charset="0"/>
                <a:ea typeface="+mn-ea"/>
                <a:cs typeface="+mn-cs"/>
              </a:rPr>
              <a:t>1</a:t>
            </a:r>
          </a:p>
        </p:txBody>
      </p:sp>
      <p:sp>
        <p:nvSpPr>
          <p:cNvPr id="44" name="Flowchart: Connector 43"/>
          <p:cNvSpPr/>
          <p:nvPr/>
        </p:nvSpPr>
        <p:spPr>
          <a:xfrm>
            <a:off x="2000005" y="3321865"/>
            <a:ext cx="457200" cy="457200"/>
          </a:xfrm>
          <a:prstGeom prst="flowChartConnector">
            <a:avLst/>
          </a:prstGeom>
          <a:solidFill>
            <a:srgbClr val="2D2D8A">
              <a:lumMod val="60000"/>
              <a:lumOff val="40000"/>
            </a:srgb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Franklin Gothic Demi Cond" panose="020B0706030402020204" pitchFamily="34" charset="0"/>
                <a:ea typeface="+mn-ea"/>
                <a:cs typeface="+mn-cs"/>
              </a:rPr>
              <a:t>2</a:t>
            </a:r>
          </a:p>
        </p:txBody>
      </p:sp>
      <p:sp>
        <p:nvSpPr>
          <p:cNvPr id="47" name="Flowchart: Connector 46"/>
          <p:cNvSpPr/>
          <p:nvPr/>
        </p:nvSpPr>
        <p:spPr>
          <a:xfrm>
            <a:off x="5315480" y="3314874"/>
            <a:ext cx="457200" cy="457200"/>
          </a:xfrm>
          <a:prstGeom prst="flowChartConnector">
            <a:avLst/>
          </a:prstGeom>
          <a:solidFill>
            <a:srgbClr val="2D2D8A">
              <a:lumMod val="60000"/>
              <a:lumOff val="40000"/>
            </a:srgb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Franklin Gothic Demi Cond" panose="020B0706030402020204" pitchFamily="34" charset="0"/>
                <a:ea typeface="+mn-ea"/>
                <a:cs typeface="+mn-cs"/>
              </a:rPr>
              <a:t>9</a:t>
            </a:r>
          </a:p>
        </p:txBody>
      </p:sp>
      <p:sp>
        <p:nvSpPr>
          <p:cNvPr id="49" name="Flowchart: Connector 48"/>
          <p:cNvSpPr/>
          <p:nvPr/>
        </p:nvSpPr>
        <p:spPr>
          <a:xfrm>
            <a:off x="6545021" y="3321865"/>
            <a:ext cx="457200" cy="457200"/>
          </a:xfrm>
          <a:prstGeom prst="flowChartConnector">
            <a:avLst/>
          </a:prstGeom>
          <a:solidFill>
            <a:srgbClr val="2D2D8A">
              <a:lumMod val="60000"/>
              <a:lumOff val="40000"/>
            </a:srgbClr>
          </a:solidFill>
          <a:ln w="25400" cap="flat" cmpd="sng" algn="ctr">
            <a:solidFill>
              <a:srgbClr val="FFFFFF"/>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Franklin Gothic Demi Cond" panose="020B0706030402020204" pitchFamily="34" charset="0"/>
                <a:ea typeface="+mn-ea"/>
                <a:cs typeface="+mn-cs"/>
              </a:rPr>
              <a:t>11</a:t>
            </a:r>
          </a:p>
        </p:txBody>
      </p:sp>
      <p:sp>
        <p:nvSpPr>
          <p:cNvPr id="50" name="Flowchart: Connector 49"/>
          <p:cNvSpPr/>
          <p:nvPr/>
        </p:nvSpPr>
        <p:spPr>
          <a:xfrm>
            <a:off x="6989458" y="3314874"/>
            <a:ext cx="457200" cy="457200"/>
          </a:xfrm>
          <a:prstGeom prst="flowChartConnector">
            <a:avLst/>
          </a:prstGeom>
          <a:solidFill>
            <a:srgbClr val="2D2D8A">
              <a:lumMod val="60000"/>
              <a:lumOff val="40000"/>
            </a:srgbClr>
          </a:solidFill>
          <a:ln w="25400" cap="flat" cmpd="sng" algn="ctr">
            <a:solidFill>
              <a:srgbClr val="FFFFFF"/>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Franklin Gothic Demi Cond" panose="020B0706030402020204" pitchFamily="34" charset="0"/>
                <a:ea typeface="+mn-ea"/>
                <a:cs typeface="+mn-cs"/>
              </a:rPr>
              <a:t>12</a:t>
            </a:r>
          </a:p>
        </p:txBody>
      </p:sp>
      <p:sp>
        <p:nvSpPr>
          <p:cNvPr id="24" name="Multiply 23"/>
          <p:cNvSpPr/>
          <p:nvPr/>
        </p:nvSpPr>
        <p:spPr>
          <a:xfrm>
            <a:off x="4826127" y="2556284"/>
            <a:ext cx="618092" cy="981104"/>
          </a:xfrm>
          <a:prstGeom prst="mathMultiply">
            <a:avLst>
              <a:gd name="adj1" fmla="val 7475"/>
            </a:avLst>
          </a:prstGeom>
          <a:solidFill>
            <a:srgbClr val="FF0000">
              <a:alpha val="7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3" name="Flowchart: Connector 42"/>
          <p:cNvSpPr/>
          <p:nvPr/>
        </p:nvSpPr>
        <p:spPr>
          <a:xfrm>
            <a:off x="2424920" y="3314874"/>
            <a:ext cx="457200" cy="457200"/>
          </a:xfrm>
          <a:prstGeom prst="flowChartConnector">
            <a:avLst/>
          </a:prstGeom>
          <a:solidFill>
            <a:srgbClr val="2D2D8A">
              <a:lumMod val="60000"/>
              <a:lumOff val="40000"/>
            </a:srgb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Franklin Gothic Demi Cond" panose="020B0706030402020204" pitchFamily="34" charset="0"/>
                <a:ea typeface="+mn-ea"/>
                <a:cs typeface="+mn-cs"/>
              </a:rPr>
              <a:t>3</a:t>
            </a:r>
          </a:p>
        </p:txBody>
      </p:sp>
      <p:sp>
        <p:nvSpPr>
          <p:cNvPr id="42" name="Flowchart: Connector 41"/>
          <p:cNvSpPr/>
          <p:nvPr/>
        </p:nvSpPr>
        <p:spPr>
          <a:xfrm>
            <a:off x="2803854" y="3321865"/>
            <a:ext cx="457200" cy="457200"/>
          </a:xfrm>
          <a:prstGeom prst="flowChartConnector">
            <a:avLst/>
          </a:prstGeom>
          <a:solidFill>
            <a:srgbClr val="2D2D8A">
              <a:lumMod val="60000"/>
              <a:lumOff val="40000"/>
            </a:srgb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Franklin Gothic Demi Cond" panose="020B0706030402020204" pitchFamily="34" charset="0"/>
                <a:ea typeface="+mn-ea"/>
                <a:cs typeface="+mn-cs"/>
              </a:rPr>
              <a:t>4</a:t>
            </a:r>
          </a:p>
        </p:txBody>
      </p:sp>
      <p:sp>
        <p:nvSpPr>
          <p:cNvPr id="41" name="Flowchart: Connector 40"/>
          <p:cNvSpPr/>
          <p:nvPr/>
        </p:nvSpPr>
        <p:spPr>
          <a:xfrm>
            <a:off x="3217881" y="3314874"/>
            <a:ext cx="457200" cy="457200"/>
          </a:xfrm>
          <a:prstGeom prst="flowChartConnector">
            <a:avLst/>
          </a:prstGeom>
          <a:solidFill>
            <a:srgbClr val="2D2D8A">
              <a:lumMod val="60000"/>
              <a:lumOff val="40000"/>
            </a:srgb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Franklin Gothic Demi Cond" panose="020B0706030402020204" pitchFamily="34" charset="0"/>
                <a:ea typeface="+mn-ea"/>
                <a:cs typeface="+mn-cs"/>
              </a:rPr>
              <a:t>5</a:t>
            </a:r>
          </a:p>
        </p:txBody>
      </p:sp>
      <p:sp>
        <p:nvSpPr>
          <p:cNvPr id="45" name="Flowchart: Connector 44"/>
          <p:cNvSpPr/>
          <p:nvPr/>
        </p:nvSpPr>
        <p:spPr>
          <a:xfrm>
            <a:off x="3642790" y="3314874"/>
            <a:ext cx="457200" cy="457200"/>
          </a:xfrm>
          <a:prstGeom prst="flowChartConnector">
            <a:avLst/>
          </a:prstGeom>
          <a:solidFill>
            <a:srgbClr val="2D2D8A">
              <a:lumMod val="60000"/>
              <a:lumOff val="40000"/>
            </a:srgb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Franklin Gothic Demi Cond" panose="020B0706030402020204" pitchFamily="34" charset="0"/>
                <a:ea typeface="+mn-ea"/>
                <a:cs typeface="+mn-cs"/>
              </a:rPr>
              <a:t>6</a:t>
            </a:r>
          </a:p>
        </p:txBody>
      </p:sp>
      <p:sp>
        <p:nvSpPr>
          <p:cNvPr id="40" name="Flowchart: Connector 39"/>
          <p:cNvSpPr/>
          <p:nvPr/>
        </p:nvSpPr>
        <p:spPr>
          <a:xfrm>
            <a:off x="4075901" y="3321865"/>
            <a:ext cx="457200" cy="457200"/>
          </a:xfrm>
          <a:prstGeom prst="flowChartConnector">
            <a:avLst/>
          </a:prstGeom>
          <a:solidFill>
            <a:srgbClr val="2D2D8A">
              <a:lumMod val="60000"/>
              <a:lumOff val="40000"/>
            </a:srgb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Franklin Gothic Demi Cond" panose="020B0706030402020204" pitchFamily="34" charset="0"/>
                <a:ea typeface="+mn-ea"/>
                <a:cs typeface="+mn-cs"/>
              </a:rPr>
              <a:t>7</a:t>
            </a:r>
          </a:p>
        </p:txBody>
      </p:sp>
      <p:sp>
        <p:nvSpPr>
          <p:cNvPr id="48" name="Flowchart: Connector 47"/>
          <p:cNvSpPr/>
          <p:nvPr/>
        </p:nvSpPr>
        <p:spPr>
          <a:xfrm>
            <a:off x="4513840" y="3314874"/>
            <a:ext cx="457200" cy="457200"/>
          </a:xfrm>
          <a:prstGeom prst="flowChartConnector">
            <a:avLst/>
          </a:prstGeom>
          <a:solidFill>
            <a:srgbClr val="2D2D8A">
              <a:lumMod val="60000"/>
              <a:lumOff val="40000"/>
            </a:srgb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Franklin Gothic Demi Cond" panose="020B0706030402020204" pitchFamily="34" charset="0"/>
                <a:ea typeface="+mn-ea"/>
                <a:cs typeface="+mn-cs"/>
              </a:rPr>
              <a:t>8</a:t>
            </a:r>
          </a:p>
        </p:txBody>
      </p:sp>
      <p:sp>
        <p:nvSpPr>
          <p:cNvPr id="46" name="Flowchart: Connector 45"/>
          <p:cNvSpPr/>
          <p:nvPr/>
        </p:nvSpPr>
        <p:spPr>
          <a:xfrm>
            <a:off x="5766298" y="3314874"/>
            <a:ext cx="457200" cy="457200"/>
          </a:xfrm>
          <a:prstGeom prst="flowChartConnector">
            <a:avLst/>
          </a:prstGeom>
          <a:solidFill>
            <a:srgbClr val="2D2D8A">
              <a:lumMod val="60000"/>
              <a:lumOff val="40000"/>
            </a:srgbClr>
          </a:solidFill>
          <a:ln w="25400" cap="flat" cmpd="sng" algn="ctr">
            <a:solidFill>
              <a:srgbClr val="FFFFFF"/>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Franklin Gothic Demi Cond" panose="020B0706030402020204" pitchFamily="34" charset="0"/>
                <a:ea typeface="+mn-ea"/>
                <a:cs typeface="+mn-cs"/>
              </a:rPr>
              <a:t>10</a:t>
            </a:r>
          </a:p>
        </p:txBody>
      </p:sp>
      <p:sp>
        <p:nvSpPr>
          <p:cNvPr id="25" name="TextBox 24"/>
          <p:cNvSpPr txBox="1"/>
          <p:nvPr/>
        </p:nvSpPr>
        <p:spPr>
          <a:xfrm>
            <a:off x="5698085" y="6613034"/>
            <a:ext cx="3640648" cy="276999"/>
          </a:xfrm>
          <a:prstGeom prst="rect">
            <a:avLst/>
          </a:prstGeom>
          <a:noFill/>
        </p:spPr>
        <p:txBody>
          <a:bodyPr wrap="square" rtlCol="0">
            <a:spAutoFit/>
          </a:bodyPr>
          <a:lstStyle/>
          <a:p>
            <a:r>
              <a:rPr lang="en-US" sz="1200" dirty="0"/>
              <a:t>30 CFR 203.50/Appendix II to NTL No. 2010-N03</a:t>
            </a:r>
          </a:p>
        </p:txBody>
      </p:sp>
      <p:sp>
        <p:nvSpPr>
          <p:cNvPr id="5" name="Slide Number Placeholder 4"/>
          <p:cNvSpPr>
            <a:spLocks noGrp="1"/>
          </p:cNvSpPr>
          <p:nvPr>
            <p:ph type="sldNum" sz="quarter" idx="13"/>
          </p:nvPr>
        </p:nvSpPr>
        <p:spPr/>
        <p:txBody>
          <a:bodyPr/>
          <a:lstStyle/>
          <a:p>
            <a:pPr>
              <a:defRPr/>
            </a:pPr>
            <a:r>
              <a:rPr lang="en-US" dirty="0" smtClean="0"/>
              <a:t>13</a:t>
            </a:r>
            <a:endParaRPr lang="en-US" dirty="0"/>
          </a:p>
        </p:txBody>
      </p:sp>
      <p:grpSp>
        <p:nvGrpSpPr>
          <p:cNvPr id="14" name="Group 13"/>
          <p:cNvGrpSpPr/>
          <p:nvPr/>
        </p:nvGrpSpPr>
        <p:grpSpPr>
          <a:xfrm>
            <a:off x="8033863" y="1201206"/>
            <a:ext cx="968995" cy="1378979"/>
            <a:chOff x="8033863" y="1201206"/>
            <a:chExt cx="968995" cy="1378979"/>
          </a:xfrm>
        </p:grpSpPr>
        <p:sp>
          <p:nvSpPr>
            <p:cNvPr id="4" name="TextBox 3"/>
            <p:cNvSpPr txBox="1"/>
            <p:nvPr/>
          </p:nvSpPr>
          <p:spPr>
            <a:xfrm>
              <a:off x="8033863" y="1201206"/>
              <a:ext cx="914401" cy="757381"/>
            </a:xfrm>
            <a:prstGeom prst="rect">
              <a:avLst/>
            </a:prstGeom>
            <a:solidFill>
              <a:srgbClr val="BBE0E3"/>
            </a:solidFill>
            <a:ln w="25400" cap="flat" cmpd="sng" algn="ctr">
              <a:solidFill>
                <a:srgbClr val="2D2D8A"/>
              </a:solidFill>
              <a:prstDash val="solid"/>
            </a:ln>
            <a:effectLst/>
          </p:spPr>
          <p:txBody>
            <a:bodyPr lIns="0" tIns="0" rIns="0" bIns="0" rtlCol="0" anchor="ct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200" b="0" i="0" u="none" strike="noStrike" kern="0" cap="none" spc="0" normalizeH="0" baseline="0">
                  <a:ln>
                    <a:noFill/>
                  </a:ln>
                  <a:solidFill>
                    <a:srgbClr val="2D2D8A"/>
                  </a:solidFill>
                  <a:effectLst/>
                  <a:uLnTx/>
                  <a:uFillTx/>
                  <a:latin typeface="Arial"/>
                  <a:cs typeface="+mn-cs"/>
                </a:defRPr>
              </a:lvl1pPr>
            </a:lstStyle>
            <a:p>
              <a:r>
                <a:rPr lang="en-US" dirty="0"/>
                <a:t>Application Submitted by 12/29/2018</a:t>
              </a:r>
            </a:p>
          </p:txBody>
        </p:sp>
        <p:cxnSp>
          <p:nvCxnSpPr>
            <p:cNvPr id="7" name="Elbow Connector 6"/>
            <p:cNvCxnSpPr>
              <a:stCxn id="4" idx="2"/>
            </p:cNvCxnSpPr>
            <p:nvPr/>
          </p:nvCxnSpPr>
          <p:spPr>
            <a:xfrm rot="16200000" flipH="1">
              <a:off x="8436162" y="2013488"/>
              <a:ext cx="621598" cy="511795"/>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483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4" grpId="0" animBg="1"/>
      <p:bldP spid="47" grpId="0" animBg="1"/>
      <p:bldP spid="49" grpId="0" animBg="1"/>
      <p:bldP spid="50" grpId="0" animBg="1"/>
      <p:bldP spid="24" grpId="0" animBg="1"/>
      <p:bldP spid="43" grpId="0" animBg="1"/>
      <p:bldP spid="42" grpId="0" animBg="1"/>
      <p:bldP spid="41" grpId="0" animBg="1"/>
      <p:bldP spid="45" grpId="0" animBg="1"/>
      <p:bldP spid="40" grpId="0" animBg="1"/>
      <p:bldP spid="48"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8077200" cy="5029200"/>
          </a:xfrm>
        </p:spPr>
        <p:txBody>
          <a:bodyPr/>
          <a:lstStyle/>
          <a:p>
            <a:pPr>
              <a:buFont typeface="Arial" panose="020B0604020202020204" pitchFamily="34" charset="0"/>
              <a:buChar char="•"/>
            </a:pPr>
            <a:r>
              <a:rPr lang="en-US" sz="2400" dirty="0"/>
              <a:t>Lease becoming uneconomic</a:t>
            </a:r>
          </a:p>
          <a:p>
            <a:pPr lvl="1">
              <a:buFont typeface="Arial" panose="020B0604020202020204" pitchFamily="34" charset="0"/>
              <a:buChar char="•"/>
            </a:pPr>
            <a:r>
              <a:rPr lang="en-US" sz="2000" dirty="0"/>
              <a:t>You must demonstrate that the sum of royalty payments (ROY) over the 12 qualifying months exceeds </a:t>
            </a:r>
            <a:r>
              <a:rPr lang="en-US" sz="2000" b="1" dirty="0"/>
              <a:t>75 percent </a:t>
            </a:r>
            <a:r>
              <a:rPr lang="en-US" sz="2000" dirty="0"/>
              <a:t>of the sum of net revenues (NR).</a:t>
            </a:r>
          </a:p>
          <a:p>
            <a:pPr marL="685800" lvl="1" indent="-342900">
              <a:buFont typeface="Arial" panose="020B0604020202020204" pitchFamily="34" charset="0"/>
              <a:buChar char="•"/>
            </a:pPr>
            <a:endParaRPr lang="en-US" sz="2000" dirty="0"/>
          </a:p>
          <a:p>
            <a:pPr>
              <a:buFont typeface="Arial" panose="020B0604020202020204" pitchFamily="34" charset="0"/>
              <a:buChar char="•"/>
            </a:pPr>
            <a:r>
              <a:rPr lang="en-US" sz="2400" dirty="0"/>
              <a:t>The qualifying period you choose should represent the basic operations you intend to use until resources are depleted.</a:t>
            </a:r>
          </a:p>
          <a:p>
            <a:pPr lvl="1">
              <a:buFont typeface="Arial" panose="020B0604020202020204" pitchFamily="34" charset="0"/>
              <a:buChar char="•"/>
            </a:pPr>
            <a:r>
              <a:rPr lang="en-US" sz="2000" dirty="0"/>
              <a:t>If you change your operation significantly during the qualifying months, or if you do so while we are processing your application, we may defer action on your application until you revise it to show the new circumstances.</a:t>
            </a:r>
            <a:endParaRPr lang="en-US" sz="2800" dirty="0"/>
          </a:p>
        </p:txBody>
      </p:sp>
      <p:sp>
        <p:nvSpPr>
          <p:cNvPr id="2" name="Title 1"/>
          <p:cNvSpPr>
            <a:spLocks noGrp="1"/>
          </p:cNvSpPr>
          <p:nvPr>
            <p:ph type="title"/>
          </p:nvPr>
        </p:nvSpPr>
        <p:spPr/>
        <p:txBody>
          <a:bodyPr>
            <a:normAutofit fontScale="90000"/>
          </a:bodyPr>
          <a:lstStyle/>
          <a:p>
            <a:r>
              <a:rPr lang="en-US" sz="4050" dirty="0"/>
              <a:t>Qualification</a:t>
            </a:r>
            <a:endParaRPr lang="en-US" dirty="0"/>
          </a:p>
        </p:txBody>
      </p:sp>
      <p:sp>
        <p:nvSpPr>
          <p:cNvPr id="5" name="TextBox 4"/>
          <p:cNvSpPr txBox="1"/>
          <p:nvPr/>
        </p:nvSpPr>
        <p:spPr>
          <a:xfrm>
            <a:off x="5292436" y="6581001"/>
            <a:ext cx="3851564" cy="276999"/>
          </a:xfrm>
          <a:prstGeom prst="rect">
            <a:avLst/>
          </a:prstGeom>
          <a:noFill/>
        </p:spPr>
        <p:txBody>
          <a:bodyPr wrap="square" rtlCol="0">
            <a:spAutoFit/>
          </a:bodyPr>
          <a:lstStyle/>
          <a:p>
            <a:pPr algn="r"/>
            <a:r>
              <a:rPr lang="en-US" sz="1200" dirty="0"/>
              <a:t>30 CFR 203.50/Appendix II to NTL No. 2010-N03</a:t>
            </a:r>
          </a:p>
        </p:txBody>
      </p:sp>
      <p:sp>
        <p:nvSpPr>
          <p:cNvPr id="4" name="Slide Number Placeholder 3"/>
          <p:cNvSpPr>
            <a:spLocks noGrp="1"/>
          </p:cNvSpPr>
          <p:nvPr>
            <p:ph type="sldNum" sz="quarter" idx="13"/>
          </p:nvPr>
        </p:nvSpPr>
        <p:spPr/>
        <p:txBody>
          <a:bodyPr/>
          <a:lstStyle/>
          <a:p>
            <a:pPr>
              <a:defRPr/>
            </a:pPr>
            <a:r>
              <a:rPr lang="en-US" dirty="0" smtClean="0"/>
              <a:t>14</a:t>
            </a:r>
            <a:endParaRPr lang="en-US" dirty="0"/>
          </a:p>
        </p:txBody>
      </p:sp>
    </p:spTree>
    <p:extLst>
      <p:ext uri="{BB962C8B-B14F-4D97-AF65-F5344CB8AC3E}">
        <p14:creationId xmlns:p14="http://schemas.microsoft.com/office/powerpoint/2010/main" val="1299262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AA80C05C-1BEF-4A56-99EC-AA8F76951C9D}" type="slidenum">
              <a:rPr lang="en-US" smtClean="0">
                <a:solidFill>
                  <a:srgbClr val="4F81BD">
                    <a:lumMod val="40000"/>
                    <a:lumOff val="60000"/>
                  </a:srgbClr>
                </a:solidFill>
              </a:rPr>
              <a:t>2</a:t>
            </a:fld>
            <a:endParaRPr lang="en-US" dirty="0">
              <a:solidFill>
                <a:srgbClr val="4F81BD">
                  <a:lumMod val="40000"/>
                  <a:lumOff val="60000"/>
                </a:srgbClr>
              </a:solidFill>
            </a:endParaRPr>
          </a:p>
        </p:txBody>
      </p:sp>
      <p:sp>
        <p:nvSpPr>
          <p:cNvPr id="26" name="TextBox 25"/>
          <p:cNvSpPr txBox="1"/>
          <p:nvPr/>
        </p:nvSpPr>
        <p:spPr>
          <a:xfrm>
            <a:off x="1600200" y="304800"/>
            <a:ext cx="6264340" cy="646331"/>
          </a:xfrm>
          <a:prstGeom prst="rect">
            <a:avLst/>
          </a:prstGeom>
          <a:noFill/>
        </p:spPr>
        <p:txBody>
          <a:bodyPr wrap="square" rtlCol="0">
            <a:spAutoFit/>
          </a:bodyPr>
          <a:lstStyle/>
          <a:p>
            <a:pPr algn="ctr"/>
            <a:r>
              <a:rPr lang="en-US" sz="3600" u="sng" dirty="0">
                <a:solidFill>
                  <a:prstClr val="black"/>
                </a:solidFill>
                <a:latin typeface="Calibri"/>
              </a:rPr>
              <a:t>Agenda</a:t>
            </a:r>
          </a:p>
        </p:txBody>
      </p:sp>
      <p:sp>
        <p:nvSpPr>
          <p:cNvPr id="4" name="TextBox 3">
            <a:extLst>
              <a:ext uri="{FF2B5EF4-FFF2-40B4-BE49-F238E27FC236}">
                <a16:creationId xmlns:a16="http://schemas.microsoft.com/office/drawing/2014/main" id="{66DB6BF4-D693-4736-B0EB-06CB1C0913AF}"/>
              </a:ext>
            </a:extLst>
          </p:cNvPr>
          <p:cNvSpPr txBox="1"/>
          <p:nvPr/>
        </p:nvSpPr>
        <p:spPr>
          <a:xfrm>
            <a:off x="2514600" y="182880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D1423C4E-D012-41A0-98CB-E8FF2F54C0FF}"/>
              </a:ext>
            </a:extLst>
          </p:cNvPr>
          <p:cNvSpPr txBox="1"/>
          <p:nvPr/>
        </p:nvSpPr>
        <p:spPr>
          <a:xfrm>
            <a:off x="1752600" y="1219200"/>
            <a:ext cx="6553200" cy="5262979"/>
          </a:xfrm>
          <a:prstGeom prst="rect">
            <a:avLst/>
          </a:prstGeom>
          <a:noFill/>
        </p:spPr>
        <p:txBody>
          <a:bodyPr wrap="square" rtlCol="0">
            <a:spAutoFit/>
          </a:bodyPr>
          <a:lstStyle/>
          <a:p>
            <a:r>
              <a:rPr lang="en-US" sz="2400" dirty="0">
                <a:latin typeface="+mn-lt"/>
                <a:cs typeface="Times New Roman" panose="02020603050405020304" pitchFamily="18" charset="0"/>
              </a:rPr>
              <a:t>9:00		Registration</a:t>
            </a:r>
          </a:p>
          <a:p>
            <a:endParaRPr lang="en-US" sz="2400" dirty="0">
              <a:latin typeface="+mn-lt"/>
              <a:cs typeface="Times New Roman" panose="02020603050405020304" pitchFamily="18" charset="0"/>
            </a:endParaRPr>
          </a:p>
          <a:p>
            <a:r>
              <a:rPr lang="en-US" sz="2400" dirty="0">
                <a:latin typeface="+mn-lt"/>
                <a:cs typeface="Times New Roman" panose="02020603050405020304" pitchFamily="18" charset="0"/>
              </a:rPr>
              <a:t>9:30		Introduction</a:t>
            </a:r>
          </a:p>
          <a:p>
            <a:r>
              <a:rPr lang="en-US" sz="2400" dirty="0">
                <a:latin typeface="+mn-lt"/>
                <a:cs typeface="Times New Roman" panose="02020603050405020304" pitchFamily="18" charset="0"/>
              </a:rPr>
              <a:t>			</a:t>
            </a:r>
            <a:r>
              <a:rPr lang="en-US" i="1" dirty="0">
                <a:latin typeface="+mn-lt"/>
                <a:cs typeface="Times New Roman" panose="02020603050405020304" pitchFamily="18" charset="0"/>
              </a:rPr>
              <a:t>Scott Angelle</a:t>
            </a:r>
          </a:p>
          <a:p>
            <a:endParaRPr lang="en-US" sz="2400" dirty="0">
              <a:latin typeface="+mn-lt"/>
              <a:cs typeface="Times New Roman" panose="02020603050405020304" pitchFamily="18" charset="0"/>
            </a:endParaRPr>
          </a:p>
          <a:p>
            <a:r>
              <a:rPr lang="en-US" sz="2400" dirty="0">
                <a:latin typeface="+mn-lt"/>
                <a:cs typeface="Times New Roman" panose="02020603050405020304" pitchFamily="18" charset="0"/>
              </a:rPr>
              <a:t>10:00		</a:t>
            </a:r>
            <a:r>
              <a:rPr lang="en-US" sz="2400" b="1" dirty="0">
                <a:latin typeface="+mn-lt"/>
                <a:cs typeface="Times New Roman" panose="02020603050405020304" pitchFamily="18" charset="0"/>
              </a:rPr>
              <a:t>End-of-Life Royalty Relief</a:t>
            </a:r>
          </a:p>
          <a:p>
            <a:r>
              <a:rPr lang="en-US" sz="2400" b="1" dirty="0">
                <a:latin typeface="+mn-lt"/>
                <a:cs typeface="Times New Roman" panose="02020603050405020304" pitchFamily="18" charset="0"/>
              </a:rPr>
              <a:t>			</a:t>
            </a:r>
            <a:r>
              <a:rPr lang="en-US" b="1" i="1" dirty="0">
                <a:latin typeface="+mn-lt"/>
                <a:cs typeface="Times New Roman" panose="02020603050405020304" pitchFamily="18" charset="0"/>
              </a:rPr>
              <a:t>Rebecca Rich &amp; Lauren Woitha</a:t>
            </a:r>
          </a:p>
          <a:p>
            <a:endParaRPr lang="en-US" sz="2400" dirty="0">
              <a:latin typeface="+mn-lt"/>
              <a:cs typeface="Times New Roman" panose="02020603050405020304" pitchFamily="18" charset="0"/>
            </a:endParaRPr>
          </a:p>
          <a:p>
            <a:r>
              <a:rPr lang="en-US" sz="2400" dirty="0">
                <a:latin typeface="+mn-lt"/>
                <a:cs typeface="Times New Roman" panose="02020603050405020304" pitchFamily="18" charset="0"/>
              </a:rPr>
              <a:t>12:00		Lunch Break (on your own)</a:t>
            </a:r>
          </a:p>
          <a:p>
            <a:endParaRPr lang="en-US" sz="2400" dirty="0">
              <a:latin typeface="+mn-lt"/>
              <a:cs typeface="Times New Roman" panose="02020603050405020304" pitchFamily="18" charset="0"/>
            </a:endParaRPr>
          </a:p>
          <a:p>
            <a:r>
              <a:rPr lang="en-US" sz="2400" dirty="0">
                <a:latin typeface="+mn-lt"/>
                <a:cs typeface="Times New Roman" panose="02020603050405020304" pitchFamily="18" charset="0"/>
              </a:rPr>
              <a:t>1:30		“Special Case” Royalty Relief</a:t>
            </a:r>
          </a:p>
          <a:p>
            <a:r>
              <a:rPr lang="en-US" sz="2400" dirty="0">
                <a:latin typeface="+mn-lt"/>
                <a:cs typeface="Times New Roman" panose="02020603050405020304" pitchFamily="18" charset="0"/>
              </a:rPr>
              <a:t>			</a:t>
            </a:r>
            <a:r>
              <a:rPr lang="en-US" sz="1600" i="1" dirty="0">
                <a:latin typeface="+mn-lt"/>
                <a:cs typeface="Times New Roman" panose="02020603050405020304" pitchFamily="18" charset="0"/>
              </a:rPr>
              <a:t>Andrew Cambus &amp; Daniel Dauterive</a:t>
            </a:r>
          </a:p>
          <a:p>
            <a:endParaRPr lang="en-US" sz="2400" dirty="0">
              <a:latin typeface="+mn-lt"/>
              <a:cs typeface="Times New Roman" panose="02020603050405020304" pitchFamily="18" charset="0"/>
            </a:endParaRPr>
          </a:p>
          <a:p>
            <a:r>
              <a:rPr lang="en-US" sz="2400" dirty="0">
                <a:latin typeface="+mn-lt"/>
                <a:cs typeface="Times New Roman" panose="02020603050405020304" pitchFamily="18" charset="0"/>
              </a:rPr>
              <a:t>4:00		Wrap up</a:t>
            </a:r>
          </a:p>
        </p:txBody>
      </p:sp>
    </p:spTree>
    <p:extLst>
      <p:ext uri="{BB962C8B-B14F-4D97-AF65-F5344CB8AC3E}">
        <p14:creationId xmlns:p14="http://schemas.microsoft.com/office/powerpoint/2010/main" val="2976475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2" name="Diagram 11"/>
              <p:cNvGraphicFramePr/>
              <p:nvPr>
                <p:extLst>
                  <p:ext uri="{D42A27DB-BD31-4B8C-83A1-F6EECF244321}">
                    <p14:modId xmlns:p14="http://schemas.microsoft.com/office/powerpoint/2010/main" val="3777210615"/>
                  </p:ext>
                </p:extLst>
              </p:nvPr>
            </p:nvGraphicFramePr>
            <p:xfrm>
              <a:off x="823204" y="581024"/>
              <a:ext cx="9067800" cy="5591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12" name="Diagram 11"/>
              <p:cNvGraphicFramePr/>
              <p:nvPr>
                <p:extLst>
                  <p:ext uri="{D42A27DB-BD31-4B8C-83A1-F6EECF244321}">
                    <p14:modId xmlns:p14="http://schemas.microsoft.com/office/powerpoint/2010/main" val="3777210615"/>
                  </p:ext>
                </p:extLst>
              </p:nvPr>
            </p:nvGraphicFramePr>
            <p:xfrm>
              <a:off x="823204" y="581024"/>
              <a:ext cx="9067800" cy="5591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2" name="Oval 1">
            <a:extLst>
              <a:ext uri="{FF2B5EF4-FFF2-40B4-BE49-F238E27FC236}">
                <a16:creationId xmlns:a16="http://schemas.microsoft.com/office/drawing/2014/main" id="{FE4BEEFB-BD03-4B4F-9E3E-8F0614359A3B}"/>
              </a:ext>
            </a:extLst>
          </p:cNvPr>
          <p:cNvSpPr/>
          <p:nvPr/>
        </p:nvSpPr>
        <p:spPr>
          <a:xfrm>
            <a:off x="2403948" y="2207078"/>
            <a:ext cx="1524681" cy="11695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End-of-Life Process</a:t>
            </a:r>
          </a:p>
        </p:txBody>
      </p:sp>
      <p:sp>
        <p:nvSpPr>
          <p:cNvPr id="4" name="Slide Number Placeholder 3"/>
          <p:cNvSpPr>
            <a:spLocks noGrp="1"/>
          </p:cNvSpPr>
          <p:nvPr>
            <p:ph type="sldNum" sz="quarter" idx="12"/>
          </p:nvPr>
        </p:nvSpPr>
        <p:spPr/>
        <p:txBody>
          <a:bodyPr/>
          <a:lstStyle/>
          <a:p>
            <a:pPr>
              <a:defRPr/>
            </a:pPr>
            <a:r>
              <a:rPr lang="en-US" dirty="0" smtClean="0"/>
              <a:t>15</a:t>
            </a:r>
            <a:endParaRPr lang="en-US" dirty="0"/>
          </a:p>
        </p:txBody>
      </p:sp>
    </p:spTree>
    <p:extLst>
      <p:ext uri="{BB962C8B-B14F-4D97-AF65-F5344CB8AC3E}">
        <p14:creationId xmlns:p14="http://schemas.microsoft.com/office/powerpoint/2010/main" val="111834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2362200"/>
            <a:ext cx="9144000" cy="721468"/>
          </a:xfrm>
        </p:spPr>
        <p:txBody>
          <a:bodyPr anchor="b"/>
          <a:lstStyle/>
          <a:p>
            <a:pPr algn="ctr"/>
            <a:r>
              <a:rPr lang="en-US" sz="3600" dirty="0" smtClean="0"/>
              <a:t>Application</a:t>
            </a:r>
            <a:endParaRPr lang="en-US" sz="3600" dirty="0"/>
          </a:p>
        </p:txBody>
      </p:sp>
      <p:sp>
        <p:nvSpPr>
          <p:cNvPr id="2" name="Title 1"/>
          <p:cNvSpPr>
            <a:spLocks noGrp="1"/>
          </p:cNvSpPr>
          <p:nvPr>
            <p:ph type="title"/>
          </p:nvPr>
        </p:nvSpPr>
        <p:spPr>
          <a:xfrm>
            <a:off x="0" y="1237034"/>
            <a:ext cx="9144000" cy="533400"/>
          </a:xfrm>
        </p:spPr>
        <p:txBody>
          <a:bodyPr anchor="ctr"/>
          <a:lstStyle/>
          <a:p>
            <a:pPr algn="ctr"/>
            <a:r>
              <a:rPr lang="en-US" sz="4000" dirty="0"/>
              <a:t>End-Of-Life Process</a:t>
            </a:r>
          </a:p>
        </p:txBody>
      </p:sp>
      <p:sp>
        <p:nvSpPr>
          <p:cNvPr id="4" name="Slide Number Placeholder 3"/>
          <p:cNvSpPr>
            <a:spLocks noGrp="1"/>
          </p:cNvSpPr>
          <p:nvPr>
            <p:ph type="sldNum" sz="quarter" idx="12"/>
          </p:nvPr>
        </p:nvSpPr>
        <p:spPr/>
        <p:txBody>
          <a:bodyPr/>
          <a:lstStyle/>
          <a:p>
            <a:pPr>
              <a:defRPr/>
            </a:pPr>
            <a:r>
              <a:rPr lang="en-US" dirty="0" smtClean="0"/>
              <a:t>16</a:t>
            </a:r>
            <a:endParaRPr lang="en-US" dirty="0"/>
          </a:p>
        </p:txBody>
      </p:sp>
    </p:spTree>
    <p:extLst>
      <p:ext uri="{BB962C8B-B14F-4D97-AF65-F5344CB8AC3E}">
        <p14:creationId xmlns:p14="http://schemas.microsoft.com/office/powerpoint/2010/main" val="2854298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0"/>
            <a:ext cx="5651770" cy="5029200"/>
          </a:xfrm>
        </p:spPr>
        <p:txBody>
          <a:bodyPr>
            <a:normAutofit/>
          </a:bodyPr>
          <a:lstStyle/>
          <a:p>
            <a:pPr marL="428625" indent="-385763">
              <a:buFontTx/>
              <a:buAutoNum type="arabicParenR"/>
            </a:pPr>
            <a:r>
              <a:rPr lang="en-US" dirty="0"/>
              <a:t>Required Fee</a:t>
            </a:r>
          </a:p>
          <a:p>
            <a:pPr marL="428625" indent="-385763">
              <a:buAutoNum type="arabicParenR"/>
            </a:pPr>
            <a:r>
              <a:rPr lang="en-US" dirty="0"/>
              <a:t>Administrative Information Report</a:t>
            </a:r>
          </a:p>
          <a:p>
            <a:pPr marL="428625" indent="-385763">
              <a:buAutoNum type="arabicParenR"/>
            </a:pPr>
            <a:r>
              <a:rPr lang="en-US" dirty="0"/>
              <a:t>Net Revenue &amp; Relief Justification Report</a:t>
            </a:r>
          </a:p>
          <a:p>
            <a:pPr marL="428625" indent="-385763">
              <a:buAutoNum type="arabicParenR"/>
            </a:pPr>
            <a:r>
              <a:rPr lang="en-US" dirty="0"/>
              <a:t>CPA Certification</a:t>
            </a:r>
          </a:p>
        </p:txBody>
      </p:sp>
      <p:sp>
        <p:nvSpPr>
          <p:cNvPr id="2" name="Title 1"/>
          <p:cNvSpPr>
            <a:spLocks noGrp="1"/>
          </p:cNvSpPr>
          <p:nvPr>
            <p:ph type="title"/>
          </p:nvPr>
        </p:nvSpPr>
        <p:spPr/>
        <p:txBody>
          <a:bodyPr>
            <a:normAutofit fontScale="90000"/>
          </a:bodyPr>
          <a:lstStyle/>
          <a:p>
            <a:r>
              <a:rPr lang="en-US" dirty="0"/>
              <a:t>Application Requirements</a:t>
            </a:r>
          </a:p>
        </p:txBody>
      </p:sp>
      <p:sp>
        <p:nvSpPr>
          <p:cNvPr id="4" name="TextBox 3"/>
          <p:cNvSpPr txBox="1"/>
          <p:nvPr/>
        </p:nvSpPr>
        <p:spPr>
          <a:xfrm>
            <a:off x="4879109" y="6581001"/>
            <a:ext cx="3943452" cy="276999"/>
          </a:xfrm>
          <a:prstGeom prst="rect">
            <a:avLst/>
          </a:prstGeom>
          <a:noFill/>
        </p:spPr>
        <p:txBody>
          <a:bodyPr wrap="none" rtlCol="0">
            <a:spAutoFit/>
          </a:bodyPr>
          <a:lstStyle/>
          <a:p>
            <a:r>
              <a:rPr lang="en-US" sz="1200" dirty="0"/>
              <a:t>30 CFR 203.51 and 203.81/Appendix II to NTL No. 2010-N03</a:t>
            </a: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478107" y="1781942"/>
            <a:ext cx="2418345" cy="3141839"/>
          </a:xfrm>
          <a:prstGeom prst="rect">
            <a:avLst/>
          </a:prstGeom>
        </p:spPr>
      </p:pic>
      <p:sp>
        <p:nvSpPr>
          <p:cNvPr id="5" name="Slide Number Placeholder 4"/>
          <p:cNvSpPr>
            <a:spLocks noGrp="1"/>
          </p:cNvSpPr>
          <p:nvPr>
            <p:ph type="sldNum" sz="quarter" idx="13"/>
          </p:nvPr>
        </p:nvSpPr>
        <p:spPr/>
        <p:txBody>
          <a:bodyPr/>
          <a:lstStyle/>
          <a:p>
            <a:pPr>
              <a:defRPr/>
            </a:pPr>
            <a:r>
              <a:rPr lang="en-US" dirty="0" smtClean="0"/>
              <a:t>17</a:t>
            </a:r>
            <a:endParaRPr lang="en-US" dirty="0"/>
          </a:p>
        </p:txBody>
      </p:sp>
    </p:spTree>
    <p:extLst>
      <p:ext uri="{BB962C8B-B14F-4D97-AF65-F5344CB8AC3E}">
        <p14:creationId xmlns:p14="http://schemas.microsoft.com/office/powerpoint/2010/main" val="3698995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96" y="443301"/>
            <a:ext cx="8077200" cy="533400"/>
          </a:xfrm>
        </p:spPr>
        <p:txBody>
          <a:bodyPr>
            <a:noAutofit/>
          </a:bodyPr>
          <a:lstStyle/>
          <a:p>
            <a:pPr lvl="1"/>
            <a:r>
              <a:rPr lang="en-US" sz="3200" kern="1200" dirty="0">
                <a:effectLst>
                  <a:outerShdw blurRad="38100" dist="38100" dir="2700000" algn="tl">
                    <a:srgbClr val="000000">
                      <a:alpha val="43137"/>
                    </a:srgbClr>
                  </a:outerShdw>
                </a:effectLst>
                <a:latin typeface="SwitzerlandBlack" pitchFamily="34" charset="0"/>
                <a:ea typeface="+mj-ea"/>
                <a:cs typeface="+mj-cs"/>
              </a:rPr>
              <a:t>1) Required Fee</a:t>
            </a:r>
          </a:p>
        </p:txBody>
      </p:sp>
      <p:graphicFrame>
        <p:nvGraphicFramePr>
          <p:cNvPr id="4" name="Content Placeholder 3"/>
          <p:cNvGraphicFramePr>
            <a:graphicFrameLocks noGrp="1"/>
          </p:cNvGraphicFramePr>
          <p:nvPr>
            <p:ph idx="1"/>
          </p:nvPr>
        </p:nvGraphicFramePr>
        <p:xfrm>
          <a:off x="914400" y="1710707"/>
          <a:ext cx="4037796" cy="1217676"/>
        </p:xfrm>
        <a:graphic>
          <a:graphicData uri="http://schemas.openxmlformats.org/drawingml/2006/table">
            <a:tbl>
              <a:tblPr firstRow="1" bandRow="1">
                <a:tableStyleId>{7DF18680-E054-41AD-8BC1-D1AEF772440D}</a:tableStyleId>
              </a:tblPr>
              <a:tblGrid>
                <a:gridCol w="2018898">
                  <a:extLst>
                    <a:ext uri="{9D8B030D-6E8A-4147-A177-3AD203B41FA5}">
                      <a16:colId xmlns:a16="http://schemas.microsoft.com/office/drawing/2014/main" val="2085459300"/>
                    </a:ext>
                  </a:extLst>
                </a:gridCol>
                <a:gridCol w="2018898">
                  <a:extLst>
                    <a:ext uri="{9D8B030D-6E8A-4147-A177-3AD203B41FA5}">
                      <a16:colId xmlns:a16="http://schemas.microsoft.com/office/drawing/2014/main" val="753871086"/>
                    </a:ext>
                  </a:extLst>
                </a:gridCol>
              </a:tblGrid>
              <a:tr h="446685">
                <a:tc>
                  <a:txBody>
                    <a:bodyPr/>
                    <a:lstStyle/>
                    <a:p>
                      <a:pPr algn="ctr"/>
                      <a:r>
                        <a:rPr lang="en-US" sz="1400" dirty="0"/>
                        <a:t>Type of Request/Audit</a:t>
                      </a:r>
                    </a:p>
                  </a:txBody>
                  <a:tcPr marL="48223" marR="48223" marT="34290" marB="34290" anchor="ctr"/>
                </a:tc>
                <a:tc>
                  <a:txBody>
                    <a:bodyPr/>
                    <a:lstStyle/>
                    <a:p>
                      <a:pPr algn="ctr"/>
                      <a:r>
                        <a:rPr lang="en-US" sz="1400" dirty="0"/>
                        <a:t>Request Fee</a:t>
                      </a:r>
                    </a:p>
                  </a:txBody>
                  <a:tcPr marL="48223" marR="48223" marT="34290" marB="34290" anchor="ctr"/>
                </a:tc>
                <a:extLst>
                  <a:ext uri="{0D108BD9-81ED-4DB2-BD59-A6C34878D82A}">
                    <a16:rowId xmlns:a16="http://schemas.microsoft.com/office/drawing/2014/main" val="338890779"/>
                  </a:ext>
                </a:extLst>
              </a:tr>
              <a:tr h="770991">
                <a:tc>
                  <a:txBody>
                    <a:bodyPr/>
                    <a:lstStyle/>
                    <a:p>
                      <a:r>
                        <a:rPr lang="en-US" sz="1400" dirty="0"/>
                        <a:t>End-of-life relief</a:t>
                      </a:r>
                      <a:r>
                        <a:rPr lang="en-US" sz="1400" baseline="0" dirty="0"/>
                        <a:t> for marginal leases</a:t>
                      </a:r>
                      <a:endParaRPr lang="en-US" sz="1400" dirty="0"/>
                    </a:p>
                  </a:txBody>
                  <a:tcPr marL="48223" marR="48223" marT="34290" marB="34290"/>
                </a:tc>
                <a:tc>
                  <a:txBody>
                    <a:bodyPr/>
                    <a:lstStyle/>
                    <a:p>
                      <a:pPr algn="ctr"/>
                      <a:r>
                        <a:rPr lang="en-US" sz="1400" dirty="0"/>
                        <a:t>$8,000</a:t>
                      </a:r>
                    </a:p>
                  </a:txBody>
                  <a:tcPr marL="48223" marR="48223" marT="34290" marB="34290" anchor="ctr"/>
                </a:tc>
                <a:extLst>
                  <a:ext uri="{0D108BD9-81ED-4DB2-BD59-A6C34878D82A}">
                    <a16:rowId xmlns:a16="http://schemas.microsoft.com/office/drawing/2014/main" val="1365849350"/>
                  </a:ext>
                </a:extLst>
              </a:tr>
            </a:tbl>
          </a:graphicData>
        </a:graphic>
      </p:graphicFrame>
      <p:sp>
        <p:nvSpPr>
          <p:cNvPr id="3" name="Content Placeholder 2"/>
          <p:cNvSpPr>
            <a:spLocks noGrp="1"/>
          </p:cNvSpPr>
          <p:nvPr>
            <p:ph sz="half" idx="4294967295"/>
          </p:nvPr>
        </p:nvSpPr>
        <p:spPr>
          <a:xfrm>
            <a:off x="817160" y="3267490"/>
            <a:ext cx="4232275" cy="3147209"/>
          </a:xfrm>
        </p:spPr>
        <p:txBody>
          <a:bodyPr/>
          <a:lstStyle/>
          <a:p>
            <a:pPr>
              <a:buFont typeface="Arial" panose="020B0604020202020204" pitchFamily="34" charset="0"/>
              <a:buChar char="•"/>
            </a:pPr>
            <a:r>
              <a:rPr lang="en-US" sz="2000" dirty="0"/>
              <a:t>File all payments electronically through the </a:t>
            </a:r>
            <a:r>
              <a:rPr lang="en-US" sz="2000" i="1" dirty="0"/>
              <a:t>Fees for Services</a:t>
            </a:r>
            <a:r>
              <a:rPr lang="en-US" sz="2000" dirty="0"/>
              <a:t> page on the BSEE Web site at </a:t>
            </a:r>
            <a:r>
              <a:rPr lang="en-US" sz="2000" i="1" dirty="0"/>
              <a:t>http://www.bsee.gov.</a:t>
            </a:r>
            <a:br>
              <a:rPr lang="en-US" sz="2000" i="1" dirty="0"/>
            </a:br>
            <a:endParaRPr lang="en-US" sz="2000" i="1" dirty="0"/>
          </a:p>
          <a:p>
            <a:pPr>
              <a:buFont typeface="Arial" panose="020B0604020202020204" pitchFamily="34" charset="0"/>
              <a:buChar char="•"/>
            </a:pPr>
            <a:r>
              <a:rPr lang="en-US" sz="2000" dirty="0"/>
              <a:t>Include a copy of the </a:t>
            </a:r>
            <a:r>
              <a:rPr lang="en-US" sz="2000" i="1" dirty="0"/>
              <a:t>Pay.gov </a:t>
            </a:r>
            <a:r>
              <a:rPr lang="en-US" sz="2000" dirty="0"/>
              <a:t>confirmation receipt page with your application or assessment.</a:t>
            </a:r>
          </a:p>
        </p:txBody>
      </p:sp>
      <p:sp>
        <p:nvSpPr>
          <p:cNvPr id="5" name="TextBox 4"/>
          <p:cNvSpPr txBox="1"/>
          <p:nvPr/>
        </p:nvSpPr>
        <p:spPr>
          <a:xfrm>
            <a:off x="7658893" y="6569500"/>
            <a:ext cx="1331903" cy="276999"/>
          </a:xfrm>
          <a:prstGeom prst="rect">
            <a:avLst/>
          </a:prstGeom>
          <a:noFill/>
        </p:spPr>
        <p:txBody>
          <a:bodyPr wrap="none" rtlCol="0">
            <a:spAutoFit/>
          </a:bodyPr>
          <a:lstStyle/>
          <a:p>
            <a:r>
              <a:rPr lang="en-US" sz="1200" dirty="0"/>
              <a:t>NTL No. 2009-N08</a:t>
            </a:r>
          </a:p>
        </p:txBody>
      </p:sp>
      <p:pic>
        <p:nvPicPr>
          <p:cNvPr id="11" name="Content Placeholder 10"/>
          <p:cNvPicPr>
            <a:picLocks noGrp="1" noChangeAspect="1"/>
          </p:cNvPicPr>
          <p:nvPr>
            <p:ph idx="10"/>
          </p:nvPr>
        </p:nvPicPr>
        <p:blipFill>
          <a:blip r:embed="rId2"/>
          <a:stretch>
            <a:fillRect/>
          </a:stretch>
        </p:blipFill>
        <p:spPr>
          <a:xfrm>
            <a:off x="5105400" y="1710707"/>
            <a:ext cx="3886200" cy="3527841"/>
          </a:xfrm>
          <a:prstGeom prst="rect">
            <a:avLst/>
          </a:prstGeom>
          <a:ln>
            <a:solidFill>
              <a:schemeClr val="accent6"/>
            </a:solidFill>
          </a:ln>
        </p:spPr>
      </p:pic>
      <p:sp>
        <p:nvSpPr>
          <p:cNvPr id="6" name="Slide Number Placeholder 5"/>
          <p:cNvSpPr>
            <a:spLocks noGrp="1"/>
          </p:cNvSpPr>
          <p:nvPr>
            <p:ph type="sldNum" sz="quarter" idx="13"/>
          </p:nvPr>
        </p:nvSpPr>
        <p:spPr/>
        <p:txBody>
          <a:bodyPr/>
          <a:lstStyle/>
          <a:p>
            <a:pPr>
              <a:defRPr/>
            </a:pPr>
            <a:r>
              <a:rPr lang="en-US" dirty="0" smtClean="0"/>
              <a:t>18</a:t>
            </a:r>
            <a:endParaRPr lang="en-US" dirty="0"/>
          </a:p>
        </p:txBody>
      </p:sp>
    </p:spTree>
    <p:extLst>
      <p:ext uri="{BB962C8B-B14F-4D97-AF65-F5344CB8AC3E}">
        <p14:creationId xmlns:p14="http://schemas.microsoft.com/office/powerpoint/2010/main" val="3660932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US" sz="2400" dirty="0"/>
              <a:t>Lease name</a:t>
            </a:r>
          </a:p>
          <a:p>
            <a:pPr>
              <a:buFont typeface="Arial" panose="020B0604020202020204" pitchFamily="34" charset="0"/>
              <a:buChar char="•"/>
            </a:pPr>
            <a:r>
              <a:rPr lang="en-US" sz="2400" dirty="0"/>
              <a:t>Serial number of leases we have assigned to the field, names of the lease title holders of record, the lease operators, and whether any lease is part of a unit</a:t>
            </a:r>
          </a:p>
          <a:p>
            <a:pPr>
              <a:buFont typeface="Arial" panose="020B0604020202020204" pitchFamily="34" charset="0"/>
              <a:buChar char="•"/>
            </a:pPr>
            <a:r>
              <a:rPr lang="en-US" sz="2400" dirty="0"/>
              <a:t>Well number, API number, location, and status of each well that has been drilled on the lease</a:t>
            </a:r>
          </a:p>
          <a:p>
            <a:pPr>
              <a:buFont typeface="Arial" panose="020B0604020202020204" pitchFamily="34" charset="0"/>
              <a:buChar char="•"/>
            </a:pPr>
            <a:r>
              <a:rPr lang="en-US" sz="2400" dirty="0"/>
              <a:t>Location of any new wells proposed under the terms of the application</a:t>
            </a:r>
          </a:p>
          <a:p>
            <a:pPr>
              <a:buFont typeface="Arial" panose="020B0604020202020204" pitchFamily="34" charset="0"/>
              <a:buChar char="•"/>
            </a:pPr>
            <a:r>
              <a:rPr lang="en-US" sz="2400" dirty="0"/>
              <a:t>Description of lease history</a:t>
            </a:r>
          </a:p>
          <a:p>
            <a:pPr>
              <a:buFont typeface="Arial" panose="020B0604020202020204" pitchFamily="34" charset="0"/>
              <a:buChar char="•"/>
            </a:pPr>
            <a:r>
              <a:rPr lang="en-US" sz="2400" dirty="0"/>
              <a:t>Type of royalty relief requesting</a:t>
            </a:r>
          </a:p>
          <a:p>
            <a:endParaRPr lang="en-US" sz="2400" dirty="0"/>
          </a:p>
        </p:txBody>
      </p:sp>
      <p:sp>
        <p:nvSpPr>
          <p:cNvPr id="2" name="Title 1"/>
          <p:cNvSpPr>
            <a:spLocks noGrp="1"/>
          </p:cNvSpPr>
          <p:nvPr>
            <p:ph type="title"/>
          </p:nvPr>
        </p:nvSpPr>
        <p:spPr>
          <a:xfrm>
            <a:off x="914400" y="448056"/>
            <a:ext cx="8077200" cy="533400"/>
          </a:xfrm>
        </p:spPr>
        <p:txBody>
          <a:bodyPr>
            <a:normAutofit fontScale="90000"/>
          </a:bodyPr>
          <a:lstStyle/>
          <a:p>
            <a:r>
              <a:rPr lang="en-US" dirty="0"/>
              <a:t>2) Administrative Information Report</a:t>
            </a:r>
          </a:p>
        </p:txBody>
      </p:sp>
      <p:sp>
        <p:nvSpPr>
          <p:cNvPr id="4" name="TextBox 3"/>
          <p:cNvSpPr txBox="1"/>
          <p:nvPr/>
        </p:nvSpPr>
        <p:spPr>
          <a:xfrm>
            <a:off x="5672257" y="6553200"/>
            <a:ext cx="3209276" cy="276999"/>
          </a:xfrm>
          <a:prstGeom prst="rect">
            <a:avLst/>
          </a:prstGeom>
          <a:noFill/>
        </p:spPr>
        <p:txBody>
          <a:bodyPr wrap="none" rtlCol="0">
            <a:spAutoFit/>
          </a:bodyPr>
          <a:lstStyle/>
          <a:p>
            <a:r>
              <a:rPr lang="en-US" sz="1200" dirty="0"/>
              <a:t>30 CFR 203.83/Appendix II to NTL No. 2010-N03</a:t>
            </a:r>
          </a:p>
        </p:txBody>
      </p:sp>
      <p:sp>
        <p:nvSpPr>
          <p:cNvPr id="5" name="Slide Number Placeholder 4"/>
          <p:cNvSpPr>
            <a:spLocks noGrp="1"/>
          </p:cNvSpPr>
          <p:nvPr>
            <p:ph type="sldNum" sz="quarter" idx="13"/>
          </p:nvPr>
        </p:nvSpPr>
        <p:spPr/>
        <p:txBody>
          <a:bodyPr/>
          <a:lstStyle/>
          <a:p>
            <a:pPr>
              <a:defRPr/>
            </a:pPr>
            <a:r>
              <a:rPr lang="en-US" dirty="0" smtClean="0"/>
              <a:t>19</a:t>
            </a:r>
            <a:endParaRPr lang="en-US" dirty="0"/>
          </a:p>
        </p:txBody>
      </p:sp>
    </p:spTree>
    <p:extLst>
      <p:ext uri="{BB962C8B-B14F-4D97-AF65-F5344CB8AC3E}">
        <p14:creationId xmlns:p14="http://schemas.microsoft.com/office/powerpoint/2010/main" val="1523423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Cash flow data for your 12 qualifying months using the format specified by BSEE.</a:t>
            </a:r>
          </a:p>
          <a:p>
            <a:pPr>
              <a:buFont typeface="Arial" panose="020B0604020202020204" pitchFamily="34" charset="0"/>
              <a:buChar char="•"/>
            </a:pPr>
            <a:r>
              <a:rPr lang="en-US" dirty="0"/>
              <a:t>The cash flow table you submit must include historical data for:</a:t>
            </a:r>
          </a:p>
          <a:p>
            <a:pPr lvl="2">
              <a:buFont typeface="Arial" panose="020B0604020202020204" pitchFamily="34" charset="0"/>
              <a:buChar char="•"/>
            </a:pPr>
            <a:r>
              <a:rPr lang="en-US" dirty="0"/>
              <a:t>Lease production subject to royalty</a:t>
            </a:r>
          </a:p>
          <a:p>
            <a:pPr lvl="2">
              <a:buFont typeface="Arial" panose="020B0604020202020204" pitchFamily="34" charset="0"/>
              <a:buChar char="•"/>
            </a:pPr>
            <a:r>
              <a:rPr lang="en-US" dirty="0"/>
              <a:t>Total revenues</a:t>
            </a:r>
          </a:p>
          <a:p>
            <a:pPr lvl="2">
              <a:buFont typeface="Arial" panose="020B0604020202020204" pitchFamily="34" charset="0"/>
              <a:buChar char="•"/>
            </a:pPr>
            <a:r>
              <a:rPr lang="en-US" dirty="0"/>
              <a:t>Royalty payments</a:t>
            </a:r>
          </a:p>
          <a:p>
            <a:pPr lvl="2">
              <a:buFont typeface="Arial" panose="020B0604020202020204" pitchFamily="34" charset="0"/>
              <a:buChar char="•"/>
            </a:pPr>
            <a:r>
              <a:rPr lang="en-US" dirty="0"/>
              <a:t>Total allowable costs</a:t>
            </a:r>
          </a:p>
        </p:txBody>
      </p:sp>
      <p:sp>
        <p:nvSpPr>
          <p:cNvPr id="2" name="Title 1"/>
          <p:cNvSpPr>
            <a:spLocks noGrp="1"/>
          </p:cNvSpPr>
          <p:nvPr>
            <p:ph type="title"/>
          </p:nvPr>
        </p:nvSpPr>
        <p:spPr>
          <a:xfrm>
            <a:off x="914400" y="448056"/>
            <a:ext cx="8077200" cy="533400"/>
          </a:xfrm>
        </p:spPr>
        <p:txBody>
          <a:bodyPr/>
          <a:lstStyle/>
          <a:p>
            <a:r>
              <a:rPr lang="en-US" sz="2700" dirty="0"/>
              <a:t>3) Net Revenue and Relief Justification Report</a:t>
            </a:r>
          </a:p>
        </p:txBody>
      </p:sp>
      <p:sp>
        <p:nvSpPr>
          <p:cNvPr id="4" name="TextBox 3"/>
          <p:cNvSpPr txBox="1"/>
          <p:nvPr/>
        </p:nvSpPr>
        <p:spPr>
          <a:xfrm>
            <a:off x="5706124" y="6553200"/>
            <a:ext cx="3209276" cy="276999"/>
          </a:xfrm>
          <a:prstGeom prst="rect">
            <a:avLst/>
          </a:prstGeom>
          <a:noFill/>
        </p:spPr>
        <p:txBody>
          <a:bodyPr wrap="none" rtlCol="0">
            <a:spAutoFit/>
          </a:bodyPr>
          <a:lstStyle/>
          <a:p>
            <a:r>
              <a:rPr lang="en-US" sz="1200" dirty="0"/>
              <a:t>30 CFR 203.84/Appendix II to NTL No. 2010-N03</a:t>
            </a:r>
          </a:p>
        </p:txBody>
      </p:sp>
      <p:sp>
        <p:nvSpPr>
          <p:cNvPr id="5" name="Slide Number Placeholder 4"/>
          <p:cNvSpPr>
            <a:spLocks noGrp="1"/>
          </p:cNvSpPr>
          <p:nvPr>
            <p:ph type="sldNum" sz="quarter" idx="13"/>
          </p:nvPr>
        </p:nvSpPr>
        <p:spPr/>
        <p:txBody>
          <a:bodyPr/>
          <a:lstStyle/>
          <a:p>
            <a:pPr>
              <a:defRPr/>
            </a:pPr>
            <a:r>
              <a:rPr lang="en-US" dirty="0" smtClean="0"/>
              <a:t>20</a:t>
            </a:r>
            <a:endParaRPr lang="en-US" dirty="0"/>
          </a:p>
        </p:txBody>
      </p:sp>
    </p:spTree>
    <p:extLst>
      <p:ext uri="{BB962C8B-B14F-4D97-AF65-F5344CB8AC3E}">
        <p14:creationId xmlns:p14="http://schemas.microsoft.com/office/powerpoint/2010/main" val="4234114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p:sp>
      <p:sp>
        <p:nvSpPr>
          <p:cNvPr id="4" name="Text Placeholder 3"/>
          <p:cNvSpPr>
            <a:spLocks noGrp="1"/>
          </p:cNvSpPr>
          <p:nvPr>
            <p:ph type="body" sz="quarter" idx="11"/>
          </p:nvPr>
        </p:nvSpPr>
        <p:spPr/>
        <p:txBody>
          <a:bodyPr/>
          <a:lstStyle/>
          <a:p>
            <a:endParaRPr lang="en-US" dirty="0"/>
          </a:p>
        </p:txBody>
      </p:sp>
      <p:sp>
        <p:nvSpPr>
          <p:cNvPr id="8" name="Title 7"/>
          <p:cNvSpPr>
            <a:spLocks noGrp="1"/>
          </p:cNvSpPr>
          <p:nvPr>
            <p:ph type="title"/>
          </p:nvPr>
        </p:nvSpPr>
        <p:spPr/>
        <p:txBody>
          <a:bodyPr/>
          <a:lstStyle/>
          <a:p>
            <a:r>
              <a:rPr lang="en-US" dirty="0"/>
              <a:t>Where’s the Spreadsheet?</a:t>
            </a:r>
          </a:p>
        </p:txBody>
      </p:sp>
      <p:pic>
        <p:nvPicPr>
          <p:cNvPr id="2" name="Picture 1"/>
          <p:cNvPicPr>
            <a:picLocks noChangeAspect="1"/>
          </p:cNvPicPr>
          <p:nvPr/>
        </p:nvPicPr>
        <p:blipFill>
          <a:blip r:embed="rId2"/>
          <a:stretch>
            <a:fillRect/>
          </a:stretch>
        </p:blipFill>
        <p:spPr>
          <a:xfrm>
            <a:off x="620783" y="838199"/>
            <a:ext cx="8567661" cy="5362575"/>
          </a:xfrm>
          <a:prstGeom prst="rect">
            <a:avLst/>
          </a:prstGeom>
        </p:spPr>
      </p:pic>
      <p:sp>
        <p:nvSpPr>
          <p:cNvPr id="5" name="Slide Number Placeholder 4"/>
          <p:cNvSpPr>
            <a:spLocks noGrp="1"/>
          </p:cNvSpPr>
          <p:nvPr>
            <p:ph type="sldNum" sz="quarter" idx="12"/>
          </p:nvPr>
        </p:nvSpPr>
        <p:spPr/>
        <p:txBody>
          <a:bodyPr/>
          <a:lstStyle/>
          <a:p>
            <a:pPr>
              <a:defRPr/>
            </a:pPr>
            <a:r>
              <a:rPr lang="en-US" dirty="0" smtClean="0"/>
              <a:t>21</a:t>
            </a:r>
            <a:endParaRPr lang="en-US" dirty="0"/>
          </a:p>
        </p:txBody>
      </p:sp>
    </p:spTree>
    <p:extLst>
      <p:ext uri="{BB962C8B-B14F-4D97-AF65-F5344CB8AC3E}">
        <p14:creationId xmlns:p14="http://schemas.microsoft.com/office/powerpoint/2010/main" val="142079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0-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p:sp>
      <p:sp>
        <p:nvSpPr>
          <p:cNvPr id="4" name="Text Placeholder 3"/>
          <p:cNvSpPr>
            <a:spLocks noGrp="1"/>
          </p:cNvSpPr>
          <p:nvPr>
            <p:ph type="body" sz="quarter" idx="11"/>
          </p:nvPr>
        </p:nvSpPr>
        <p:spPr/>
        <p:txBody>
          <a:bodyPr/>
          <a:lstStyle/>
          <a:p>
            <a:endParaRPr lang="en-US" dirty="0"/>
          </a:p>
        </p:txBody>
      </p:sp>
      <p:sp>
        <p:nvSpPr>
          <p:cNvPr id="8" name="Title 7"/>
          <p:cNvSpPr>
            <a:spLocks noGrp="1"/>
          </p:cNvSpPr>
          <p:nvPr>
            <p:ph type="title"/>
          </p:nvPr>
        </p:nvSpPr>
        <p:spPr/>
        <p:txBody>
          <a:bodyPr/>
          <a:lstStyle/>
          <a:p>
            <a:r>
              <a:rPr lang="en-US" dirty="0"/>
              <a:t>Where’s the Spreadsheet?</a:t>
            </a:r>
          </a:p>
        </p:txBody>
      </p:sp>
      <p:pic>
        <p:nvPicPr>
          <p:cNvPr id="2" name="Picture 1"/>
          <p:cNvPicPr>
            <a:picLocks noChangeAspect="1"/>
          </p:cNvPicPr>
          <p:nvPr/>
        </p:nvPicPr>
        <p:blipFill>
          <a:blip r:embed="rId2"/>
          <a:stretch>
            <a:fillRect/>
          </a:stretch>
        </p:blipFill>
        <p:spPr>
          <a:xfrm>
            <a:off x="620783" y="838199"/>
            <a:ext cx="8567661" cy="5362575"/>
          </a:xfrm>
          <a:prstGeom prst="rect">
            <a:avLst/>
          </a:prstGeom>
        </p:spPr>
      </p:pic>
      <p:sp>
        <p:nvSpPr>
          <p:cNvPr id="5" name="Slide Number Placeholder 4"/>
          <p:cNvSpPr>
            <a:spLocks noGrp="1"/>
          </p:cNvSpPr>
          <p:nvPr>
            <p:ph type="sldNum" sz="quarter" idx="12"/>
          </p:nvPr>
        </p:nvSpPr>
        <p:spPr/>
        <p:txBody>
          <a:bodyPr/>
          <a:lstStyle/>
          <a:p>
            <a:pPr>
              <a:defRPr/>
            </a:pPr>
            <a:r>
              <a:rPr lang="en-US" dirty="0" smtClean="0"/>
              <a:t>21</a:t>
            </a:r>
            <a:endParaRPr lang="en-US" dirty="0"/>
          </a:p>
        </p:txBody>
      </p:sp>
      <p:pic>
        <p:nvPicPr>
          <p:cNvPr id="7" name="Picture 6"/>
          <p:cNvPicPr>
            <a:picLocks noChangeAspect="1"/>
          </p:cNvPicPr>
          <p:nvPr/>
        </p:nvPicPr>
        <p:blipFill>
          <a:blip r:embed="rId3"/>
          <a:stretch>
            <a:fillRect/>
          </a:stretch>
        </p:blipFill>
        <p:spPr>
          <a:xfrm>
            <a:off x="620783" y="838198"/>
            <a:ext cx="8523217" cy="5491188"/>
          </a:xfrm>
          <a:prstGeom prst="rect">
            <a:avLst/>
          </a:prstGeom>
        </p:spPr>
      </p:pic>
      <p:sp>
        <p:nvSpPr>
          <p:cNvPr id="9" name="Oval 8"/>
          <p:cNvSpPr/>
          <p:nvPr/>
        </p:nvSpPr>
        <p:spPr>
          <a:xfrm flipV="1">
            <a:off x="1924106" y="2410020"/>
            <a:ext cx="1107452" cy="1744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109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0-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6" presetClass="entr" presetSubtype="16" fill="hold" grpId="1"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Where’s the Spreadsheet?</a:t>
            </a:r>
          </a:p>
        </p:txBody>
      </p:sp>
      <p:sp>
        <p:nvSpPr>
          <p:cNvPr id="5" name="Slide Number Placeholder 4"/>
          <p:cNvSpPr>
            <a:spLocks noGrp="1"/>
          </p:cNvSpPr>
          <p:nvPr>
            <p:ph type="sldNum" sz="quarter" idx="12"/>
          </p:nvPr>
        </p:nvSpPr>
        <p:spPr/>
        <p:txBody>
          <a:bodyPr/>
          <a:lstStyle/>
          <a:p>
            <a:pPr>
              <a:defRPr/>
            </a:pPr>
            <a:r>
              <a:rPr lang="en-US" dirty="0" smtClean="0"/>
              <a:t>21</a:t>
            </a:r>
            <a:endParaRPr lang="en-US" dirty="0"/>
          </a:p>
        </p:txBody>
      </p:sp>
      <p:pic>
        <p:nvPicPr>
          <p:cNvPr id="10" name="Picture 9"/>
          <p:cNvPicPr>
            <a:picLocks noChangeAspect="1"/>
          </p:cNvPicPr>
          <p:nvPr/>
        </p:nvPicPr>
        <p:blipFill>
          <a:blip r:embed="rId2"/>
          <a:stretch>
            <a:fillRect/>
          </a:stretch>
        </p:blipFill>
        <p:spPr>
          <a:xfrm>
            <a:off x="803296" y="2562420"/>
            <a:ext cx="8340704" cy="1307430"/>
          </a:xfrm>
          <a:prstGeom prst="rect">
            <a:avLst/>
          </a:prstGeom>
        </p:spPr>
      </p:pic>
      <p:sp>
        <p:nvSpPr>
          <p:cNvPr id="11" name="Oval 10"/>
          <p:cNvSpPr/>
          <p:nvPr/>
        </p:nvSpPr>
        <p:spPr>
          <a:xfrm flipV="1">
            <a:off x="1096414" y="3519264"/>
            <a:ext cx="2087479" cy="1744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526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n-US" b="1" dirty="0"/>
              <a:t>Allowable Costs (AC): </a:t>
            </a:r>
            <a:r>
              <a:rPr lang="en-US" dirty="0"/>
              <a:t>A variable representing the sum of your expenses during the qualifying months that are necessary for the continued operation of your lease.</a:t>
            </a:r>
          </a:p>
          <a:p>
            <a:endParaRPr lang="en-US" dirty="0"/>
          </a:p>
          <a:p>
            <a:endParaRPr lang="en-US" dirty="0"/>
          </a:p>
        </p:txBody>
      </p:sp>
      <p:sp>
        <p:nvSpPr>
          <p:cNvPr id="2" name="Title 1"/>
          <p:cNvSpPr>
            <a:spLocks noGrp="1"/>
          </p:cNvSpPr>
          <p:nvPr>
            <p:ph type="title"/>
          </p:nvPr>
        </p:nvSpPr>
        <p:spPr/>
        <p:txBody>
          <a:bodyPr/>
          <a:lstStyle/>
          <a:p>
            <a:r>
              <a:rPr lang="en-US" dirty="0"/>
              <a:t>Allowable Costs Tab</a:t>
            </a:r>
          </a:p>
        </p:txBody>
      </p:sp>
      <p:cxnSp>
        <p:nvCxnSpPr>
          <p:cNvPr id="6" name="Elbow Connector 5"/>
          <p:cNvCxnSpPr/>
          <p:nvPr/>
        </p:nvCxnSpPr>
        <p:spPr>
          <a:xfrm rot="5400000" flipH="1" flipV="1">
            <a:off x="1020644" y="4881442"/>
            <a:ext cx="625714" cy="279404"/>
          </a:xfrm>
          <a:prstGeom prst="bent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744702" y="971733"/>
            <a:ext cx="8204971" cy="3736554"/>
          </a:xfrm>
          <a:prstGeom prst="rect">
            <a:avLst/>
          </a:prstGeom>
        </p:spPr>
      </p:pic>
      <p:sp>
        <p:nvSpPr>
          <p:cNvPr id="3" name="Slide Number Placeholder 2"/>
          <p:cNvSpPr>
            <a:spLocks noGrp="1"/>
          </p:cNvSpPr>
          <p:nvPr>
            <p:ph type="sldNum" sz="quarter" idx="12"/>
          </p:nvPr>
        </p:nvSpPr>
        <p:spPr/>
        <p:txBody>
          <a:bodyPr/>
          <a:lstStyle/>
          <a:p>
            <a:pPr>
              <a:defRPr/>
            </a:pPr>
            <a:r>
              <a:rPr lang="en-US" dirty="0" smtClean="0"/>
              <a:t>22</a:t>
            </a:r>
            <a:endParaRPr lang="en-US" dirty="0"/>
          </a:p>
        </p:txBody>
      </p:sp>
    </p:spTree>
    <p:extLst>
      <p:ext uri="{BB962C8B-B14F-4D97-AF65-F5344CB8AC3E}">
        <p14:creationId xmlns:p14="http://schemas.microsoft.com/office/powerpoint/2010/main" val="165620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AA80C05C-1BEF-4A56-99EC-AA8F76951C9D}" type="slidenum">
              <a:rPr lang="en-US" smtClean="0">
                <a:solidFill>
                  <a:srgbClr val="4F81BD">
                    <a:lumMod val="40000"/>
                    <a:lumOff val="60000"/>
                  </a:srgbClr>
                </a:solidFill>
              </a:rPr>
              <a:t>3</a:t>
            </a:fld>
            <a:endParaRPr lang="en-US" dirty="0">
              <a:solidFill>
                <a:srgbClr val="4F81BD">
                  <a:lumMod val="40000"/>
                  <a:lumOff val="60000"/>
                </a:srgbClr>
              </a:solidFill>
            </a:endParaRPr>
          </a:p>
        </p:txBody>
      </p:sp>
      <p:sp>
        <p:nvSpPr>
          <p:cNvPr id="7" name="TextBox 6">
            <a:extLst>
              <a:ext uri="{FF2B5EF4-FFF2-40B4-BE49-F238E27FC236}">
                <a16:creationId xmlns:a16="http://schemas.microsoft.com/office/drawing/2014/main" id="{CADF14C1-334A-4475-9DB9-DB159C3DCC65}"/>
              </a:ext>
            </a:extLst>
          </p:cNvPr>
          <p:cNvSpPr txBox="1"/>
          <p:nvPr/>
        </p:nvSpPr>
        <p:spPr>
          <a:xfrm>
            <a:off x="1600200" y="304800"/>
            <a:ext cx="6264340" cy="523220"/>
          </a:xfrm>
          <a:prstGeom prst="rect">
            <a:avLst/>
          </a:prstGeom>
          <a:noFill/>
        </p:spPr>
        <p:txBody>
          <a:bodyPr wrap="square" rtlCol="0">
            <a:spAutoFit/>
          </a:bodyPr>
          <a:lstStyle/>
          <a:p>
            <a:pPr algn="ctr"/>
            <a:r>
              <a:rPr lang="en-US" sz="2800" u="sng" dirty="0">
                <a:solidFill>
                  <a:prstClr val="black"/>
                </a:solidFill>
                <a:latin typeface="Calibri"/>
              </a:rPr>
              <a:t>Royalty Relief</a:t>
            </a:r>
          </a:p>
        </p:txBody>
      </p:sp>
      <p:sp>
        <p:nvSpPr>
          <p:cNvPr id="2" name="TextBox 1">
            <a:extLst>
              <a:ext uri="{FF2B5EF4-FFF2-40B4-BE49-F238E27FC236}">
                <a16:creationId xmlns:a16="http://schemas.microsoft.com/office/drawing/2014/main" id="{04430EAE-2636-4617-9060-B9FE4C8837AB}"/>
              </a:ext>
            </a:extLst>
          </p:cNvPr>
          <p:cNvSpPr txBox="1"/>
          <p:nvPr/>
        </p:nvSpPr>
        <p:spPr>
          <a:xfrm>
            <a:off x="1752600" y="1295400"/>
            <a:ext cx="5638800" cy="477053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cs typeface="Times New Roman" panose="02020603050405020304" pitchFamily="18" charset="0"/>
              </a:rPr>
              <a:t>New leases, automatic royalty relief = BOEM</a:t>
            </a:r>
          </a:p>
          <a:p>
            <a:pPr marL="285750" indent="-285750">
              <a:buFont typeface="Arial" panose="020B0604020202020204" pitchFamily="34" charset="0"/>
              <a:buChar char="•"/>
            </a:pPr>
            <a:endParaRPr lang="en-US" dirty="0">
              <a:latin typeface="+mn-lt"/>
              <a:cs typeface="Times New Roman" panose="02020603050405020304" pitchFamily="18" charset="0"/>
            </a:endParaRPr>
          </a:p>
          <a:p>
            <a:pPr marL="285750" indent="-285750">
              <a:buFont typeface="Arial" panose="020B0604020202020204" pitchFamily="34" charset="0"/>
              <a:buChar char="•"/>
            </a:pPr>
            <a:r>
              <a:rPr lang="en-US" dirty="0">
                <a:latin typeface="+mn-lt"/>
                <a:cs typeface="Times New Roman" panose="02020603050405020304" pitchFamily="18" charset="0"/>
              </a:rPr>
              <a:t>Need-based, discretionary royalty relief = BSEE</a:t>
            </a:r>
          </a:p>
          <a:p>
            <a:pPr marL="742950" lvl="1" indent="-285750">
              <a:buFont typeface="Arial" panose="020B0604020202020204" pitchFamily="34" charset="0"/>
              <a:buChar char="•"/>
            </a:pPr>
            <a:r>
              <a:rPr lang="en-US" dirty="0">
                <a:latin typeface="+mn-lt"/>
                <a:cs typeface="Times New Roman" panose="02020603050405020304" pitchFamily="18" charset="0"/>
              </a:rPr>
              <a:t>End of Life</a:t>
            </a:r>
          </a:p>
          <a:p>
            <a:pPr marL="742950" lvl="1" indent="-285750">
              <a:buFont typeface="Arial" panose="020B0604020202020204" pitchFamily="34" charset="0"/>
              <a:buChar char="•"/>
            </a:pPr>
            <a:r>
              <a:rPr lang="en-US" dirty="0">
                <a:latin typeface="+mn-lt"/>
                <a:cs typeface="Times New Roman" panose="02020603050405020304" pitchFamily="18" charset="0"/>
              </a:rPr>
              <a:t>“Special Case”</a:t>
            </a:r>
          </a:p>
          <a:p>
            <a:pPr marL="285750" indent="-285750">
              <a:buFont typeface="Arial" panose="020B0604020202020204" pitchFamily="34" charset="0"/>
              <a:buChar char="•"/>
            </a:pPr>
            <a:endParaRPr lang="en-US" dirty="0">
              <a:latin typeface="+mn-lt"/>
              <a:cs typeface="Times New Roman" panose="02020603050405020304" pitchFamily="18" charset="0"/>
            </a:endParaRPr>
          </a:p>
          <a:p>
            <a:pPr marL="285750" indent="-285750">
              <a:buFont typeface="Arial" panose="020B0604020202020204" pitchFamily="34" charset="0"/>
              <a:buChar char="•"/>
            </a:pPr>
            <a:r>
              <a:rPr lang="en-US" dirty="0">
                <a:latin typeface="+mn-lt"/>
                <a:cs typeface="Times New Roman" panose="02020603050405020304" pitchFamily="18" charset="0"/>
              </a:rPr>
              <a:t>New BSEE policies</a:t>
            </a:r>
          </a:p>
          <a:p>
            <a:pPr marL="742950" lvl="1" indent="-285750">
              <a:buFont typeface="Arial" panose="020B0604020202020204" pitchFamily="34" charset="0"/>
              <a:buChar char="•"/>
            </a:pPr>
            <a:r>
              <a:rPr lang="en-US" dirty="0">
                <a:latin typeface="+mn-lt"/>
                <a:cs typeface="Times New Roman" panose="02020603050405020304" pitchFamily="18" charset="0"/>
              </a:rPr>
              <a:t>Announced Nov 2019</a:t>
            </a:r>
          </a:p>
          <a:p>
            <a:pPr marL="1200150" lvl="2" indent="-285750">
              <a:buFont typeface="Arial" panose="020B0604020202020204" pitchFamily="34" charset="0"/>
              <a:buChar char="•"/>
            </a:pPr>
            <a:r>
              <a:rPr lang="en-US" sz="1400" dirty="0">
                <a:latin typeface="+mn-lt"/>
                <a:cs typeface="Times New Roman" panose="02020603050405020304" pitchFamily="18" charset="0"/>
              </a:rPr>
              <a:t>Houma &amp; Lafayette</a:t>
            </a:r>
          </a:p>
          <a:p>
            <a:pPr marL="1200150" lvl="2" indent="-285750">
              <a:buFont typeface="Arial" panose="020B0604020202020204" pitchFamily="34" charset="0"/>
              <a:buChar char="•"/>
            </a:pPr>
            <a:r>
              <a:rPr lang="en-US" sz="1400" dirty="0">
                <a:latin typeface="+mn-lt"/>
                <a:cs typeface="Times New Roman" panose="02020603050405020304" pitchFamily="18" charset="0"/>
              </a:rPr>
              <a:t>Director memo</a:t>
            </a:r>
          </a:p>
          <a:p>
            <a:pPr marL="742950" lvl="1" indent="-285750">
              <a:buFont typeface="Arial" panose="020B0604020202020204" pitchFamily="34" charset="0"/>
              <a:buChar char="•"/>
            </a:pPr>
            <a:r>
              <a:rPr lang="en-US" dirty="0">
                <a:latin typeface="+mn-lt"/>
                <a:cs typeface="Times New Roman" panose="02020603050405020304" pitchFamily="18" charset="0"/>
              </a:rPr>
              <a:t>Discount rate</a:t>
            </a:r>
          </a:p>
          <a:p>
            <a:pPr marL="1200150" lvl="2" indent="-285750">
              <a:buFont typeface="Arial" panose="020B0604020202020204" pitchFamily="34" charset="0"/>
              <a:buChar char="•"/>
            </a:pPr>
            <a:r>
              <a:rPr lang="en-US" sz="1400" dirty="0">
                <a:latin typeface="+mn-lt"/>
                <a:cs typeface="Times New Roman" panose="02020603050405020304" pitchFamily="18" charset="0"/>
              </a:rPr>
              <a:t>Up to 25% for shallow water GOM</a:t>
            </a:r>
          </a:p>
          <a:p>
            <a:pPr marL="1200150" lvl="2" indent="-285750">
              <a:buFont typeface="Arial" panose="020B0604020202020204" pitchFamily="34" charset="0"/>
              <a:buChar char="•"/>
            </a:pPr>
            <a:r>
              <a:rPr lang="en-US" sz="1400" dirty="0">
                <a:latin typeface="+mn-lt"/>
                <a:cs typeface="Times New Roman" panose="02020603050405020304" pitchFamily="18" charset="0"/>
              </a:rPr>
              <a:t>10-15% elsewhere</a:t>
            </a:r>
          </a:p>
          <a:p>
            <a:pPr marL="742950" lvl="1" indent="-285750">
              <a:buFont typeface="Arial" panose="020B0604020202020204" pitchFamily="34" charset="0"/>
              <a:buChar char="•"/>
            </a:pPr>
            <a:r>
              <a:rPr lang="en-US" dirty="0">
                <a:latin typeface="+mn-lt"/>
                <a:cs typeface="Times New Roman" panose="02020603050405020304" pitchFamily="18" charset="0"/>
              </a:rPr>
              <a:t>Exploration</a:t>
            </a:r>
          </a:p>
          <a:p>
            <a:pPr marL="1200150" lvl="2" indent="-285750">
              <a:buFont typeface="Arial" panose="020B0604020202020204" pitchFamily="34" charset="0"/>
              <a:buChar char="•"/>
            </a:pPr>
            <a:r>
              <a:rPr lang="en-US" sz="1400" dirty="0">
                <a:latin typeface="+mn-lt"/>
                <a:cs typeface="Times New Roman" panose="02020603050405020304" pitchFamily="18" charset="0"/>
              </a:rPr>
              <a:t>Promote development</a:t>
            </a:r>
          </a:p>
          <a:p>
            <a:pPr marL="742950" lvl="1" indent="-285750">
              <a:buFont typeface="Arial" panose="020B0604020202020204" pitchFamily="34" charset="0"/>
              <a:buChar char="•"/>
            </a:pPr>
            <a:r>
              <a:rPr lang="en-US" dirty="0">
                <a:latin typeface="+mn-lt"/>
                <a:cs typeface="Times New Roman" panose="02020603050405020304" pitchFamily="18" charset="0"/>
              </a:rPr>
              <a:t>Project scope</a:t>
            </a:r>
          </a:p>
          <a:p>
            <a:pPr marL="742950" lvl="1" indent="-285750">
              <a:buFont typeface="Arial" panose="020B0604020202020204" pitchFamily="34" charset="0"/>
              <a:buChar char="•"/>
            </a:pPr>
            <a:endParaRPr lang="en-US" dirty="0">
              <a:latin typeface="+mn-lt"/>
              <a:cs typeface="Times New Roman" panose="02020603050405020304" pitchFamily="18" charset="0"/>
            </a:endParaRPr>
          </a:p>
          <a:p>
            <a:pPr marL="742950" lvl="1" indent="-285750">
              <a:buFont typeface="Arial" panose="020B0604020202020204" pitchFamily="34" charset="0"/>
              <a:buChar char="•"/>
            </a:pPr>
            <a:endParaRPr lang="en-US" dirty="0">
              <a:latin typeface="+mn-lt"/>
              <a:cs typeface="Times New Roman" panose="02020603050405020304" pitchFamily="18" charset="0"/>
            </a:endParaRPr>
          </a:p>
        </p:txBody>
      </p:sp>
      <p:pic>
        <p:nvPicPr>
          <p:cNvPr id="6" name="Picture 5">
            <a:extLst>
              <a:ext uri="{FF2B5EF4-FFF2-40B4-BE49-F238E27FC236}">
                <a16:creationId xmlns:a16="http://schemas.microsoft.com/office/drawing/2014/main" id="{7115DCAE-4A43-47DC-A3C6-5108F51637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7596" y="3083128"/>
            <a:ext cx="2316804" cy="3089072"/>
          </a:xfrm>
          <a:prstGeom prst="rect">
            <a:avLst/>
          </a:prstGeom>
        </p:spPr>
      </p:pic>
    </p:spTree>
    <p:extLst>
      <p:ext uri="{BB962C8B-B14F-4D97-AF65-F5344CB8AC3E}">
        <p14:creationId xmlns:p14="http://schemas.microsoft.com/office/powerpoint/2010/main" val="2713204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09300"/>
            <a:ext cx="8077200" cy="5029200"/>
          </a:xfrm>
        </p:spPr>
        <p:txBody>
          <a:bodyPr>
            <a:noAutofit/>
          </a:bodyPr>
          <a:lstStyle/>
          <a:p>
            <a:pPr>
              <a:buFont typeface="Arial" panose="020B0604020202020204" pitchFamily="34" charset="0"/>
              <a:buChar char="•"/>
            </a:pPr>
            <a:r>
              <a:rPr lang="en-US" dirty="0"/>
              <a:t>Only costs or portions of costs that you can validate as necessary for the proper conduct of your lease operations.</a:t>
            </a:r>
          </a:p>
          <a:p>
            <a:pPr lvl="1">
              <a:buFont typeface="Arial" panose="020B0604020202020204" pitchFamily="34" charset="0"/>
              <a:buChar char="•"/>
            </a:pPr>
            <a:r>
              <a:rPr lang="en-US" dirty="0"/>
              <a:t>Generally allowed:</a:t>
            </a:r>
          </a:p>
          <a:p>
            <a:pPr lvl="2">
              <a:buFont typeface="Arial" panose="020B0604020202020204" pitchFamily="34" charset="0"/>
              <a:buChar char="•"/>
            </a:pPr>
            <a:r>
              <a:rPr lang="en-US" sz="1800" dirty="0"/>
              <a:t>Expenses for operating and maintaining the existing wells and facilities.</a:t>
            </a:r>
          </a:p>
          <a:p>
            <a:pPr lvl="2">
              <a:buFont typeface="Arial" panose="020B0604020202020204" pitchFamily="34" charset="0"/>
              <a:buChar char="•"/>
            </a:pPr>
            <a:r>
              <a:rPr lang="en-US" sz="1800" dirty="0"/>
              <a:t>Costs for replacement or side track wells completed in the same producing reservoir.</a:t>
            </a:r>
            <a:endParaRPr lang="en-US" sz="2800" dirty="0"/>
          </a:p>
          <a:p>
            <a:pPr>
              <a:buFont typeface="Arial" panose="020B0604020202020204" pitchFamily="34" charset="0"/>
              <a:buChar char="•"/>
            </a:pPr>
            <a:r>
              <a:rPr lang="en-US" dirty="0"/>
              <a:t>Do not submit costs for any obligation you incurred before the qualifying period.</a:t>
            </a:r>
          </a:p>
          <a:p>
            <a:pPr>
              <a:buFont typeface="Arial" panose="020B0604020202020204" pitchFamily="34" charset="0"/>
              <a:buChar char="•"/>
            </a:pPr>
            <a:r>
              <a:rPr lang="en-US" dirty="0"/>
              <a:t>We may disallow certain costs.</a:t>
            </a:r>
          </a:p>
          <a:p>
            <a:pPr marL="457200" lvl="1" indent="0">
              <a:buNone/>
            </a:pPr>
            <a:endParaRPr lang="en-US" dirty="0"/>
          </a:p>
          <a:p>
            <a:pPr marL="0" indent="0">
              <a:buNone/>
            </a:pPr>
            <a:endParaRPr lang="en-US" sz="1500" dirty="0"/>
          </a:p>
        </p:txBody>
      </p:sp>
      <p:sp>
        <p:nvSpPr>
          <p:cNvPr id="2" name="Title 1"/>
          <p:cNvSpPr>
            <a:spLocks noGrp="1"/>
          </p:cNvSpPr>
          <p:nvPr>
            <p:ph type="title"/>
          </p:nvPr>
        </p:nvSpPr>
        <p:spPr>
          <a:xfrm>
            <a:off x="914400" y="470170"/>
            <a:ext cx="8077200" cy="533400"/>
          </a:xfrm>
        </p:spPr>
        <p:txBody>
          <a:bodyPr/>
          <a:lstStyle/>
          <a:p>
            <a:r>
              <a:rPr lang="en-US" sz="2700" dirty="0"/>
              <a:t>What Allowable Costs to Include?</a:t>
            </a:r>
          </a:p>
        </p:txBody>
      </p:sp>
      <p:sp>
        <p:nvSpPr>
          <p:cNvPr id="4" name="TextBox 3"/>
          <p:cNvSpPr txBox="1"/>
          <p:nvPr/>
        </p:nvSpPr>
        <p:spPr>
          <a:xfrm>
            <a:off x="5699197" y="6581001"/>
            <a:ext cx="3209276" cy="276999"/>
          </a:xfrm>
          <a:prstGeom prst="rect">
            <a:avLst/>
          </a:prstGeom>
          <a:noFill/>
        </p:spPr>
        <p:txBody>
          <a:bodyPr wrap="none" rtlCol="0">
            <a:spAutoFit/>
          </a:bodyPr>
          <a:lstStyle/>
          <a:p>
            <a:r>
              <a:rPr lang="en-US" sz="1200" dirty="0"/>
              <a:t>30 CFR 203.84/Appendix II to NTL No. 2010-N03</a:t>
            </a:r>
          </a:p>
        </p:txBody>
      </p:sp>
      <p:sp>
        <p:nvSpPr>
          <p:cNvPr id="6" name="Slide Number Placeholder 5"/>
          <p:cNvSpPr>
            <a:spLocks noGrp="1"/>
          </p:cNvSpPr>
          <p:nvPr>
            <p:ph type="sldNum" sz="quarter" idx="13"/>
          </p:nvPr>
        </p:nvSpPr>
        <p:spPr/>
        <p:txBody>
          <a:bodyPr/>
          <a:lstStyle/>
          <a:p>
            <a:pPr>
              <a:defRPr/>
            </a:pPr>
            <a:r>
              <a:rPr lang="en-US" dirty="0" smtClean="0"/>
              <a:t>23</a:t>
            </a:r>
            <a:endParaRPr lang="en-US" dirty="0"/>
          </a:p>
        </p:txBody>
      </p:sp>
    </p:spTree>
    <p:extLst>
      <p:ext uri="{BB962C8B-B14F-4D97-AF65-F5344CB8AC3E}">
        <p14:creationId xmlns:p14="http://schemas.microsoft.com/office/powerpoint/2010/main" val="156051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3598469" y="3043383"/>
            <a:ext cx="2801403" cy="3343755"/>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3"/>
          <a:stretch>
            <a:fillRect/>
          </a:stretch>
        </p:blipFill>
        <p:spPr>
          <a:xfrm>
            <a:off x="3251487" y="2685139"/>
            <a:ext cx="2641026" cy="3304971"/>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4"/>
          <a:stretch>
            <a:fillRect/>
          </a:stretch>
        </p:blipFill>
        <p:spPr>
          <a:xfrm>
            <a:off x="2581293" y="2346766"/>
            <a:ext cx="2549226" cy="3338358"/>
          </a:xfrm>
          <a:prstGeom prst="rect">
            <a:avLst/>
          </a:prstGeom>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normAutofit fontScale="90000"/>
          </a:bodyPr>
          <a:lstStyle/>
          <a:p>
            <a:r>
              <a:rPr lang="en-US" dirty="0"/>
              <a:t>Allowable Cost Breakdown</a:t>
            </a:r>
          </a:p>
        </p:txBody>
      </p:sp>
      <p:sp>
        <p:nvSpPr>
          <p:cNvPr id="9" name="TextBox 8"/>
          <p:cNvSpPr txBox="1"/>
          <p:nvPr/>
        </p:nvSpPr>
        <p:spPr>
          <a:xfrm>
            <a:off x="6729699" y="6581001"/>
            <a:ext cx="2261901" cy="276999"/>
          </a:xfrm>
          <a:prstGeom prst="rect">
            <a:avLst/>
          </a:prstGeom>
          <a:noFill/>
        </p:spPr>
        <p:txBody>
          <a:bodyPr wrap="none" rtlCol="0">
            <a:spAutoFit/>
          </a:bodyPr>
          <a:lstStyle/>
          <a:p>
            <a:r>
              <a:rPr lang="en-US" sz="1200" dirty="0"/>
              <a:t>Appendix II to NTL No. 2010-N03</a:t>
            </a:r>
          </a:p>
        </p:txBody>
      </p:sp>
      <p:sp>
        <p:nvSpPr>
          <p:cNvPr id="11" name="TextBox 10"/>
          <p:cNvSpPr txBox="1"/>
          <p:nvPr/>
        </p:nvSpPr>
        <p:spPr>
          <a:xfrm>
            <a:off x="6711083" y="2333788"/>
            <a:ext cx="2122646" cy="2585323"/>
          </a:xfrm>
          <a:prstGeom prst="rect">
            <a:avLst/>
          </a:prstGeom>
          <a:noFill/>
        </p:spPr>
        <p:txBody>
          <a:bodyPr wrap="square" rtlCol="0">
            <a:spAutoFit/>
          </a:bodyPr>
          <a:lstStyle/>
          <a:p>
            <a:r>
              <a:rPr lang="en-US" dirty="0"/>
              <a:t>Attachment 1 in NTL No. 2010-N03 summarizes costs we consider allowable for end-of-life royalty relief applications.</a:t>
            </a:r>
          </a:p>
          <a:p>
            <a:endParaRPr lang="en-US" dirty="0"/>
          </a:p>
          <a:p>
            <a:endParaRPr lang="en-US" dirty="0"/>
          </a:p>
        </p:txBody>
      </p:sp>
      <p:pic>
        <p:nvPicPr>
          <p:cNvPr id="12" name="Picture 11"/>
          <p:cNvPicPr>
            <a:picLocks noChangeAspect="1"/>
          </p:cNvPicPr>
          <p:nvPr/>
        </p:nvPicPr>
        <p:blipFill>
          <a:blip r:embed="rId5"/>
          <a:stretch>
            <a:fillRect/>
          </a:stretch>
        </p:blipFill>
        <p:spPr>
          <a:xfrm>
            <a:off x="1158129" y="1477862"/>
            <a:ext cx="3175115" cy="3902275"/>
          </a:xfrm>
          <a:prstGeom prst="rect">
            <a:avLst/>
          </a:prstGeom>
          <a:effectLst>
            <a:outerShdw blurRad="50800" dist="38100" dir="2700000" algn="tl" rotWithShape="0">
              <a:prstClr val="black">
                <a:alpha val="40000"/>
              </a:prstClr>
            </a:outerShdw>
          </a:effectLst>
        </p:spPr>
      </p:pic>
      <p:sp>
        <p:nvSpPr>
          <p:cNvPr id="3" name="Slide Number Placeholder 2"/>
          <p:cNvSpPr>
            <a:spLocks noGrp="1"/>
          </p:cNvSpPr>
          <p:nvPr>
            <p:ph type="sldNum" sz="quarter" idx="13"/>
          </p:nvPr>
        </p:nvSpPr>
        <p:spPr/>
        <p:txBody>
          <a:bodyPr/>
          <a:lstStyle/>
          <a:p>
            <a:pPr>
              <a:defRPr/>
            </a:pPr>
            <a:r>
              <a:rPr lang="en-US" dirty="0" smtClean="0"/>
              <a:t>24</a:t>
            </a:r>
            <a:endParaRPr lang="en-US" dirty="0"/>
          </a:p>
        </p:txBody>
      </p:sp>
    </p:spTree>
    <p:extLst>
      <p:ext uri="{BB962C8B-B14F-4D97-AF65-F5344CB8AC3E}">
        <p14:creationId xmlns:p14="http://schemas.microsoft.com/office/powerpoint/2010/main" val="1641869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36970"/>
            <a:ext cx="7811311" cy="3784060"/>
          </a:xfrm>
        </p:spPr>
        <p:txBody>
          <a:bodyPr/>
          <a:lstStyle/>
          <a:p>
            <a:pPr>
              <a:buFont typeface="Arial" panose="020B0604020202020204" pitchFamily="34" charset="0"/>
              <a:buChar char="•"/>
            </a:pPr>
            <a:r>
              <a:rPr lang="en-US" sz="2100" dirty="0"/>
              <a:t>You are expected to inform BSEE how you actually allocate production &amp; costs for your internal accounting purposes.</a:t>
            </a:r>
          </a:p>
          <a:p>
            <a:pPr>
              <a:buFont typeface="Arial" panose="020B0604020202020204" pitchFamily="34" charset="0"/>
              <a:buChar char="•"/>
            </a:pPr>
            <a:endParaRPr lang="en-US" sz="2100" dirty="0"/>
          </a:p>
          <a:p>
            <a:pPr lvl="1">
              <a:buFont typeface="Arial" panose="020B0604020202020204" pitchFamily="34" charset="0"/>
              <a:buChar char="•"/>
            </a:pPr>
            <a:r>
              <a:rPr lang="en-US" sz="1800" dirty="0"/>
              <a:t>In some cases, the actual method you use internally may not be an appropriate allocation method for purposes of royalty relief applications. </a:t>
            </a:r>
            <a:br>
              <a:rPr lang="en-US" sz="1800" dirty="0"/>
            </a:br>
            <a:endParaRPr lang="en-US" sz="1800" dirty="0"/>
          </a:p>
          <a:p>
            <a:pPr lvl="1">
              <a:buFont typeface="Arial" panose="020B0604020202020204" pitchFamily="34" charset="0"/>
              <a:buChar char="•"/>
            </a:pPr>
            <a:r>
              <a:rPr lang="en-US" sz="1800" dirty="0"/>
              <a:t>However, you are expected to use a method that’s proper and consistent. </a:t>
            </a:r>
            <a:br>
              <a:rPr lang="en-US" sz="1800" dirty="0"/>
            </a:br>
            <a:endParaRPr lang="en-US" sz="1800" dirty="0"/>
          </a:p>
          <a:p>
            <a:pPr lvl="1">
              <a:buFont typeface="Arial" panose="020B0604020202020204" pitchFamily="34" charset="0"/>
              <a:buChar char="•"/>
            </a:pPr>
            <a:r>
              <a:rPr lang="en-US" sz="1800" dirty="0"/>
              <a:t>For example, we’ve seen cases where there’s a certain fixed cost to tie back each well regardless of production, plus an additional cost per barrel or MCF for each well.</a:t>
            </a:r>
          </a:p>
        </p:txBody>
      </p:sp>
      <p:sp>
        <p:nvSpPr>
          <p:cNvPr id="2" name="Title 1"/>
          <p:cNvSpPr>
            <a:spLocks noGrp="1"/>
          </p:cNvSpPr>
          <p:nvPr>
            <p:ph type="title"/>
          </p:nvPr>
        </p:nvSpPr>
        <p:spPr>
          <a:xfrm>
            <a:off x="914400" y="509081"/>
            <a:ext cx="8077200" cy="533400"/>
          </a:xfrm>
        </p:spPr>
        <p:txBody>
          <a:bodyPr>
            <a:normAutofit fontScale="90000"/>
          </a:bodyPr>
          <a:lstStyle/>
          <a:p>
            <a:r>
              <a:rPr lang="en-US" dirty="0"/>
              <a:t>AC - Allocation &amp; Joint Costs</a:t>
            </a:r>
          </a:p>
        </p:txBody>
      </p:sp>
      <p:sp>
        <p:nvSpPr>
          <p:cNvPr id="5" name="Slide Number Placeholder 4"/>
          <p:cNvSpPr>
            <a:spLocks noGrp="1"/>
          </p:cNvSpPr>
          <p:nvPr>
            <p:ph type="sldNum" sz="quarter" idx="13"/>
          </p:nvPr>
        </p:nvSpPr>
        <p:spPr/>
        <p:txBody>
          <a:bodyPr/>
          <a:lstStyle/>
          <a:p>
            <a:pPr>
              <a:defRPr/>
            </a:pPr>
            <a:r>
              <a:rPr lang="en-US" dirty="0" smtClean="0"/>
              <a:t>25</a:t>
            </a:r>
            <a:endParaRPr lang="en-US" dirty="0"/>
          </a:p>
        </p:txBody>
      </p:sp>
    </p:spTree>
    <p:extLst>
      <p:ext uri="{BB962C8B-B14F-4D97-AF65-F5344CB8AC3E}">
        <p14:creationId xmlns:p14="http://schemas.microsoft.com/office/powerpoint/2010/main" val="3720917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Revenues Tab</a:t>
            </a:r>
          </a:p>
        </p:txBody>
      </p:sp>
      <p:sp>
        <p:nvSpPr>
          <p:cNvPr id="10" name="Content Placeholder 9"/>
          <p:cNvSpPr>
            <a:spLocks noGrp="1"/>
          </p:cNvSpPr>
          <p:nvPr>
            <p:ph idx="1"/>
          </p:nvPr>
        </p:nvSpPr>
        <p:spPr>
          <a:xfrm>
            <a:off x="742495" y="1034268"/>
            <a:ext cx="3124200" cy="5029200"/>
          </a:xfrm>
        </p:spPr>
        <p:txBody>
          <a:bodyPr/>
          <a:lstStyle/>
          <a:p>
            <a:pPr>
              <a:buFont typeface="Arial" panose="020B0604020202020204" pitchFamily="34" charset="0"/>
              <a:buChar char="•"/>
            </a:pPr>
            <a:r>
              <a:rPr lang="en-US" sz="1400" b="1" dirty="0"/>
              <a:t>Gross Value of Products (GVP): </a:t>
            </a:r>
            <a:r>
              <a:rPr lang="en-US" sz="1400" dirty="0"/>
              <a:t>Gross proceeds all lease owners receive under arm’s-length contracts for sale of production in marketable condition.</a:t>
            </a:r>
          </a:p>
          <a:p>
            <a:pPr>
              <a:buFont typeface="Arial" panose="020B0604020202020204" pitchFamily="34" charset="0"/>
              <a:buChar char="•"/>
            </a:pPr>
            <a:endParaRPr lang="en-US" sz="1400" dirty="0"/>
          </a:p>
          <a:p>
            <a:pPr>
              <a:buFont typeface="Arial" panose="020B0604020202020204" pitchFamily="34" charset="0"/>
              <a:buChar char="•"/>
            </a:pPr>
            <a:r>
              <a:rPr lang="en-US" sz="1400" b="1" dirty="0"/>
              <a:t>Transportation and Processing Costs (TPC): </a:t>
            </a:r>
            <a:r>
              <a:rPr lang="en-US" sz="1400" dirty="0"/>
              <a:t>A variable representing the sum of your reasonable, actual costs for transporting and processing associated with the oil and gas from your lease.</a:t>
            </a:r>
          </a:p>
          <a:p>
            <a:pPr>
              <a:buFont typeface="Arial" panose="020B0604020202020204" pitchFamily="34" charset="0"/>
              <a:buChar char="•"/>
            </a:pPr>
            <a:endParaRPr lang="en-US" sz="1400" dirty="0"/>
          </a:p>
          <a:p>
            <a:pPr>
              <a:buFont typeface="Arial" panose="020B0604020202020204" pitchFamily="34" charset="0"/>
              <a:buChar char="•"/>
            </a:pPr>
            <a:r>
              <a:rPr lang="en-US" sz="1400" b="1" dirty="0"/>
              <a:t>Royalties (ROY): </a:t>
            </a:r>
            <a:r>
              <a:rPr lang="en-US" sz="1400" dirty="0"/>
              <a:t>Net royalty that you have paid under the existing royalty arrangement after deducting </a:t>
            </a:r>
            <a:r>
              <a:rPr lang="en-US" sz="1400" i="1" dirty="0"/>
              <a:t>transportation and processing allowances (TPA) </a:t>
            </a:r>
            <a:r>
              <a:rPr lang="en-US" sz="1400" dirty="0"/>
              <a:t>that you are permitted. </a:t>
            </a:r>
          </a:p>
          <a:p>
            <a:endParaRPr lang="en-US" sz="1400" dirty="0"/>
          </a:p>
        </p:txBody>
      </p:sp>
      <p:cxnSp>
        <p:nvCxnSpPr>
          <p:cNvPr id="7" name="Straight Arrow Connector 6"/>
          <p:cNvCxnSpPr>
            <a:cxnSpLocks/>
          </p:cNvCxnSpPr>
          <p:nvPr/>
        </p:nvCxnSpPr>
        <p:spPr>
          <a:xfrm flipH="1" flipV="1">
            <a:off x="3445164" y="4997254"/>
            <a:ext cx="67819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3" name="Content Placeholder 12"/>
          <p:cNvPicPr>
            <a:picLocks noGrp="1" noChangeAspect="1"/>
          </p:cNvPicPr>
          <p:nvPr>
            <p:ph idx="10"/>
          </p:nvPr>
        </p:nvPicPr>
        <p:blipFill>
          <a:blip r:embed="rId2"/>
          <a:stretch>
            <a:fillRect/>
          </a:stretch>
        </p:blipFill>
        <p:spPr>
          <a:xfrm>
            <a:off x="4038690" y="1807594"/>
            <a:ext cx="5077662" cy="3242813"/>
          </a:xfrm>
          <a:prstGeom prst="rect">
            <a:avLst/>
          </a:prstGeom>
        </p:spPr>
      </p:pic>
      <p:sp>
        <p:nvSpPr>
          <p:cNvPr id="3" name="Slide Number Placeholder 2"/>
          <p:cNvSpPr>
            <a:spLocks noGrp="1"/>
          </p:cNvSpPr>
          <p:nvPr>
            <p:ph type="sldNum" sz="quarter" idx="13"/>
          </p:nvPr>
        </p:nvSpPr>
        <p:spPr/>
        <p:txBody>
          <a:bodyPr/>
          <a:lstStyle/>
          <a:p>
            <a:pPr>
              <a:defRPr/>
            </a:pPr>
            <a:r>
              <a:rPr lang="en-US" dirty="0" smtClean="0"/>
              <a:t>26</a:t>
            </a:r>
            <a:endParaRPr lang="en-US" dirty="0"/>
          </a:p>
        </p:txBody>
      </p:sp>
      <p:pic>
        <p:nvPicPr>
          <p:cNvPr id="46" name="Picture 45"/>
          <p:cNvPicPr>
            <a:picLocks noChangeAspect="1"/>
          </p:cNvPicPr>
          <p:nvPr/>
        </p:nvPicPr>
        <p:blipFill>
          <a:blip r:embed="rId3"/>
          <a:stretch>
            <a:fillRect/>
          </a:stretch>
        </p:blipFill>
        <p:spPr>
          <a:xfrm>
            <a:off x="3320313" y="3548868"/>
            <a:ext cx="859611" cy="1396105"/>
          </a:xfrm>
          <a:prstGeom prst="rect">
            <a:avLst/>
          </a:prstGeom>
        </p:spPr>
      </p:pic>
      <p:pic>
        <p:nvPicPr>
          <p:cNvPr id="59" name="Picture 58"/>
          <p:cNvPicPr>
            <a:picLocks noChangeAspect="1"/>
          </p:cNvPicPr>
          <p:nvPr/>
        </p:nvPicPr>
        <p:blipFill>
          <a:blip r:embed="rId4"/>
          <a:stretch>
            <a:fillRect/>
          </a:stretch>
        </p:blipFill>
        <p:spPr>
          <a:xfrm>
            <a:off x="3190649" y="1717742"/>
            <a:ext cx="1036410" cy="3139712"/>
          </a:xfrm>
          <a:prstGeom prst="rect">
            <a:avLst/>
          </a:prstGeom>
        </p:spPr>
      </p:pic>
    </p:spTree>
    <p:extLst>
      <p:ext uri="{BB962C8B-B14F-4D97-AF65-F5344CB8AC3E}">
        <p14:creationId xmlns:p14="http://schemas.microsoft.com/office/powerpoint/2010/main" val="423536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Tab</a:t>
            </a:r>
          </a:p>
        </p:txBody>
      </p:sp>
      <p:pic>
        <p:nvPicPr>
          <p:cNvPr id="3" name="Picture 2"/>
          <p:cNvPicPr>
            <a:picLocks noChangeAspect="1"/>
          </p:cNvPicPr>
          <p:nvPr/>
        </p:nvPicPr>
        <p:blipFill>
          <a:blip r:embed="rId2"/>
          <a:stretch>
            <a:fillRect/>
          </a:stretch>
        </p:blipFill>
        <p:spPr>
          <a:xfrm>
            <a:off x="1201315" y="809971"/>
            <a:ext cx="7503370" cy="4240595"/>
          </a:xfrm>
          <a:prstGeom prst="rect">
            <a:avLst/>
          </a:prstGeom>
        </p:spPr>
      </p:pic>
      <p:pic>
        <p:nvPicPr>
          <p:cNvPr id="5" name="Picture 2" descr="https://latex.codecogs.com/gif.latex?%5CLARGE%20NR%20%3D%20GVP%20-%20AC%20-%20T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351" y="6120878"/>
            <a:ext cx="2631383" cy="1754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atex.codecogs.com/gif.latex?%5CLARGE%20RS%20%3D%20%5Cfrac%7BROY%7D%7BNR%7D%20%5Cgeq%200.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989" y="5969276"/>
            <a:ext cx="1814513" cy="478631"/>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7542377" y="4715348"/>
            <a:ext cx="1122103" cy="406280"/>
          </a:xfrm>
          <a:prstGeom prst="ellipse">
            <a:avLst/>
          </a:prstGeom>
          <a:noFill/>
          <a:ln w="47625">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416508" y="5502991"/>
            <a:ext cx="1969477" cy="553998"/>
          </a:xfrm>
          <a:prstGeom prst="rect">
            <a:avLst/>
          </a:prstGeom>
        </p:spPr>
        <p:txBody>
          <a:bodyPr wrap="square">
            <a:spAutoFit/>
          </a:bodyPr>
          <a:lstStyle/>
          <a:p>
            <a:r>
              <a:rPr lang="en-US" sz="1200" b="1" dirty="0"/>
              <a:t>Royalty Share (RS):</a:t>
            </a:r>
            <a:endParaRPr lang="en-US" dirty="0"/>
          </a:p>
          <a:p>
            <a:endParaRPr lang="en-US" dirty="0"/>
          </a:p>
        </p:txBody>
      </p:sp>
      <p:sp>
        <p:nvSpPr>
          <p:cNvPr id="9" name="Rectangle 8"/>
          <p:cNvSpPr/>
          <p:nvPr/>
        </p:nvSpPr>
        <p:spPr>
          <a:xfrm>
            <a:off x="2379461" y="5502991"/>
            <a:ext cx="1531162" cy="553998"/>
          </a:xfrm>
          <a:prstGeom prst="rect">
            <a:avLst/>
          </a:prstGeom>
        </p:spPr>
        <p:txBody>
          <a:bodyPr wrap="square">
            <a:spAutoFit/>
          </a:bodyPr>
          <a:lstStyle/>
          <a:p>
            <a:r>
              <a:rPr lang="en-US" sz="1200" b="1" dirty="0"/>
              <a:t>Net Revenue (NR):</a:t>
            </a:r>
            <a:endParaRPr lang="en-US" dirty="0"/>
          </a:p>
          <a:p>
            <a:endParaRPr lang="en-US" dirty="0"/>
          </a:p>
        </p:txBody>
      </p:sp>
      <p:cxnSp>
        <p:nvCxnSpPr>
          <p:cNvPr id="11" name="Straight Arrow Connector 10"/>
          <p:cNvCxnSpPr/>
          <p:nvPr/>
        </p:nvCxnSpPr>
        <p:spPr>
          <a:xfrm flipV="1">
            <a:off x="4148667" y="4978400"/>
            <a:ext cx="2806315" cy="87206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112099" y="5215468"/>
            <a:ext cx="0" cy="75380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r>
              <a:rPr lang="en-US" dirty="0" smtClean="0"/>
              <a:t>27</a:t>
            </a:r>
            <a:endParaRPr lang="en-US" dirty="0"/>
          </a:p>
        </p:txBody>
      </p:sp>
    </p:spTree>
    <p:extLst>
      <p:ext uri="{BB962C8B-B14F-4D97-AF65-F5344CB8AC3E}">
        <p14:creationId xmlns:p14="http://schemas.microsoft.com/office/powerpoint/2010/main" val="45572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US" dirty="0"/>
              <a:t>An independent CPA needs to:</a:t>
            </a:r>
            <a:br>
              <a:rPr lang="en-US" dirty="0"/>
            </a:br>
            <a:endParaRPr lang="en-US" dirty="0"/>
          </a:p>
          <a:p>
            <a:pPr lvl="1">
              <a:buFont typeface="Arial" panose="020B0604020202020204" pitchFamily="34" charset="0"/>
              <a:buChar char="•"/>
            </a:pPr>
            <a:r>
              <a:rPr lang="en-US" sz="2000" dirty="0"/>
              <a:t>Assess the accuracy of the historical financial information in your report</a:t>
            </a:r>
            <a:br>
              <a:rPr lang="en-US" sz="2000" dirty="0"/>
            </a:br>
            <a:endParaRPr lang="en-US" sz="2000" dirty="0"/>
          </a:p>
          <a:p>
            <a:pPr lvl="1">
              <a:buFont typeface="Arial" panose="020B0604020202020204" pitchFamily="34" charset="0"/>
              <a:buChar char="•"/>
            </a:pPr>
            <a:r>
              <a:rPr lang="en-US" sz="2000" dirty="0"/>
              <a:t>Certify that the content and presentation of the financial data and information meet our most recent guidelines on royalty relief.</a:t>
            </a:r>
            <a:br>
              <a:rPr lang="en-US" sz="2000" dirty="0"/>
            </a:br>
            <a:endParaRPr lang="en-US" sz="2000" dirty="0"/>
          </a:p>
          <a:p>
            <a:pPr>
              <a:buFont typeface="Arial" panose="020B0604020202020204" pitchFamily="34" charset="0"/>
              <a:buChar char="•"/>
            </a:pPr>
            <a:r>
              <a:rPr lang="en-US" sz="2400" dirty="0"/>
              <a:t>You must identify the CPA firm who prepared the reports and make them available to us for questions.</a:t>
            </a:r>
          </a:p>
        </p:txBody>
      </p:sp>
      <p:sp>
        <p:nvSpPr>
          <p:cNvPr id="2" name="Title 1"/>
          <p:cNvSpPr>
            <a:spLocks noGrp="1"/>
          </p:cNvSpPr>
          <p:nvPr>
            <p:ph type="title"/>
          </p:nvPr>
        </p:nvSpPr>
        <p:spPr>
          <a:xfrm>
            <a:off x="914400" y="448056"/>
            <a:ext cx="8077200" cy="533400"/>
          </a:xfrm>
        </p:spPr>
        <p:txBody>
          <a:bodyPr vert="horz" lIns="91440" tIns="45720" rIns="91440" bIns="45720" rtlCol="0" anchor="ctr">
            <a:normAutofit fontScale="90000"/>
          </a:bodyPr>
          <a:lstStyle/>
          <a:p>
            <a:pPr lvl="1"/>
            <a:r>
              <a:rPr lang="en-US" dirty="0">
                <a:effectLst>
                  <a:outerShdw blurRad="38100" dist="38100" dir="2700000" algn="tl">
                    <a:srgbClr val="000000">
                      <a:alpha val="43137"/>
                    </a:srgbClr>
                  </a:outerShdw>
                </a:effectLst>
              </a:rPr>
              <a:t>4) Acceptable CPA Certification</a:t>
            </a:r>
          </a:p>
        </p:txBody>
      </p:sp>
      <p:sp>
        <p:nvSpPr>
          <p:cNvPr id="4" name="TextBox 3"/>
          <p:cNvSpPr txBox="1"/>
          <p:nvPr/>
        </p:nvSpPr>
        <p:spPr>
          <a:xfrm>
            <a:off x="7885887" y="6581001"/>
            <a:ext cx="1910046" cy="276999"/>
          </a:xfrm>
          <a:prstGeom prst="rect">
            <a:avLst/>
          </a:prstGeom>
          <a:noFill/>
        </p:spPr>
        <p:txBody>
          <a:bodyPr wrap="square" rtlCol="0">
            <a:spAutoFit/>
          </a:bodyPr>
          <a:lstStyle/>
          <a:p>
            <a:r>
              <a:rPr lang="en-US" sz="1200" dirty="0"/>
              <a:t>30 CFR 203.81</a:t>
            </a:r>
          </a:p>
        </p:txBody>
      </p:sp>
      <p:sp>
        <p:nvSpPr>
          <p:cNvPr id="6" name="Slide Number Placeholder 5"/>
          <p:cNvSpPr>
            <a:spLocks noGrp="1"/>
          </p:cNvSpPr>
          <p:nvPr>
            <p:ph type="sldNum" sz="quarter" idx="13"/>
          </p:nvPr>
        </p:nvSpPr>
        <p:spPr/>
        <p:txBody>
          <a:bodyPr/>
          <a:lstStyle/>
          <a:p>
            <a:pPr>
              <a:defRPr/>
            </a:pPr>
            <a:r>
              <a:rPr lang="en-US" dirty="0" smtClean="0"/>
              <a:t>28</a:t>
            </a:r>
            <a:endParaRPr lang="en-US" dirty="0"/>
          </a:p>
        </p:txBody>
      </p:sp>
    </p:spTree>
    <p:extLst>
      <p:ext uri="{BB962C8B-B14F-4D97-AF65-F5344CB8AC3E}">
        <p14:creationId xmlns:p14="http://schemas.microsoft.com/office/powerpoint/2010/main" val="1955116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2" name="Diagram 11"/>
              <p:cNvGraphicFramePr/>
              <p:nvPr>
                <p:extLst>
                  <p:ext uri="{D42A27DB-BD31-4B8C-83A1-F6EECF244321}">
                    <p14:modId xmlns:p14="http://schemas.microsoft.com/office/powerpoint/2010/main" val="3666264468"/>
                  </p:ext>
                </p:extLst>
              </p:nvPr>
            </p:nvGraphicFramePr>
            <p:xfrm>
              <a:off x="774565" y="633412"/>
              <a:ext cx="9067800" cy="5591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12" name="Diagram 11"/>
              <p:cNvGraphicFramePr/>
              <p:nvPr>
                <p:extLst>
                  <p:ext uri="{D42A27DB-BD31-4B8C-83A1-F6EECF244321}">
                    <p14:modId xmlns:p14="http://schemas.microsoft.com/office/powerpoint/2010/main" val="3666264468"/>
                  </p:ext>
                </p:extLst>
              </p:nvPr>
            </p:nvGraphicFramePr>
            <p:xfrm>
              <a:off x="774565" y="633412"/>
              <a:ext cx="9067800" cy="5591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2" name="Oval 1">
            <a:extLst>
              <a:ext uri="{FF2B5EF4-FFF2-40B4-BE49-F238E27FC236}">
                <a16:creationId xmlns:a16="http://schemas.microsoft.com/office/drawing/2014/main" id="{FE4BEEFB-BD03-4B4F-9E3E-8F0614359A3B}"/>
              </a:ext>
            </a:extLst>
          </p:cNvPr>
          <p:cNvSpPr/>
          <p:nvPr/>
        </p:nvSpPr>
        <p:spPr>
          <a:xfrm>
            <a:off x="4054571" y="3401292"/>
            <a:ext cx="1524681" cy="11695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End-of-Life Process</a:t>
            </a:r>
          </a:p>
        </p:txBody>
      </p:sp>
      <p:sp>
        <p:nvSpPr>
          <p:cNvPr id="4" name="Slide Number Placeholder 3"/>
          <p:cNvSpPr>
            <a:spLocks noGrp="1"/>
          </p:cNvSpPr>
          <p:nvPr>
            <p:ph type="sldNum" sz="quarter" idx="12"/>
          </p:nvPr>
        </p:nvSpPr>
        <p:spPr/>
        <p:txBody>
          <a:bodyPr/>
          <a:lstStyle/>
          <a:p>
            <a:pPr>
              <a:defRPr/>
            </a:pPr>
            <a:r>
              <a:rPr lang="en-US" dirty="0" smtClean="0"/>
              <a:t>29</a:t>
            </a:r>
            <a:endParaRPr lang="en-US" dirty="0"/>
          </a:p>
        </p:txBody>
      </p:sp>
    </p:spTree>
    <p:extLst>
      <p:ext uri="{BB962C8B-B14F-4D97-AF65-F5344CB8AC3E}">
        <p14:creationId xmlns:p14="http://schemas.microsoft.com/office/powerpoint/2010/main" val="235056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2362200"/>
            <a:ext cx="9144000" cy="721468"/>
          </a:xfrm>
        </p:spPr>
        <p:txBody>
          <a:bodyPr anchor="b"/>
          <a:lstStyle/>
          <a:p>
            <a:pPr algn="ctr"/>
            <a:r>
              <a:rPr lang="en-US" sz="3600" dirty="0" smtClean="0"/>
              <a:t>BSEE Evaluation</a:t>
            </a:r>
            <a:endParaRPr lang="en-US" sz="3600" dirty="0"/>
          </a:p>
        </p:txBody>
      </p:sp>
      <p:sp>
        <p:nvSpPr>
          <p:cNvPr id="2" name="Title 1"/>
          <p:cNvSpPr>
            <a:spLocks noGrp="1"/>
          </p:cNvSpPr>
          <p:nvPr>
            <p:ph type="title"/>
          </p:nvPr>
        </p:nvSpPr>
        <p:spPr>
          <a:xfrm>
            <a:off x="0" y="1237034"/>
            <a:ext cx="9144000" cy="533400"/>
          </a:xfrm>
        </p:spPr>
        <p:txBody>
          <a:bodyPr anchor="ctr"/>
          <a:lstStyle/>
          <a:p>
            <a:pPr algn="ctr"/>
            <a:r>
              <a:rPr lang="en-US" sz="4000" dirty="0"/>
              <a:t>End-Of-Life Process</a:t>
            </a:r>
          </a:p>
        </p:txBody>
      </p:sp>
      <p:sp>
        <p:nvSpPr>
          <p:cNvPr id="4" name="Slide Number Placeholder 3"/>
          <p:cNvSpPr>
            <a:spLocks noGrp="1"/>
          </p:cNvSpPr>
          <p:nvPr>
            <p:ph type="sldNum" sz="quarter" idx="12"/>
          </p:nvPr>
        </p:nvSpPr>
        <p:spPr/>
        <p:txBody>
          <a:bodyPr/>
          <a:lstStyle/>
          <a:p>
            <a:pPr>
              <a:defRPr/>
            </a:pPr>
            <a:r>
              <a:rPr lang="en-US" dirty="0" smtClean="0"/>
              <a:t>30</a:t>
            </a:r>
            <a:endParaRPr lang="en-US" dirty="0"/>
          </a:p>
        </p:txBody>
      </p:sp>
    </p:spTree>
    <p:extLst>
      <p:ext uri="{BB962C8B-B14F-4D97-AF65-F5344CB8AC3E}">
        <p14:creationId xmlns:p14="http://schemas.microsoft.com/office/powerpoint/2010/main" val="3265521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BSEE Evaluation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095715"/>
                <a:ext cx="4038600" cy="5029200"/>
              </a:xfrm>
            </p:spPr>
            <p:txBody>
              <a:bodyPr>
                <a:normAutofit/>
              </a:bodyPr>
              <a:lstStyle/>
              <a:p>
                <a:pPr lvl="0">
                  <a:buFont typeface="Arial" panose="020B0604020202020204" pitchFamily="34" charset="0"/>
                  <a:buChar char="•"/>
                </a:pPr>
                <a:r>
                  <a:rPr lang="en-US" sz="1800" dirty="0"/>
                  <a:t>Check for </a:t>
                </a:r>
                <a14:m>
                  <m:oMath xmlns:m="http://schemas.openxmlformats.org/officeDocument/2006/math">
                    <m:r>
                      <a:rPr lang="en-US" sz="1800" i="1" dirty="0">
                        <a:latin typeface="Cambria Math" panose="02040503050406030204" pitchFamily="18" charset="0"/>
                      </a:rPr>
                      <m:t>≥</m:t>
                    </m:r>
                  </m:oMath>
                </a14:m>
                <a:r>
                  <a:rPr lang="en-US" sz="1800" dirty="0"/>
                  <a:t> 0.75</a:t>
                </a:r>
              </a:p>
              <a:p>
                <a:pPr lvl="1">
                  <a:buFont typeface="Arial" panose="020B0604020202020204" pitchFamily="34" charset="0"/>
                  <a:buChar char="•"/>
                </a:pPr>
                <a:r>
                  <a:rPr lang="en-US" sz="1350" dirty="0"/>
                  <a:t>Applications are reviewed for completeness and reasonableness. </a:t>
                </a:r>
                <a:br>
                  <a:rPr lang="en-US" sz="1350" dirty="0"/>
                </a:br>
                <a:endParaRPr lang="en-US" sz="1350" dirty="0"/>
              </a:p>
              <a:p>
                <a:pPr>
                  <a:buFont typeface="Arial" panose="020B0604020202020204" pitchFamily="34" charset="0"/>
                  <a:buChar char="•"/>
                </a:pPr>
                <a:r>
                  <a:rPr lang="en-US" sz="1800" dirty="0"/>
                  <a:t>Compare to records</a:t>
                </a:r>
              </a:p>
              <a:p>
                <a:pPr lvl="1">
                  <a:buFont typeface="Arial" panose="020B0604020202020204" pitchFamily="34" charset="0"/>
                  <a:buChar char="•"/>
                </a:pPr>
                <a:r>
                  <a:rPr lang="en-US" sz="1350" dirty="0"/>
                  <a:t>A decision is based on the data submitted and verified with ONRR submissions.</a:t>
                </a:r>
                <a:br>
                  <a:rPr lang="en-US" sz="1350" dirty="0"/>
                </a:br>
                <a:endParaRPr lang="en-US" sz="1350" dirty="0"/>
              </a:p>
              <a:p>
                <a:pPr>
                  <a:buFont typeface="Arial" panose="020B0604020202020204" pitchFamily="34" charset="0"/>
                  <a:buChar char="•"/>
                </a:pPr>
                <a:r>
                  <a:rPr lang="en-US" sz="1800" dirty="0"/>
                  <a:t>If an application is incomplete or unclear, an operator would be given the opportunity to submit additional or revised information.</a:t>
                </a:r>
              </a:p>
              <a:p>
                <a:pPr>
                  <a:buFont typeface="Arial" panose="020B0604020202020204" pitchFamily="34" charset="0"/>
                  <a:buChar char="•"/>
                </a:pPr>
                <a:endParaRPr lang="en-US" sz="1800" dirty="0"/>
              </a:p>
              <a:p>
                <a:pPr>
                  <a:buFont typeface="Arial" panose="020B0604020202020204" pitchFamily="34" charset="0"/>
                  <a:buChar char="•"/>
                </a:pPr>
                <a:r>
                  <a:rPr lang="en-US" sz="1800" dirty="0"/>
                  <a:t>EOL decisions ~2-3 months, depending on completeness of application</a:t>
                </a:r>
              </a:p>
              <a:p>
                <a:pPr marL="0"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095715"/>
                <a:ext cx="4038600" cy="5029200"/>
              </a:xfrm>
              <a:blipFill>
                <a:blip r:embed="rId2"/>
                <a:stretch>
                  <a:fillRect l="-905" t="-606" r="-2112"/>
                </a:stretch>
              </a:blipFill>
            </p:spPr>
            <p:txBody>
              <a:bodyPr/>
              <a:lstStyle/>
              <a:p>
                <a:r>
                  <a:rPr lang="en-US">
                    <a:noFill/>
                  </a:rPr>
                  <a:t> </a:t>
                </a:r>
              </a:p>
            </p:txBody>
          </p:sp>
        </mc:Fallback>
      </mc:AlternateContent>
      <p:pic>
        <p:nvPicPr>
          <p:cNvPr id="7" name="Content Placeholder 6"/>
          <p:cNvPicPr>
            <a:picLocks noGrp="1" noChangeAspect="1"/>
          </p:cNvPicPr>
          <p:nvPr>
            <p:ph idx="10"/>
          </p:nvPr>
        </p:nvPicPr>
        <p:blipFill rotWithShape="1">
          <a:blip r:embed="rId3"/>
          <a:srcRect r="41442"/>
          <a:stretch/>
        </p:blipFill>
        <p:spPr>
          <a:xfrm>
            <a:off x="4953000" y="1095715"/>
            <a:ext cx="3903133" cy="4990640"/>
          </a:xfrm>
          <a:prstGeom prst="rect">
            <a:avLst/>
          </a:prstGeom>
        </p:spPr>
      </p:pic>
      <p:sp>
        <p:nvSpPr>
          <p:cNvPr id="4" name="Slide Number Placeholder 3"/>
          <p:cNvSpPr>
            <a:spLocks noGrp="1"/>
          </p:cNvSpPr>
          <p:nvPr>
            <p:ph type="sldNum" sz="quarter" idx="13"/>
          </p:nvPr>
        </p:nvSpPr>
        <p:spPr/>
        <p:txBody>
          <a:bodyPr/>
          <a:lstStyle/>
          <a:p>
            <a:pPr>
              <a:defRPr/>
            </a:pPr>
            <a:r>
              <a:rPr lang="en-US" dirty="0" smtClean="0"/>
              <a:t>31</a:t>
            </a:r>
            <a:endParaRPr lang="en-US" dirty="0"/>
          </a:p>
        </p:txBody>
      </p:sp>
    </p:spTree>
    <p:extLst>
      <p:ext uri="{BB962C8B-B14F-4D97-AF65-F5344CB8AC3E}">
        <p14:creationId xmlns:p14="http://schemas.microsoft.com/office/powerpoint/2010/main" val="179571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2" name="Diagram 11"/>
              <p:cNvGraphicFramePr/>
              <p:nvPr>
                <p:extLst>
                  <p:ext uri="{D42A27DB-BD31-4B8C-83A1-F6EECF244321}">
                    <p14:modId xmlns:p14="http://schemas.microsoft.com/office/powerpoint/2010/main" val="3155124363"/>
                  </p:ext>
                </p:extLst>
              </p:nvPr>
            </p:nvGraphicFramePr>
            <p:xfrm>
              <a:off x="813476" y="633412"/>
              <a:ext cx="9067800" cy="5591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12" name="Diagram 11"/>
              <p:cNvGraphicFramePr/>
              <p:nvPr>
                <p:extLst>
                  <p:ext uri="{D42A27DB-BD31-4B8C-83A1-F6EECF244321}">
                    <p14:modId xmlns:p14="http://schemas.microsoft.com/office/powerpoint/2010/main" val="3155124363"/>
                  </p:ext>
                </p:extLst>
              </p:nvPr>
            </p:nvGraphicFramePr>
            <p:xfrm>
              <a:off x="813476" y="633412"/>
              <a:ext cx="9067800" cy="5591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2" name="Oval 1">
            <a:extLst>
              <a:ext uri="{FF2B5EF4-FFF2-40B4-BE49-F238E27FC236}">
                <a16:creationId xmlns:a16="http://schemas.microsoft.com/office/drawing/2014/main" id="{FE4BEEFB-BD03-4B4F-9E3E-8F0614359A3B}"/>
              </a:ext>
            </a:extLst>
          </p:cNvPr>
          <p:cNvSpPr/>
          <p:nvPr/>
        </p:nvSpPr>
        <p:spPr>
          <a:xfrm>
            <a:off x="5595882" y="4677641"/>
            <a:ext cx="1524681" cy="11695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End-of-Life Process</a:t>
            </a:r>
          </a:p>
        </p:txBody>
      </p:sp>
      <p:sp>
        <p:nvSpPr>
          <p:cNvPr id="4" name="Slide Number Placeholder 3"/>
          <p:cNvSpPr>
            <a:spLocks noGrp="1"/>
          </p:cNvSpPr>
          <p:nvPr>
            <p:ph type="sldNum" sz="quarter" idx="12"/>
          </p:nvPr>
        </p:nvSpPr>
        <p:spPr/>
        <p:txBody>
          <a:bodyPr/>
          <a:lstStyle/>
          <a:p>
            <a:pPr>
              <a:defRPr/>
            </a:pPr>
            <a:r>
              <a:rPr lang="en-US" dirty="0" smtClean="0"/>
              <a:t>32</a:t>
            </a:r>
            <a:endParaRPr lang="en-US" dirty="0"/>
          </a:p>
        </p:txBody>
      </p:sp>
    </p:spTree>
    <p:extLst>
      <p:ext uri="{BB962C8B-B14F-4D97-AF65-F5344CB8AC3E}">
        <p14:creationId xmlns:p14="http://schemas.microsoft.com/office/powerpoint/2010/main" val="263110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AA80C05C-1BEF-4A56-99EC-AA8F76951C9D}" type="slidenum">
              <a:rPr lang="en-US" smtClean="0">
                <a:solidFill>
                  <a:srgbClr val="4F81BD">
                    <a:lumMod val="40000"/>
                    <a:lumOff val="60000"/>
                  </a:srgbClr>
                </a:solidFill>
              </a:rPr>
              <a:t>4</a:t>
            </a:fld>
            <a:endParaRPr lang="en-US" dirty="0">
              <a:solidFill>
                <a:srgbClr val="4F81BD">
                  <a:lumMod val="40000"/>
                  <a:lumOff val="60000"/>
                </a:srgbClr>
              </a:solidFill>
            </a:endParaRPr>
          </a:p>
        </p:txBody>
      </p:sp>
      <p:sp>
        <p:nvSpPr>
          <p:cNvPr id="7" name="TextBox 6">
            <a:extLst>
              <a:ext uri="{FF2B5EF4-FFF2-40B4-BE49-F238E27FC236}">
                <a16:creationId xmlns:a16="http://schemas.microsoft.com/office/drawing/2014/main" id="{CADF14C1-334A-4475-9DB9-DB159C3DCC65}"/>
              </a:ext>
            </a:extLst>
          </p:cNvPr>
          <p:cNvSpPr txBox="1"/>
          <p:nvPr/>
        </p:nvSpPr>
        <p:spPr>
          <a:xfrm>
            <a:off x="1600200" y="304800"/>
            <a:ext cx="6264340" cy="523220"/>
          </a:xfrm>
          <a:prstGeom prst="rect">
            <a:avLst/>
          </a:prstGeom>
          <a:noFill/>
        </p:spPr>
        <p:txBody>
          <a:bodyPr wrap="square" rtlCol="0">
            <a:spAutoFit/>
          </a:bodyPr>
          <a:lstStyle/>
          <a:p>
            <a:pPr algn="ctr"/>
            <a:r>
              <a:rPr lang="en-US" sz="2800" u="sng" dirty="0">
                <a:solidFill>
                  <a:prstClr val="black"/>
                </a:solidFill>
                <a:latin typeface="+mn-lt"/>
              </a:rPr>
              <a:t>Few Historical Applications</a:t>
            </a:r>
          </a:p>
        </p:txBody>
      </p:sp>
      <p:graphicFrame>
        <p:nvGraphicFramePr>
          <p:cNvPr id="9" name="Table 8">
            <a:extLst>
              <a:ext uri="{FF2B5EF4-FFF2-40B4-BE49-F238E27FC236}">
                <a16:creationId xmlns:a16="http://schemas.microsoft.com/office/drawing/2014/main" id="{C999C23B-BB9C-4EFC-BB59-361DCB95AE6C}"/>
              </a:ext>
            </a:extLst>
          </p:cNvPr>
          <p:cNvGraphicFramePr>
            <a:graphicFrameLocks noGrp="1"/>
          </p:cNvGraphicFramePr>
          <p:nvPr/>
        </p:nvGraphicFramePr>
        <p:xfrm>
          <a:off x="1066800" y="1828800"/>
          <a:ext cx="7586713" cy="3606800"/>
        </p:xfrm>
        <a:graphic>
          <a:graphicData uri="http://schemas.openxmlformats.org/drawingml/2006/table">
            <a:tbl>
              <a:tblPr firstRow="1" bandRow="1">
                <a:tableStyleId>{5C22544A-7EE6-4342-B048-85BDC9FD1C3A}</a:tableStyleId>
              </a:tblPr>
              <a:tblGrid>
                <a:gridCol w="1071728">
                  <a:extLst>
                    <a:ext uri="{9D8B030D-6E8A-4147-A177-3AD203B41FA5}">
                      <a16:colId xmlns:a16="http://schemas.microsoft.com/office/drawing/2014/main" val="1663086139"/>
                    </a:ext>
                  </a:extLst>
                </a:gridCol>
                <a:gridCol w="1390207">
                  <a:extLst>
                    <a:ext uri="{9D8B030D-6E8A-4147-A177-3AD203B41FA5}">
                      <a16:colId xmlns:a16="http://schemas.microsoft.com/office/drawing/2014/main" val="684739447"/>
                    </a:ext>
                  </a:extLst>
                </a:gridCol>
                <a:gridCol w="1372134">
                  <a:extLst>
                    <a:ext uri="{9D8B030D-6E8A-4147-A177-3AD203B41FA5}">
                      <a16:colId xmlns:a16="http://schemas.microsoft.com/office/drawing/2014/main" val="2808741067"/>
                    </a:ext>
                  </a:extLst>
                </a:gridCol>
                <a:gridCol w="956687">
                  <a:extLst>
                    <a:ext uri="{9D8B030D-6E8A-4147-A177-3AD203B41FA5}">
                      <a16:colId xmlns:a16="http://schemas.microsoft.com/office/drawing/2014/main" val="1858394198"/>
                    </a:ext>
                  </a:extLst>
                </a:gridCol>
                <a:gridCol w="1562793">
                  <a:extLst>
                    <a:ext uri="{9D8B030D-6E8A-4147-A177-3AD203B41FA5}">
                      <a16:colId xmlns:a16="http://schemas.microsoft.com/office/drawing/2014/main" val="3145993205"/>
                    </a:ext>
                  </a:extLst>
                </a:gridCol>
                <a:gridCol w="1233164">
                  <a:extLst>
                    <a:ext uri="{9D8B030D-6E8A-4147-A177-3AD203B41FA5}">
                      <a16:colId xmlns:a16="http://schemas.microsoft.com/office/drawing/2014/main" val="3027840634"/>
                    </a:ext>
                  </a:extLst>
                </a:gridCol>
              </a:tblGrid>
              <a:tr h="370840">
                <a:tc>
                  <a:txBody>
                    <a:bodyPr/>
                    <a:lstStyle/>
                    <a:p>
                      <a:pPr algn="ctr"/>
                      <a:r>
                        <a:rPr lang="en-US" dirty="0"/>
                        <a:t>Fiscal Year</a:t>
                      </a:r>
                    </a:p>
                  </a:txBody>
                  <a:tcPr/>
                </a:tc>
                <a:tc>
                  <a:txBody>
                    <a:bodyPr/>
                    <a:lstStyle/>
                    <a:p>
                      <a:pPr algn="ctr"/>
                      <a:r>
                        <a:rPr lang="en-US" baseline="0" dirty="0"/>
                        <a:t>Received</a:t>
                      </a:r>
                      <a:endParaRPr lang="en-US" dirty="0"/>
                    </a:p>
                  </a:txBody>
                  <a:tcPr/>
                </a:tc>
                <a:tc>
                  <a:txBody>
                    <a:bodyPr/>
                    <a:lstStyle/>
                    <a:p>
                      <a:pPr algn="ctr"/>
                      <a:r>
                        <a:rPr lang="en-US" dirty="0"/>
                        <a:t>Approved</a:t>
                      </a:r>
                    </a:p>
                  </a:txBody>
                  <a:tcPr/>
                </a:tc>
                <a:tc>
                  <a:txBody>
                    <a:bodyPr/>
                    <a:lstStyle/>
                    <a:p>
                      <a:pPr algn="ctr"/>
                      <a:r>
                        <a:rPr lang="en-US" baseline="0" dirty="0"/>
                        <a:t>Denied</a:t>
                      </a:r>
                      <a:endParaRPr lang="en-US" dirty="0"/>
                    </a:p>
                  </a:txBody>
                  <a:tcPr/>
                </a:tc>
                <a:tc>
                  <a:txBody>
                    <a:bodyPr/>
                    <a:lstStyle/>
                    <a:p>
                      <a:pPr algn="ctr"/>
                      <a:r>
                        <a:rPr lang="en-US" dirty="0"/>
                        <a:t>Withdrawn</a:t>
                      </a:r>
                    </a:p>
                  </a:txBody>
                  <a:tcPr/>
                </a:tc>
                <a:tc>
                  <a:txBody>
                    <a:bodyPr/>
                    <a:lstStyle/>
                    <a:p>
                      <a:pPr algn="ctr"/>
                      <a:r>
                        <a:rPr lang="en-US" dirty="0"/>
                        <a:t>Pending</a:t>
                      </a:r>
                    </a:p>
                  </a:txBody>
                  <a:tcPr/>
                </a:tc>
                <a:extLst>
                  <a:ext uri="{0D108BD9-81ED-4DB2-BD59-A6C34878D82A}">
                    <a16:rowId xmlns:a16="http://schemas.microsoft.com/office/drawing/2014/main" val="546380687"/>
                  </a:ext>
                </a:extLst>
              </a:tr>
              <a:tr h="370840">
                <a:tc>
                  <a:txBody>
                    <a:bodyPr/>
                    <a:lstStyle/>
                    <a:p>
                      <a:pPr algn="ctr"/>
                      <a:r>
                        <a:rPr lang="en-US" dirty="0"/>
                        <a:t>2004</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52023062"/>
                  </a:ext>
                </a:extLst>
              </a:tr>
              <a:tr h="370840">
                <a:tc>
                  <a:txBody>
                    <a:bodyPr/>
                    <a:lstStyle/>
                    <a:p>
                      <a:pPr algn="ctr"/>
                      <a:r>
                        <a:rPr lang="en-US" dirty="0"/>
                        <a:t>2006</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4784086"/>
                  </a:ext>
                </a:extLst>
              </a:tr>
              <a:tr h="370840">
                <a:tc>
                  <a:txBody>
                    <a:bodyPr/>
                    <a:lstStyle/>
                    <a:p>
                      <a:pPr algn="ctr"/>
                      <a:r>
                        <a:rPr lang="en-US" dirty="0"/>
                        <a:t>2007</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827601742"/>
                  </a:ext>
                </a:extLst>
              </a:tr>
              <a:tr h="370840">
                <a:tc>
                  <a:txBody>
                    <a:bodyPr/>
                    <a:lstStyle/>
                    <a:p>
                      <a:pPr algn="ctr"/>
                      <a:r>
                        <a:rPr lang="en-US" dirty="0"/>
                        <a:t>2008</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2677838"/>
                  </a:ext>
                </a:extLst>
              </a:tr>
              <a:tr h="370840">
                <a:tc>
                  <a:txBody>
                    <a:bodyPr/>
                    <a:lstStyle/>
                    <a:p>
                      <a:pPr algn="ctr"/>
                      <a:r>
                        <a:rPr lang="en-US" dirty="0"/>
                        <a:t>2009</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3273578440"/>
                  </a:ext>
                </a:extLst>
              </a:tr>
              <a:tr h="370840">
                <a:tc>
                  <a:txBody>
                    <a:bodyPr/>
                    <a:lstStyle/>
                    <a:p>
                      <a:pPr algn="ctr"/>
                      <a:r>
                        <a:rPr lang="en-US" dirty="0"/>
                        <a:t>2018</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065929734"/>
                  </a:ext>
                </a:extLst>
              </a:tr>
              <a:tr h="370840">
                <a:tc>
                  <a:txBody>
                    <a:bodyPr/>
                    <a:lstStyle/>
                    <a:p>
                      <a:pPr algn="ctr"/>
                      <a:r>
                        <a:rPr lang="en-US" dirty="0"/>
                        <a:t>2019</a:t>
                      </a:r>
                    </a:p>
                  </a:txBody>
                  <a:tcPr/>
                </a:tc>
                <a:tc>
                  <a:txBody>
                    <a:bodyPr/>
                    <a:lstStyle/>
                    <a:p>
                      <a:pPr algn="ctr"/>
                      <a:r>
                        <a:rPr lang="en-US" dirty="0"/>
                        <a:t>3</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642846986"/>
                  </a:ext>
                </a:extLst>
              </a:tr>
              <a:tr h="370840">
                <a:tc>
                  <a:txBody>
                    <a:bodyPr/>
                    <a:lstStyle/>
                    <a:p>
                      <a:pPr algn="ctr"/>
                      <a:r>
                        <a:rPr lang="en-US" b="1" dirty="0"/>
                        <a:t>TOTAL</a:t>
                      </a:r>
                    </a:p>
                  </a:txBody>
                  <a:tcPr/>
                </a:tc>
                <a:tc>
                  <a:txBody>
                    <a:bodyPr/>
                    <a:lstStyle/>
                    <a:p>
                      <a:pPr algn="ctr"/>
                      <a:r>
                        <a:rPr lang="en-US" b="1" dirty="0"/>
                        <a:t>13</a:t>
                      </a:r>
                    </a:p>
                  </a:txBody>
                  <a:tcPr/>
                </a:tc>
                <a:tc>
                  <a:txBody>
                    <a:bodyPr/>
                    <a:lstStyle/>
                    <a:p>
                      <a:pPr algn="ctr"/>
                      <a:r>
                        <a:rPr lang="en-US" b="1" dirty="0"/>
                        <a:t>9</a:t>
                      </a:r>
                    </a:p>
                  </a:txBody>
                  <a:tcPr/>
                </a:tc>
                <a:tc>
                  <a:txBody>
                    <a:bodyPr/>
                    <a:lstStyle/>
                    <a:p>
                      <a:pPr algn="ctr"/>
                      <a:r>
                        <a:rPr lang="en-US" b="1" dirty="0"/>
                        <a:t>1</a:t>
                      </a:r>
                    </a:p>
                  </a:txBody>
                  <a:tcPr/>
                </a:tc>
                <a:tc>
                  <a:txBody>
                    <a:bodyPr/>
                    <a:lstStyle/>
                    <a:p>
                      <a:pPr algn="ctr"/>
                      <a:r>
                        <a:rPr lang="en-US" b="1" dirty="0"/>
                        <a:t>1</a:t>
                      </a:r>
                    </a:p>
                  </a:txBody>
                  <a:tcPr/>
                </a:tc>
                <a:tc>
                  <a:txBody>
                    <a:bodyPr/>
                    <a:lstStyle/>
                    <a:p>
                      <a:pPr algn="ctr"/>
                      <a:r>
                        <a:rPr lang="en-US" b="1" dirty="0"/>
                        <a:t>2</a:t>
                      </a:r>
                    </a:p>
                  </a:txBody>
                  <a:tcPr/>
                </a:tc>
                <a:extLst>
                  <a:ext uri="{0D108BD9-81ED-4DB2-BD59-A6C34878D82A}">
                    <a16:rowId xmlns:a16="http://schemas.microsoft.com/office/drawing/2014/main" val="2966082033"/>
                  </a:ext>
                </a:extLst>
              </a:tr>
            </a:tbl>
          </a:graphicData>
        </a:graphic>
      </p:graphicFrame>
      <p:sp>
        <p:nvSpPr>
          <p:cNvPr id="10" name="TextBox 9">
            <a:extLst>
              <a:ext uri="{FF2B5EF4-FFF2-40B4-BE49-F238E27FC236}">
                <a16:creationId xmlns:a16="http://schemas.microsoft.com/office/drawing/2014/main" id="{A62BA4E3-3F99-4BE0-9CE6-9E7A9F8D4543}"/>
              </a:ext>
            </a:extLst>
          </p:cNvPr>
          <p:cNvSpPr txBox="1"/>
          <p:nvPr/>
        </p:nvSpPr>
        <p:spPr>
          <a:xfrm>
            <a:off x="4038600" y="1524000"/>
            <a:ext cx="2101857" cy="307777"/>
          </a:xfrm>
          <a:prstGeom prst="rect">
            <a:avLst/>
          </a:prstGeom>
          <a:noFill/>
        </p:spPr>
        <p:txBody>
          <a:bodyPr wrap="none" rtlCol="0">
            <a:spAutoFit/>
          </a:bodyPr>
          <a:lstStyle/>
          <a:p>
            <a:r>
              <a:rPr lang="en-US" sz="1400" dirty="0"/>
              <a:t>GOM SCRR Applications</a:t>
            </a:r>
          </a:p>
        </p:txBody>
      </p:sp>
    </p:spTree>
    <p:extLst>
      <p:ext uri="{BB962C8B-B14F-4D97-AF65-F5344CB8AC3E}">
        <p14:creationId xmlns:p14="http://schemas.microsoft.com/office/powerpoint/2010/main" val="32931851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2362200"/>
            <a:ext cx="9144000" cy="721468"/>
          </a:xfrm>
        </p:spPr>
        <p:txBody>
          <a:bodyPr anchor="b"/>
          <a:lstStyle/>
          <a:p>
            <a:pPr algn="ctr"/>
            <a:r>
              <a:rPr lang="en-US" sz="3600" dirty="0" smtClean="0"/>
              <a:t>Post-Decisional</a:t>
            </a:r>
            <a:endParaRPr lang="en-US" sz="3600" dirty="0"/>
          </a:p>
        </p:txBody>
      </p:sp>
      <p:sp>
        <p:nvSpPr>
          <p:cNvPr id="2" name="Title 1"/>
          <p:cNvSpPr>
            <a:spLocks noGrp="1"/>
          </p:cNvSpPr>
          <p:nvPr>
            <p:ph type="title"/>
          </p:nvPr>
        </p:nvSpPr>
        <p:spPr>
          <a:xfrm>
            <a:off x="0" y="1237034"/>
            <a:ext cx="9144000" cy="533400"/>
          </a:xfrm>
        </p:spPr>
        <p:txBody>
          <a:bodyPr anchor="ctr"/>
          <a:lstStyle/>
          <a:p>
            <a:pPr algn="ctr"/>
            <a:r>
              <a:rPr lang="en-US" sz="4000" dirty="0"/>
              <a:t>End-Of-Life Process</a:t>
            </a:r>
          </a:p>
        </p:txBody>
      </p:sp>
      <p:sp>
        <p:nvSpPr>
          <p:cNvPr id="4" name="Slide Number Placeholder 3"/>
          <p:cNvSpPr>
            <a:spLocks noGrp="1"/>
          </p:cNvSpPr>
          <p:nvPr>
            <p:ph type="sldNum" sz="quarter" idx="12"/>
          </p:nvPr>
        </p:nvSpPr>
        <p:spPr/>
        <p:txBody>
          <a:bodyPr/>
          <a:lstStyle/>
          <a:p>
            <a:pPr>
              <a:defRPr/>
            </a:pPr>
            <a:r>
              <a:rPr lang="en-US" dirty="0" smtClean="0"/>
              <a:t>33</a:t>
            </a:r>
            <a:endParaRPr lang="en-US" dirty="0"/>
          </a:p>
        </p:txBody>
      </p:sp>
    </p:spTree>
    <p:extLst>
      <p:ext uri="{BB962C8B-B14F-4D97-AF65-F5344CB8AC3E}">
        <p14:creationId xmlns:p14="http://schemas.microsoft.com/office/powerpoint/2010/main" val="3732587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09300"/>
            <a:ext cx="8077200" cy="5029200"/>
          </a:xfrm>
        </p:spPr>
        <p:txBody>
          <a:bodyPr/>
          <a:lstStyle/>
          <a:p>
            <a:pPr marL="0" indent="0">
              <a:buNone/>
            </a:pPr>
            <a:r>
              <a:rPr lang="en-US" dirty="0"/>
              <a:t>Upon approval, we will reduce the royalty rate to a fixed </a:t>
            </a:r>
            <a:r>
              <a:rPr lang="en-US" i="1" dirty="0"/>
              <a:t>royalty relief rate</a:t>
            </a:r>
            <a:r>
              <a:rPr lang="en-US" dirty="0"/>
              <a:t>.</a:t>
            </a:r>
            <a:br>
              <a:rPr lang="en-US" dirty="0"/>
            </a:br>
            <a:endParaRPr lang="en-US" dirty="0"/>
          </a:p>
          <a:p>
            <a:pPr marL="457200" lvl="1" indent="0">
              <a:buNone/>
            </a:pPr>
            <a:r>
              <a:rPr lang="en-US" i="1" dirty="0"/>
              <a:t>Royalty relief rate </a:t>
            </a:r>
            <a:r>
              <a:rPr lang="en-US" dirty="0"/>
              <a:t>= ½ of the lease’s effective royalty rate.</a:t>
            </a:r>
            <a:br>
              <a:rPr lang="en-US" dirty="0"/>
            </a:br>
            <a:endParaRPr lang="en-US" dirty="0"/>
          </a:p>
          <a:p>
            <a:pPr marL="914400" lvl="2" indent="0">
              <a:buNone/>
            </a:pPr>
            <a:r>
              <a:rPr lang="en-US" i="1" dirty="0"/>
              <a:t>Effective royalty rate: </a:t>
            </a:r>
            <a:r>
              <a:rPr lang="en-US" dirty="0"/>
              <a:t>the average royalty rate applied to the gross production volume during the 12 qualifying months.</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Royalty Relief Rate</a:t>
            </a:r>
          </a:p>
        </p:txBody>
      </p:sp>
      <p:sp>
        <p:nvSpPr>
          <p:cNvPr id="4" name="TextBox 3"/>
          <p:cNvSpPr txBox="1"/>
          <p:nvPr/>
        </p:nvSpPr>
        <p:spPr>
          <a:xfrm>
            <a:off x="5680724" y="6569501"/>
            <a:ext cx="3209276" cy="276999"/>
          </a:xfrm>
          <a:prstGeom prst="rect">
            <a:avLst/>
          </a:prstGeom>
          <a:noFill/>
        </p:spPr>
        <p:txBody>
          <a:bodyPr wrap="none" rtlCol="0">
            <a:spAutoFit/>
          </a:bodyPr>
          <a:lstStyle/>
          <a:p>
            <a:r>
              <a:rPr lang="en-US" sz="1200" dirty="0"/>
              <a:t>30 CFR 203.53/Appendix II to NTL No. 2010-N03</a:t>
            </a:r>
          </a:p>
        </p:txBody>
      </p:sp>
      <p:sp>
        <p:nvSpPr>
          <p:cNvPr id="6" name="Slide Number Placeholder 5"/>
          <p:cNvSpPr>
            <a:spLocks noGrp="1"/>
          </p:cNvSpPr>
          <p:nvPr>
            <p:ph type="sldNum" sz="quarter" idx="13"/>
          </p:nvPr>
        </p:nvSpPr>
        <p:spPr/>
        <p:txBody>
          <a:bodyPr/>
          <a:lstStyle/>
          <a:p>
            <a:pPr>
              <a:defRPr/>
            </a:pPr>
            <a:r>
              <a:rPr lang="en-US" dirty="0" smtClean="0"/>
              <a:t>34</a:t>
            </a:r>
            <a:endParaRPr lang="en-US" dirty="0"/>
          </a:p>
        </p:txBody>
      </p:sp>
    </p:spTree>
    <p:extLst>
      <p:ext uri="{BB962C8B-B14F-4D97-AF65-F5344CB8AC3E}">
        <p14:creationId xmlns:p14="http://schemas.microsoft.com/office/powerpoint/2010/main" val="42938210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royalty relief rate will apply up to the </a:t>
            </a:r>
            <a:r>
              <a:rPr lang="en-US" i="1" dirty="0"/>
              <a:t>royalty relief volume</a:t>
            </a:r>
            <a:r>
              <a:rPr lang="en-US" dirty="0"/>
              <a:t>.</a:t>
            </a:r>
          </a:p>
          <a:p>
            <a:pPr marL="0" indent="0">
              <a:buNone/>
            </a:pPr>
            <a:endParaRPr lang="en-US" dirty="0"/>
          </a:p>
          <a:p>
            <a:pPr marL="457200" lvl="1" indent="0">
              <a:buNone/>
            </a:pPr>
            <a:r>
              <a:rPr lang="en-US" dirty="0"/>
              <a:t>Royalty relief volume: monthly average number of barrels of oil equivalent (BOE) produced over the 12 months in the qualification period.</a:t>
            </a:r>
          </a:p>
        </p:txBody>
      </p:sp>
      <p:sp>
        <p:nvSpPr>
          <p:cNvPr id="2" name="Title 1"/>
          <p:cNvSpPr>
            <a:spLocks noGrp="1"/>
          </p:cNvSpPr>
          <p:nvPr>
            <p:ph type="title"/>
          </p:nvPr>
        </p:nvSpPr>
        <p:spPr/>
        <p:txBody>
          <a:bodyPr>
            <a:normAutofit fontScale="90000"/>
          </a:bodyPr>
          <a:lstStyle/>
          <a:p>
            <a:r>
              <a:rPr lang="en-US" dirty="0"/>
              <a:t>Royalty Relief Volume</a:t>
            </a:r>
          </a:p>
        </p:txBody>
      </p:sp>
      <p:sp>
        <p:nvSpPr>
          <p:cNvPr id="4" name="TextBox 3"/>
          <p:cNvSpPr txBox="1"/>
          <p:nvPr/>
        </p:nvSpPr>
        <p:spPr>
          <a:xfrm>
            <a:off x="5680724" y="6553200"/>
            <a:ext cx="3209276" cy="276999"/>
          </a:xfrm>
          <a:prstGeom prst="rect">
            <a:avLst/>
          </a:prstGeom>
          <a:noFill/>
        </p:spPr>
        <p:txBody>
          <a:bodyPr wrap="none" rtlCol="0">
            <a:spAutoFit/>
          </a:bodyPr>
          <a:lstStyle/>
          <a:p>
            <a:r>
              <a:rPr lang="en-US" sz="1200" dirty="0"/>
              <a:t>30 CFR 203.53/Appendix II to NTL No. 2010-N03</a:t>
            </a:r>
          </a:p>
        </p:txBody>
      </p:sp>
      <p:sp>
        <p:nvSpPr>
          <p:cNvPr id="6" name="Slide Number Placeholder 5"/>
          <p:cNvSpPr>
            <a:spLocks noGrp="1"/>
          </p:cNvSpPr>
          <p:nvPr>
            <p:ph type="sldNum" sz="quarter" idx="13"/>
          </p:nvPr>
        </p:nvSpPr>
        <p:spPr/>
        <p:txBody>
          <a:bodyPr/>
          <a:lstStyle/>
          <a:p>
            <a:pPr>
              <a:defRPr/>
            </a:pPr>
            <a:r>
              <a:rPr lang="en-US" dirty="0" smtClean="0"/>
              <a:t>35</a:t>
            </a:r>
            <a:endParaRPr lang="en-US" dirty="0"/>
          </a:p>
        </p:txBody>
      </p:sp>
    </p:spTree>
    <p:extLst>
      <p:ext uri="{BB962C8B-B14F-4D97-AF65-F5344CB8AC3E}">
        <p14:creationId xmlns:p14="http://schemas.microsoft.com/office/powerpoint/2010/main" val="29514599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3563" y="1235396"/>
            <a:ext cx="6738037" cy="5029200"/>
          </a:xfrm>
        </p:spPr>
        <p:txBody>
          <a:bodyPr/>
          <a:lstStyle/>
          <a:p>
            <a:pPr marL="0" indent="0">
              <a:buNone/>
            </a:pPr>
            <a:r>
              <a:rPr lang="en-US" sz="2400" dirty="0"/>
              <a:t>You owe royalties at the effective royalty rate on all production during any month in </a:t>
            </a:r>
            <a:r>
              <a:rPr lang="en-US" sz="2400" dirty="0" smtClean="0"/>
              <a:t>which the rolling weighted average </a:t>
            </a:r>
            <a:r>
              <a:rPr lang="en-US" sz="2400" b="1" dirty="0"/>
              <a:t>oil and natural gas prices</a:t>
            </a:r>
            <a:r>
              <a:rPr lang="en-US" sz="2400" dirty="0"/>
              <a:t> increase by more than 25 percent.</a:t>
            </a:r>
          </a:p>
          <a:p>
            <a:pPr marL="0" indent="0">
              <a:buNone/>
            </a:pPr>
            <a:endParaRPr lang="en-US" sz="1400" dirty="0"/>
          </a:p>
          <a:p>
            <a:pPr marL="0" indent="0">
              <a:buNone/>
            </a:pPr>
            <a:r>
              <a:rPr lang="en-US" sz="2400" dirty="0"/>
              <a:t>Should an operator </a:t>
            </a:r>
            <a:r>
              <a:rPr lang="en-US" sz="2400" b="1" dirty="0"/>
              <a:t>produce more </a:t>
            </a:r>
            <a:r>
              <a:rPr lang="en-US" sz="2400" dirty="0"/>
              <a:t>than the royalty relief volume in a single month, additional royalties are due on an increasing scale.</a:t>
            </a:r>
          </a:p>
          <a:p>
            <a:pPr marL="0" indent="0">
              <a:buNone/>
            </a:pPr>
            <a:endParaRPr lang="en-US" sz="2400" dirty="0"/>
          </a:p>
          <a:p>
            <a:pPr marL="0" indent="0">
              <a:buNone/>
            </a:pPr>
            <a:r>
              <a:rPr lang="en-US" sz="2400" dirty="0"/>
              <a:t>Base reference price, suspension threshold price, and royalty relief volume will be stated in decision letter.</a:t>
            </a:r>
          </a:p>
          <a:p>
            <a:pPr marL="0" indent="0">
              <a:buNone/>
            </a:pPr>
            <a:endParaRPr lang="en-US" sz="2400" dirty="0"/>
          </a:p>
        </p:txBody>
      </p:sp>
      <p:sp>
        <p:nvSpPr>
          <p:cNvPr id="2" name="Title 1"/>
          <p:cNvSpPr>
            <a:spLocks noGrp="1"/>
          </p:cNvSpPr>
          <p:nvPr>
            <p:ph type="title"/>
          </p:nvPr>
        </p:nvSpPr>
        <p:spPr/>
        <p:txBody>
          <a:bodyPr>
            <a:normAutofit fontScale="90000"/>
          </a:bodyPr>
          <a:lstStyle/>
          <a:p>
            <a:r>
              <a:rPr lang="en-US" dirty="0"/>
              <a:t>Suspension of Relief</a:t>
            </a:r>
          </a:p>
        </p:txBody>
      </p:sp>
      <p:pic>
        <p:nvPicPr>
          <p:cNvPr id="5" name="Picture 4" descr="Finance Dollar Financial World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937" y="1338229"/>
            <a:ext cx="1376058" cy="1376058"/>
          </a:xfrm>
          <a:prstGeom prst="rect">
            <a:avLst/>
          </a:prstGeom>
        </p:spPr>
      </p:pic>
      <p:pic>
        <p:nvPicPr>
          <p:cNvPr id="6" name="Picture 5" descr="India - Hinsdale Central APES Project - Per 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670" y="3149963"/>
            <a:ext cx="1586592" cy="1328771"/>
          </a:xfrm>
          <a:prstGeom prst="rect">
            <a:avLst/>
          </a:prstGeom>
        </p:spPr>
      </p:pic>
      <p:sp>
        <p:nvSpPr>
          <p:cNvPr id="7" name="TextBox 6"/>
          <p:cNvSpPr txBox="1"/>
          <p:nvPr/>
        </p:nvSpPr>
        <p:spPr>
          <a:xfrm>
            <a:off x="5697658" y="6581001"/>
            <a:ext cx="3209276" cy="276999"/>
          </a:xfrm>
          <a:prstGeom prst="rect">
            <a:avLst/>
          </a:prstGeom>
          <a:noFill/>
        </p:spPr>
        <p:txBody>
          <a:bodyPr wrap="none" rtlCol="0">
            <a:spAutoFit/>
          </a:bodyPr>
          <a:lstStyle/>
          <a:p>
            <a:r>
              <a:rPr lang="en-US" sz="1200" dirty="0"/>
              <a:t>30 CFR 203.54/Appendix II to NTL No. 2010-N03</a:t>
            </a:r>
          </a:p>
        </p:txBody>
      </p:sp>
      <p:pic>
        <p:nvPicPr>
          <p:cNvPr id="8" name="Picture 7" descr="File:Circle-icons-mail.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242" y="4914410"/>
            <a:ext cx="1350185" cy="1350185"/>
          </a:xfrm>
          <a:prstGeom prst="rect">
            <a:avLst/>
          </a:prstGeom>
        </p:spPr>
      </p:pic>
      <p:sp>
        <p:nvSpPr>
          <p:cNvPr id="9" name="Slide Number Placeholder 8"/>
          <p:cNvSpPr>
            <a:spLocks noGrp="1"/>
          </p:cNvSpPr>
          <p:nvPr>
            <p:ph type="sldNum" sz="quarter" idx="13"/>
          </p:nvPr>
        </p:nvSpPr>
        <p:spPr/>
        <p:txBody>
          <a:bodyPr/>
          <a:lstStyle/>
          <a:p>
            <a:pPr>
              <a:defRPr/>
            </a:pPr>
            <a:r>
              <a:rPr lang="en-US" dirty="0" smtClean="0"/>
              <a:t>36</a:t>
            </a:r>
            <a:endParaRPr lang="en-US" dirty="0"/>
          </a:p>
        </p:txBody>
      </p:sp>
    </p:spTree>
    <p:extLst>
      <p:ext uri="{BB962C8B-B14F-4D97-AF65-F5344CB8AC3E}">
        <p14:creationId xmlns:p14="http://schemas.microsoft.com/office/powerpoint/2010/main" val="16600951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32170"/>
            <a:ext cx="8077200" cy="5029200"/>
          </a:xfrm>
        </p:spPr>
        <p:txBody>
          <a:bodyPr>
            <a:normAutofit/>
          </a:bodyPr>
          <a:lstStyle/>
          <a:p>
            <a:pPr>
              <a:buFont typeface="Arial" panose="020B0604020202020204" pitchFamily="34" charset="0"/>
              <a:buChar char="•"/>
            </a:pPr>
            <a:r>
              <a:rPr lang="en-US" dirty="0"/>
              <a:t>Operator may renounce via written notification</a:t>
            </a:r>
            <a:endParaRPr lang="en-US" sz="1275" dirty="0"/>
          </a:p>
          <a:p>
            <a:pPr>
              <a:buFont typeface="Arial" panose="020B0604020202020204" pitchFamily="34" charset="0"/>
              <a:buChar char="•"/>
            </a:pPr>
            <a:r>
              <a:rPr lang="en-US" dirty="0"/>
              <a:t>Relief ends when the average royalty rate equals the effective royalty rate for 12 consecutive months.</a:t>
            </a:r>
          </a:p>
          <a:p>
            <a:pPr lvl="1">
              <a:buFont typeface="Arial" panose="020B0604020202020204" pitchFamily="34" charset="0"/>
              <a:buChar char="•"/>
            </a:pPr>
            <a:r>
              <a:rPr lang="en-US" dirty="0"/>
              <a:t>Prices more than 25%</a:t>
            </a:r>
          </a:p>
          <a:p>
            <a:pPr lvl="1">
              <a:buFont typeface="Arial" panose="020B0604020202020204" pitchFamily="34" charset="0"/>
              <a:buChar char="•"/>
            </a:pPr>
            <a:r>
              <a:rPr lang="en-US" dirty="0"/>
              <a:t>Production more than double the qualifying months’ averages</a:t>
            </a:r>
            <a:endParaRPr lang="en-US" sz="1275" dirty="0"/>
          </a:p>
          <a:p>
            <a:pPr>
              <a:buFont typeface="Arial" panose="020B0604020202020204" pitchFamily="34" charset="0"/>
              <a:buChar char="•"/>
            </a:pPr>
            <a:r>
              <a:rPr lang="en-US" dirty="0"/>
              <a:t>Conditions of approval</a:t>
            </a:r>
          </a:p>
          <a:p>
            <a:pPr>
              <a:buFont typeface="Arial" panose="020B0604020202020204" pitchFamily="34" charset="0"/>
              <a:buChar char="•"/>
            </a:pPr>
            <a:r>
              <a:rPr lang="en-US" dirty="0"/>
              <a:t>Royalty relief will NOT terminate when a lease is assigned (transfers upon lease assignment).</a:t>
            </a:r>
          </a:p>
        </p:txBody>
      </p:sp>
      <p:sp>
        <p:nvSpPr>
          <p:cNvPr id="2" name="Title 1"/>
          <p:cNvSpPr>
            <a:spLocks noGrp="1"/>
          </p:cNvSpPr>
          <p:nvPr>
            <p:ph type="title"/>
          </p:nvPr>
        </p:nvSpPr>
        <p:spPr/>
        <p:txBody>
          <a:bodyPr>
            <a:normAutofit/>
          </a:bodyPr>
          <a:lstStyle/>
          <a:p>
            <a:r>
              <a:rPr lang="en-US" sz="2700" dirty="0"/>
              <a:t>Termination of Relief</a:t>
            </a:r>
          </a:p>
        </p:txBody>
      </p:sp>
      <p:sp>
        <p:nvSpPr>
          <p:cNvPr id="5" name="TextBox 4"/>
          <p:cNvSpPr txBox="1"/>
          <p:nvPr/>
        </p:nvSpPr>
        <p:spPr>
          <a:xfrm>
            <a:off x="5332668" y="6581001"/>
            <a:ext cx="3523465" cy="276999"/>
          </a:xfrm>
          <a:prstGeom prst="rect">
            <a:avLst/>
          </a:prstGeom>
          <a:noFill/>
        </p:spPr>
        <p:txBody>
          <a:bodyPr wrap="none" rtlCol="0">
            <a:spAutoFit/>
          </a:bodyPr>
          <a:lstStyle/>
          <a:p>
            <a:r>
              <a:rPr lang="en-US" sz="1200" dirty="0"/>
              <a:t>30 CFR 203.55 &amp; 56/Appendix II to NTL No. 2010-N03</a:t>
            </a:r>
          </a:p>
        </p:txBody>
      </p:sp>
      <p:sp>
        <p:nvSpPr>
          <p:cNvPr id="6" name="Slide Number Placeholder 5"/>
          <p:cNvSpPr>
            <a:spLocks noGrp="1"/>
          </p:cNvSpPr>
          <p:nvPr>
            <p:ph type="sldNum" sz="quarter" idx="13"/>
          </p:nvPr>
        </p:nvSpPr>
        <p:spPr/>
        <p:txBody>
          <a:bodyPr/>
          <a:lstStyle/>
          <a:p>
            <a:pPr>
              <a:defRPr/>
            </a:pPr>
            <a:r>
              <a:rPr lang="en-US" dirty="0" smtClean="0"/>
              <a:t>37</a:t>
            </a:r>
            <a:endParaRPr lang="en-US" dirty="0"/>
          </a:p>
        </p:txBody>
      </p:sp>
    </p:spTree>
    <p:extLst>
      <p:ext uri="{BB962C8B-B14F-4D97-AF65-F5344CB8AC3E}">
        <p14:creationId xmlns:p14="http://schemas.microsoft.com/office/powerpoint/2010/main" val="304840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2362200"/>
            <a:ext cx="9144000" cy="721468"/>
          </a:xfrm>
        </p:spPr>
        <p:txBody>
          <a:bodyPr anchor="b"/>
          <a:lstStyle/>
          <a:p>
            <a:pPr algn="ctr"/>
            <a:r>
              <a:rPr lang="en-US" sz="3600" dirty="0" smtClean="0"/>
              <a:t>Questions?</a:t>
            </a:r>
            <a:endParaRPr lang="en-US" sz="3600" dirty="0"/>
          </a:p>
        </p:txBody>
      </p:sp>
      <p:sp>
        <p:nvSpPr>
          <p:cNvPr id="2" name="Title 1"/>
          <p:cNvSpPr>
            <a:spLocks noGrp="1"/>
          </p:cNvSpPr>
          <p:nvPr>
            <p:ph type="title"/>
          </p:nvPr>
        </p:nvSpPr>
        <p:spPr>
          <a:xfrm>
            <a:off x="0" y="1237034"/>
            <a:ext cx="9144000" cy="533400"/>
          </a:xfrm>
        </p:spPr>
        <p:txBody>
          <a:bodyPr anchor="ctr"/>
          <a:lstStyle/>
          <a:p>
            <a:pPr algn="ctr"/>
            <a:r>
              <a:rPr lang="en-US" sz="4000" dirty="0"/>
              <a:t>End-Of-Life Process</a:t>
            </a:r>
          </a:p>
        </p:txBody>
      </p:sp>
      <p:sp>
        <p:nvSpPr>
          <p:cNvPr id="4" name="Slide Number Placeholder 3"/>
          <p:cNvSpPr>
            <a:spLocks noGrp="1"/>
          </p:cNvSpPr>
          <p:nvPr>
            <p:ph type="sldNum" sz="quarter" idx="12"/>
          </p:nvPr>
        </p:nvSpPr>
        <p:spPr/>
        <p:txBody>
          <a:bodyPr/>
          <a:lstStyle/>
          <a:p>
            <a:pPr>
              <a:defRPr/>
            </a:pPr>
            <a:r>
              <a:rPr lang="en-US" dirty="0" smtClean="0"/>
              <a:t>38</a:t>
            </a:r>
            <a:endParaRPr lang="en-US" dirty="0"/>
          </a:p>
        </p:txBody>
      </p:sp>
    </p:spTree>
    <p:extLst>
      <p:ext uri="{BB962C8B-B14F-4D97-AF65-F5344CB8AC3E}">
        <p14:creationId xmlns:p14="http://schemas.microsoft.com/office/powerpoint/2010/main" val="14388498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US" dirty="0"/>
              <a:t>Purpose &amp; Authority</a:t>
            </a:r>
          </a:p>
          <a:p>
            <a:pPr>
              <a:buFont typeface="Arial" panose="020B0604020202020204" pitchFamily="34" charset="0"/>
              <a:buChar char="•"/>
            </a:pPr>
            <a:r>
              <a:rPr lang="en-US" dirty="0"/>
              <a:t>Regulations</a:t>
            </a:r>
          </a:p>
          <a:p>
            <a:pPr>
              <a:buFont typeface="Arial" panose="020B0604020202020204" pitchFamily="34" charset="0"/>
              <a:buChar char="•"/>
            </a:pPr>
            <a:r>
              <a:rPr lang="en-US" dirty="0"/>
              <a:t>Process</a:t>
            </a:r>
          </a:p>
          <a:p>
            <a:pPr>
              <a:buFont typeface="Arial" panose="020B0604020202020204" pitchFamily="34" charset="0"/>
              <a:buChar char="•"/>
            </a:pPr>
            <a:r>
              <a:rPr lang="en-US" b="1" dirty="0"/>
              <a:t>Example Case</a:t>
            </a:r>
          </a:p>
          <a:p>
            <a:pPr>
              <a:buFont typeface="Arial" panose="020B0604020202020204" pitchFamily="34" charset="0"/>
              <a:buChar char="•"/>
            </a:pPr>
            <a:r>
              <a:rPr lang="en-US" dirty="0"/>
              <a:t>Helpful Tips</a:t>
            </a:r>
          </a:p>
          <a:p>
            <a:pPr>
              <a:buFont typeface="Arial" panose="020B0604020202020204" pitchFamily="34" charset="0"/>
              <a:buChar char="•"/>
            </a:pPr>
            <a:r>
              <a:rPr lang="en-US" dirty="0"/>
              <a:t>Q&amp;A</a:t>
            </a:r>
          </a:p>
          <a:p>
            <a:endParaRPr lang="en-US" dirty="0"/>
          </a:p>
        </p:txBody>
      </p:sp>
      <p:sp>
        <p:nvSpPr>
          <p:cNvPr id="2" name="Title 1"/>
          <p:cNvSpPr>
            <a:spLocks noGrp="1"/>
          </p:cNvSpPr>
          <p:nvPr>
            <p:ph type="title"/>
          </p:nvPr>
        </p:nvSpPr>
        <p:spPr/>
        <p:txBody>
          <a:bodyPr>
            <a:normAutofit fontScale="90000"/>
          </a:bodyPr>
          <a:lstStyle/>
          <a:p>
            <a:r>
              <a:rPr lang="en-US" dirty="0"/>
              <a:t>Agenda</a:t>
            </a:r>
          </a:p>
        </p:txBody>
      </p:sp>
      <p:sp>
        <p:nvSpPr>
          <p:cNvPr id="4" name="Slide Number Placeholder 3"/>
          <p:cNvSpPr>
            <a:spLocks noGrp="1"/>
          </p:cNvSpPr>
          <p:nvPr>
            <p:ph type="sldNum" sz="quarter" idx="13"/>
          </p:nvPr>
        </p:nvSpPr>
        <p:spPr/>
        <p:txBody>
          <a:bodyPr/>
          <a:lstStyle/>
          <a:p>
            <a:pPr>
              <a:defRPr/>
            </a:pPr>
            <a:r>
              <a:rPr lang="en-US" dirty="0" smtClean="0"/>
              <a:t>39</a:t>
            </a:r>
            <a:endParaRPr lang="en-US" dirty="0"/>
          </a:p>
        </p:txBody>
      </p:sp>
    </p:spTree>
    <p:extLst>
      <p:ext uri="{BB962C8B-B14F-4D97-AF65-F5344CB8AC3E}">
        <p14:creationId xmlns:p14="http://schemas.microsoft.com/office/powerpoint/2010/main" val="23566227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2362200"/>
            <a:ext cx="9144000" cy="721468"/>
          </a:xfrm>
        </p:spPr>
        <p:txBody>
          <a:bodyPr anchor="b"/>
          <a:lstStyle/>
          <a:p>
            <a:pPr algn="ctr"/>
            <a:r>
              <a:rPr lang="en-US" dirty="0"/>
              <a:t>Net Revenue and Relief </a:t>
            </a:r>
            <a:r>
              <a:rPr lang="en-US" dirty="0" smtClean="0"/>
              <a:t>Justification Report</a:t>
            </a:r>
            <a:br>
              <a:rPr lang="en-US" dirty="0" smtClean="0"/>
            </a:br>
            <a:r>
              <a:rPr lang="en-US" dirty="0" smtClean="0"/>
              <a:t> </a:t>
            </a:r>
            <a:r>
              <a:rPr lang="en-US" dirty="0"/>
              <a:t>Walk Through</a:t>
            </a:r>
          </a:p>
        </p:txBody>
      </p:sp>
      <p:sp>
        <p:nvSpPr>
          <p:cNvPr id="2" name="Title 1"/>
          <p:cNvSpPr>
            <a:spLocks noGrp="1"/>
          </p:cNvSpPr>
          <p:nvPr>
            <p:ph type="title"/>
          </p:nvPr>
        </p:nvSpPr>
        <p:spPr>
          <a:xfrm>
            <a:off x="0" y="1237034"/>
            <a:ext cx="9144000" cy="533400"/>
          </a:xfrm>
        </p:spPr>
        <p:txBody>
          <a:bodyPr anchor="ctr"/>
          <a:lstStyle/>
          <a:p>
            <a:pPr algn="ctr"/>
            <a:r>
              <a:rPr lang="en-US" sz="4000" dirty="0"/>
              <a:t>End-Of-Life </a:t>
            </a:r>
            <a:r>
              <a:rPr lang="en-US" sz="4000" dirty="0" smtClean="0"/>
              <a:t>Example</a:t>
            </a:r>
            <a:endParaRPr lang="en-US" sz="4000" dirty="0"/>
          </a:p>
        </p:txBody>
      </p:sp>
      <p:sp>
        <p:nvSpPr>
          <p:cNvPr id="4" name="Slide Number Placeholder 3"/>
          <p:cNvSpPr>
            <a:spLocks noGrp="1"/>
          </p:cNvSpPr>
          <p:nvPr>
            <p:ph type="sldNum" sz="quarter" idx="12"/>
          </p:nvPr>
        </p:nvSpPr>
        <p:spPr/>
        <p:txBody>
          <a:bodyPr/>
          <a:lstStyle/>
          <a:p>
            <a:pPr>
              <a:defRPr/>
            </a:pPr>
            <a:r>
              <a:rPr lang="en-US" dirty="0" smtClean="0"/>
              <a:t>40</a:t>
            </a:r>
            <a:endParaRPr lang="en-US" dirty="0"/>
          </a:p>
        </p:txBody>
      </p:sp>
    </p:spTree>
    <p:extLst>
      <p:ext uri="{BB962C8B-B14F-4D97-AF65-F5344CB8AC3E}">
        <p14:creationId xmlns:p14="http://schemas.microsoft.com/office/powerpoint/2010/main" val="23025630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End-of-Life Royalty Relief Spreadsheets</a:t>
            </a:r>
          </a:p>
        </p:txBody>
      </p:sp>
      <p:pic>
        <p:nvPicPr>
          <p:cNvPr id="10" name="Picture 9"/>
          <p:cNvPicPr>
            <a:picLocks noChangeAspect="1"/>
          </p:cNvPicPr>
          <p:nvPr/>
        </p:nvPicPr>
        <p:blipFill>
          <a:blip r:embed="rId3"/>
          <a:stretch>
            <a:fillRect/>
          </a:stretch>
        </p:blipFill>
        <p:spPr>
          <a:xfrm>
            <a:off x="676533" y="1190918"/>
            <a:ext cx="8236205" cy="1432209"/>
          </a:xfrm>
          <a:prstGeom prst="rect">
            <a:avLst/>
          </a:prstGeom>
        </p:spPr>
      </p:pic>
      <p:sp>
        <p:nvSpPr>
          <p:cNvPr id="11" name="Oval 10"/>
          <p:cNvSpPr/>
          <p:nvPr/>
        </p:nvSpPr>
        <p:spPr>
          <a:xfrm>
            <a:off x="914400" y="2178997"/>
            <a:ext cx="2178564" cy="2224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4"/>
          <a:stretch>
            <a:fillRect/>
          </a:stretch>
        </p:blipFill>
        <p:spPr>
          <a:xfrm>
            <a:off x="676533" y="4104463"/>
            <a:ext cx="3367216" cy="1577004"/>
          </a:xfrm>
          <a:prstGeom prst="rect">
            <a:avLst/>
          </a:prstGeom>
          <a:ln>
            <a:solidFill>
              <a:schemeClr val="tx2"/>
            </a:solidFill>
          </a:ln>
          <a:effectLst>
            <a:outerShdw blurRad="50800" dist="38100" dir="8100000" algn="tr" rotWithShape="0">
              <a:prstClr val="black">
                <a:alpha val="40000"/>
              </a:prstClr>
            </a:outerShdw>
          </a:effectLst>
        </p:spPr>
      </p:pic>
      <p:pic>
        <p:nvPicPr>
          <p:cNvPr id="13" name="Picture 12"/>
          <p:cNvPicPr>
            <a:picLocks noChangeAspect="1"/>
          </p:cNvPicPr>
          <p:nvPr/>
        </p:nvPicPr>
        <p:blipFill>
          <a:blip r:embed="rId5"/>
          <a:stretch>
            <a:fillRect/>
          </a:stretch>
        </p:blipFill>
        <p:spPr>
          <a:xfrm>
            <a:off x="3092964" y="3535736"/>
            <a:ext cx="3087355" cy="1994580"/>
          </a:xfrm>
          <a:prstGeom prst="rect">
            <a:avLst/>
          </a:prstGeom>
          <a:ln>
            <a:solidFill>
              <a:schemeClr val="tx2"/>
            </a:solidFill>
          </a:ln>
          <a:effectLst>
            <a:outerShdw blurRad="50800" dist="38100" dir="8100000" algn="tr" rotWithShape="0">
              <a:prstClr val="black">
                <a:alpha val="40000"/>
              </a:prstClr>
            </a:outerShdw>
          </a:effectLst>
        </p:spPr>
      </p:pic>
      <p:pic>
        <p:nvPicPr>
          <p:cNvPr id="14" name="Picture 13"/>
          <p:cNvPicPr>
            <a:picLocks noChangeAspect="1"/>
          </p:cNvPicPr>
          <p:nvPr/>
        </p:nvPicPr>
        <p:blipFill>
          <a:blip r:embed="rId6"/>
          <a:stretch>
            <a:fillRect/>
          </a:stretch>
        </p:blipFill>
        <p:spPr>
          <a:xfrm>
            <a:off x="5604946" y="3183017"/>
            <a:ext cx="3386309" cy="1942497"/>
          </a:xfrm>
          <a:prstGeom prst="rect">
            <a:avLst/>
          </a:prstGeom>
          <a:ln>
            <a:solidFill>
              <a:schemeClr val="tx2"/>
            </a:solidFill>
          </a:ln>
          <a:effectLst>
            <a:outerShdw blurRad="50800" dist="38100" dir="8100000" algn="tr" rotWithShape="0">
              <a:prstClr val="black">
                <a:alpha val="40000"/>
              </a:prstClr>
            </a:outerShdw>
          </a:effectLst>
        </p:spPr>
      </p:pic>
      <p:sp>
        <p:nvSpPr>
          <p:cNvPr id="2" name="Slide Number Placeholder 1"/>
          <p:cNvSpPr>
            <a:spLocks noGrp="1"/>
          </p:cNvSpPr>
          <p:nvPr>
            <p:ph type="sldNum" sz="quarter" idx="13"/>
          </p:nvPr>
        </p:nvSpPr>
        <p:spPr/>
        <p:txBody>
          <a:bodyPr/>
          <a:lstStyle/>
          <a:p>
            <a:pPr>
              <a:defRPr/>
            </a:pPr>
            <a:r>
              <a:rPr lang="en-US" dirty="0" smtClean="0"/>
              <a:t>41</a:t>
            </a:r>
            <a:endParaRPr lang="en-US" dirty="0"/>
          </a:p>
        </p:txBody>
      </p:sp>
    </p:spTree>
    <p:extLst>
      <p:ext uri="{BB962C8B-B14F-4D97-AF65-F5344CB8AC3E}">
        <p14:creationId xmlns:p14="http://schemas.microsoft.com/office/powerpoint/2010/main" val="40211034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28502"/>
            <a:ext cx="8077200" cy="533400"/>
          </a:xfrm>
        </p:spPr>
        <p:txBody>
          <a:bodyPr>
            <a:normAutofit fontScale="90000"/>
          </a:bodyPr>
          <a:lstStyle/>
          <a:p>
            <a:r>
              <a:rPr lang="en-US" dirty="0"/>
              <a:t>Example Inputs</a:t>
            </a:r>
          </a:p>
        </p:txBody>
      </p:sp>
      <p:sp>
        <p:nvSpPr>
          <p:cNvPr id="9" name="Text Placeholder 8"/>
          <p:cNvSpPr>
            <a:spLocks noGrp="1"/>
          </p:cNvSpPr>
          <p:nvPr>
            <p:ph idx="1"/>
          </p:nvPr>
        </p:nvSpPr>
        <p:spPr>
          <a:xfrm>
            <a:off x="4490407" y="1673849"/>
            <a:ext cx="4221018" cy="5029200"/>
          </a:xfrm>
        </p:spPr>
        <p:txBody>
          <a:bodyPr/>
          <a:lstStyle/>
          <a:p>
            <a:pPr marL="0" indent="0" algn="ctr">
              <a:buNone/>
            </a:pPr>
            <a:r>
              <a:rPr lang="en-US" sz="1800" dirty="0"/>
              <a:t>ONRR-4054 &amp; ONRR-2014 for Qualifying Months</a:t>
            </a:r>
          </a:p>
        </p:txBody>
      </p:sp>
      <p:sp>
        <p:nvSpPr>
          <p:cNvPr id="10" name="Content Placeholder 9"/>
          <p:cNvSpPr>
            <a:spLocks noGrp="1"/>
          </p:cNvSpPr>
          <p:nvPr>
            <p:ph type="body" sz="quarter" idx="12"/>
          </p:nvPr>
        </p:nvSpPr>
        <p:spPr>
          <a:xfrm>
            <a:off x="675335" y="1300399"/>
            <a:ext cx="4342317" cy="4281055"/>
          </a:xfrm>
        </p:spPr>
        <p:txBody>
          <a:bodyPr anchor="t" anchorCtr="0"/>
          <a:lstStyle/>
          <a:p>
            <a:r>
              <a:rPr lang="en-US" sz="1800" dirty="0"/>
              <a:t>Production: </a:t>
            </a:r>
          </a:p>
          <a:p>
            <a:pPr lvl="1">
              <a:buFont typeface="Arial" panose="020B0604020202020204" pitchFamily="34" charset="0"/>
              <a:buChar char="•"/>
            </a:pPr>
            <a:r>
              <a:rPr lang="en-US" sz="1600" dirty="0"/>
              <a:t> </a:t>
            </a:r>
            <a:r>
              <a:rPr lang="en-US" sz="1400" dirty="0" smtClean="0"/>
              <a:t>7,500 </a:t>
            </a:r>
            <a:r>
              <a:rPr lang="en-US" sz="1400" dirty="0" err="1"/>
              <a:t>bbl</a:t>
            </a:r>
            <a:r>
              <a:rPr lang="en-US" sz="1400" dirty="0"/>
              <a:t> </a:t>
            </a:r>
            <a:r>
              <a:rPr lang="en-US" sz="1400" dirty="0" smtClean="0"/>
              <a:t>oil/month</a:t>
            </a:r>
          </a:p>
          <a:p>
            <a:pPr lvl="1">
              <a:buFont typeface="Arial" panose="020B0604020202020204" pitchFamily="34" charset="0"/>
              <a:buChar char="•"/>
            </a:pPr>
            <a:r>
              <a:rPr lang="en-US" sz="1400" u="sng" dirty="0" smtClean="0"/>
              <a:t>10,000 MCF/month</a:t>
            </a:r>
          </a:p>
          <a:p>
            <a:pPr marL="457200" lvl="1" indent="0">
              <a:buNone/>
            </a:pPr>
            <a:r>
              <a:rPr lang="en-US" sz="1400" dirty="0" smtClean="0"/>
              <a:t>       = </a:t>
            </a:r>
            <a:r>
              <a:rPr lang="en-US" sz="1400" dirty="0"/>
              <a:t>9,279 BOE/month</a:t>
            </a:r>
          </a:p>
          <a:p>
            <a:pPr lvl="2">
              <a:buFont typeface="Arial" panose="020B0604020202020204" pitchFamily="34" charset="0"/>
              <a:buChar char="•"/>
            </a:pPr>
            <a:r>
              <a:rPr lang="en-US" sz="1400" i="1" dirty="0"/>
              <a:t>BOE conversion: 5,620 </a:t>
            </a:r>
            <a:r>
              <a:rPr lang="en-US" sz="1400" i="1" dirty="0" err="1"/>
              <a:t>scf</a:t>
            </a:r>
            <a:r>
              <a:rPr lang="en-US" sz="1400" i="1" dirty="0"/>
              <a:t>/</a:t>
            </a:r>
            <a:r>
              <a:rPr lang="en-US" sz="1400" i="1" dirty="0" err="1"/>
              <a:t>bbl</a:t>
            </a:r>
            <a:endParaRPr lang="en-US" sz="1400" i="1" dirty="0"/>
          </a:p>
          <a:p>
            <a:pPr lvl="2">
              <a:buFont typeface="Arial" panose="020B0604020202020204" pitchFamily="34" charset="0"/>
              <a:buChar char="•"/>
            </a:pPr>
            <a:r>
              <a:rPr lang="en-US" sz="1400" i="1" dirty="0"/>
              <a:t>Heat Content: </a:t>
            </a:r>
            <a:r>
              <a:rPr lang="en-US" sz="1400" i="1" dirty="0" smtClean="0"/>
              <a:t>1.032 </a:t>
            </a:r>
            <a:r>
              <a:rPr lang="en-US" sz="1400" i="1" dirty="0"/>
              <a:t>MMBtu/</a:t>
            </a:r>
            <a:r>
              <a:rPr lang="en-US" sz="1400" i="1" dirty="0" err="1"/>
              <a:t>Mcf</a:t>
            </a:r>
            <a:endParaRPr lang="en-US" sz="1400" i="1" dirty="0"/>
          </a:p>
          <a:p>
            <a:r>
              <a:rPr lang="en-US" sz="1800" dirty="0"/>
              <a:t>Current Royalty Rate = 16.67%</a:t>
            </a:r>
          </a:p>
          <a:p>
            <a:r>
              <a:rPr lang="en-US" sz="1800" dirty="0"/>
              <a:t>Qualifying Months: </a:t>
            </a:r>
          </a:p>
          <a:p>
            <a:pPr lvl="1">
              <a:buFont typeface="Arial" panose="020B0604020202020204" pitchFamily="34" charset="0"/>
              <a:buChar char="•"/>
            </a:pPr>
            <a:r>
              <a:rPr lang="en-US" sz="1600" dirty="0"/>
              <a:t>January – December 2018</a:t>
            </a:r>
          </a:p>
          <a:p>
            <a:r>
              <a:rPr lang="en-US" sz="1800" dirty="0"/>
              <a:t>NYMEX prices from eia.gov</a:t>
            </a:r>
          </a:p>
        </p:txBody>
      </p:sp>
      <p:pic>
        <p:nvPicPr>
          <p:cNvPr id="7" name="Picture 6"/>
          <p:cNvPicPr>
            <a:picLocks noChangeAspect="1"/>
          </p:cNvPicPr>
          <p:nvPr/>
        </p:nvPicPr>
        <p:blipFill>
          <a:blip r:embed="rId3"/>
          <a:stretch>
            <a:fillRect/>
          </a:stretch>
        </p:blipFill>
        <p:spPr>
          <a:xfrm>
            <a:off x="4816548" y="2364343"/>
            <a:ext cx="3568735" cy="2153168"/>
          </a:xfrm>
          <a:prstGeom prst="rect">
            <a:avLst/>
          </a:prstGeom>
          <a:ln w="19050">
            <a:solidFill>
              <a:schemeClr val="tx2"/>
            </a:solidFill>
          </a:ln>
          <a:effectLst>
            <a:outerShdw blurRad="50800" dist="38100" dir="8100000" algn="tr" rotWithShape="0">
              <a:prstClr val="black">
                <a:alpha val="40000"/>
              </a:prstClr>
            </a:outerShdw>
          </a:effectLst>
        </p:spPr>
      </p:pic>
      <p:graphicFrame>
        <p:nvGraphicFramePr>
          <p:cNvPr id="13" name="Table 12"/>
          <p:cNvGraphicFramePr>
            <a:graphicFrameLocks noGrp="1"/>
          </p:cNvGraphicFramePr>
          <p:nvPr>
            <p:extLst>
              <p:ext uri="{D42A27DB-BD31-4B8C-83A1-F6EECF244321}">
                <p14:modId xmlns:p14="http://schemas.microsoft.com/office/powerpoint/2010/main" val="442462692"/>
              </p:ext>
            </p:extLst>
          </p:nvPr>
        </p:nvGraphicFramePr>
        <p:xfrm>
          <a:off x="948878" y="4298027"/>
          <a:ext cx="2309307" cy="2433594"/>
        </p:xfrm>
        <a:graphic>
          <a:graphicData uri="http://schemas.openxmlformats.org/drawingml/2006/table">
            <a:tbl>
              <a:tblPr>
                <a:tableStyleId>{5C22544A-7EE6-4342-B048-85BDC9FD1C3A}</a:tableStyleId>
              </a:tblPr>
              <a:tblGrid>
                <a:gridCol w="684240">
                  <a:extLst>
                    <a:ext uri="{9D8B030D-6E8A-4147-A177-3AD203B41FA5}">
                      <a16:colId xmlns:a16="http://schemas.microsoft.com/office/drawing/2014/main" val="311916446"/>
                    </a:ext>
                  </a:extLst>
                </a:gridCol>
                <a:gridCol w="803980">
                  <a:extLst>
                    <a:ext uri="{9D8B030D-6E8A-4147-A177-3AD203B41FA5}">
                      <a16:colId xmlns:a16="http://schemas.microsoft.com/office/drawing/2014/main" val="806338357"/>
                    </a:ext>
                  </a:extLst>
                </a:gridCol>
                <a:gridCol w="821087">
                  <a:extLst>
                    <a:ext uri="{9D8B030D-6E8A-4147-A177-3AD203B41FA5}">
                      <a16:colId xmlns:a16="http://schemas.microsoft.com/office/drawing/2014/main" val="4029365796"/>
                    </a:ext>
                  </a:extLst>
                </a:gridCol>
              </a:tblGrid>
              <a:tr h="330950">
                <a:tc>
                  <a:txBody>
                    <a:bodyPr/>
                    <a:lstStyle/>
                    <a:p>
                      <a:pPr algn="l" fontAlgn="t"/>
                      <a:endParaRPr lang="en-US" sz="1000" b="0" i="0" u="none" strike="noStrike" dirty="0">
                        <a:effectLst/>
                        <a:latin typeface="MS Sans Serif"/>
                      </a:endParaRPr>
                    </a:p>
                  </a:txBody>
                  <a:tcPr marL="7144" marR="7144" marT="7144" marB="0">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a:txBody>
                    <a:bodyPr/>
                    <a:lstStyle/>
                    <a:p>
                      <a:pPr algn="ctr" fontAlgn="t"/>
                      <a:r>
                        <a:rPr lang="en-US" sz="1000" u="none" strike="noStrike" dirty="0">
                          <a:effectLst/>
                        </a:rPr>
                        <a:t>NYMEX OIL </a:t>
                      </a:r>
                    </a:p>
                    <a:p>
                      <a:pPr algn="ctr" fontAlgn="t"/>
                      <a:r>
                        <a:rPr lang="en-US" sz="1000" u="none" strike="noStrike" dirty="0">
                          <a:effectLst/>
                        </a:rPr>
                        <a:t>($/</a:t>
                      </a:r>
                      <a:r>
                        <a:rPr lang="en-US" sz="1000" u="none" strike="noStrike" dirty="0" err="1">
                          <a:effectLst/>
                        </a:rPr>
                        <a:t>bbl</a:t>
                      </a:r>
                      <a:r>
                        <a:rPr lang="en-US" sz="1000" u="none" strike="noStrike" dirty="0">
                          <a:effectLst/>
                        </a:rPr>
                        <a:t>)</a:t>
                      </a:r>
                      <a:endParaRPr lang="en-US" sz="1000" b="0" i="0" u="none" strike="noStrike" dirty="0">
                        <a:effectLst/>
                        <a:latin typeface="MS Sans Serif"/>
                      </a:endParaRPr>
                    </a:p>
                  </a:txBody>
                  <a:tcPr marL="7144" marR="7144" marT="7144" marB="0">
                    <a:lnT w="9525" cap="flat" cmpd="sng" algn="ctr">
                      <a:solidFill>
                        <a:schemeClr val="tx1"/>
                      </a:solidFill>
                      <a:prstDash val="solid"/>
                      <a:round/>
                      <a:headEnd type="none" w="med" len="med"/>
                      <a:tailEnd type="none" w="med" len="med"/>
                    </a:lnT>
                  </a:tcPr>
                </a:tc>
                <a:tc>
                  <a:txBody>
                    <a:bodyPr/>
                    <a:lstStyle/>
                    <a:p>
                      <a:pPr algn="ctr" fontAlgn="t"/>
                      <a:r>
                        <a:rPr lang="en-US" sz="1000" u="none" strike="noStrike" dirty="0">
                          <a:effectLst/>
                        </a:rPr>
                        <a:t>NYMEX GAS ($/MMBtu)</a:t>
                      </a:r>
                      <a:endParaRPr lang="en-US" sz="1000" b="0" i="0" u="none" strike="noStrike" dirty="0">
                        <a:effectLst/>
                        <a:latin typeface="MS Sans Serif"/>
                      </a:endParaRPr>
                    </a:p>
                  </a:txBody>
                  <a:tcPr marL="7144" marR="7144" marT="7144" marB="0">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75205490"/>
                  </a:ext>
                </a:extLst>
              </a:tr>
              <a:tr h="147052">
                <a:tc>
                  <a:txBody>
                    <a:bodyPr/>
                    <a:lstStyle/>
                    <a:p>
                      <a:pPr algn="r" fontAlgn="t"/>
                      <a:r>
                        <a:rPr lang="en-US" sz="1000" b="0" i="0" u="none" strike="noStrike" dirty="0">
                          <a:effectLst/>
                          <a:latin typeface="MS Sans Serif"/>
                        </a:rPr>
                        <a:t>Jan-18</a:t>
                      </a:r>
                    </a:p>
                  </a:txBody>
                  <a:tcPr marL="7144" marR="7144" marT="7144" marB="0">
                    <a:lnL w="9525" cap="flat" cmpd="sng" algn="ctr">
                      <a:solidFill>
                        <a:schemeClr val="tx1"/>
                      </a:solidFill>
                      <a:prstDash val="solid"/>
                      <a:round/>
                      <a:headEnd type="none" w="med" len="med"/>
                      <a:tailEnd type="none" w="med" len="med"/>
                    </a:lnL>
                  </a:tcPr>
                </a:tc>
                <a:tc>
                  <a:txBody>
                    <a:bodyPr/>
                    <a:lstStyle/>
                    <a:p>
                      <a:pPr algn="r" fontAlgn="t"/>
                      <a:r>
                        <a:rPr lang="en-US" sz="1000" u="none" strike="noStrike" dirty="0">
                          <a:effectLst/>
                        </a:rPr>
                        <a:t>63.70</a:t>
                      </a:r>
                      <a:endParaRPr lang="en-US" sz="1000" b="0" i="0" u="none" strike="noStrike" dirty="0">
                        <a:effectLst/>
                        <a:latin typeface="MS Sans Serif"/>
                      </a:endParaRPr>
                    </a:p>
                  </a:txBody>
                  <a:tcPr marL="7144" marR="7144" marT="7144" marB="0"/>
                </a:tc>
                <a:tc>
                  <a:txBody>
                    <a:bodyPr/>
                    <a:lstStyle/>
                    <a:p>
                      <a:pPr algn="r" fontAlgn="t"/>
                      <a:r>
                        <a:rPr lang="en-US" sz="1000" b="0" i="0" u="none" strike="noStrike" dirty="0">
                          <a:effectLst/>
                          <a:latin typeface="MS Sans Serif"/>
                        </a:rPr>
                        <a:t>3.87</a:t>
                      </a:r>
                    </a:p>
                  </a:txBody>
                  <a:tcPr marL="9525" marR="9525" marT="9525" marB="0">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4546579"/>
                  </a:ext>
                </a:extLst>
              </a:tr>
              <a:tr h="147052">
                <a:tc>
                  <a:txBody>
                    <a:bodyPr/>
                    <a:lstStyle/>
                    <a:p>
                      <a:pPr algn="r" fontAlgn="t"/>
                      <a:r>
                        <a:rPr lang="en-US" sz="1000" b="0" i="0" u="none" strike="noStrike">
                          <a:effectLst/>
                          <a:latin typeface="MS Sans Serif"/>
                        </a:rPr>
                        <a:t>Feb-18</a:t>
                      </a:r>
                    </a:p>
                  </a:txBody>
                  <a:tcPr marL="7144" marR="7144" marT="7144" marB="0">
                    <a:lnL w="9525" cap="flat" cmpd="sng" algn="ctr">
                      <a:solidFill>
                        <a:schemeClr val="tx1"/>
                      </a:solidFill>
                      <a:prstDash val="solid"/>
                      <a:round/>
                      <a:headEnd type="none" w="med" len="med"/>
                      <a:tailEnd type="none" w="med" len="med"/>
                    </a:lnL>
                  </a:tcPr>
                </a:tc>
                <a:tc>
                  <a:txBody>
                    <a:bodyPr/>
                    <a:lstStyle/>
                    <a:p>
                      <a:pPr algn="r" fontAlgn="t"/>
                      <a:r>
                        <a:rPr lang="en-US" sz="1000" u="none" strike="noStrike" dirty="0">
                          <a:effectLst/>
                        </a:rPr>
                        <a:t>62.23</a:t>
                      </a:r>
                      <a:endParaRPr lang="en-US" sz="1000" b="0" i="0" u="none" strike="noStrike" dirty="0">
                        <a:effectLst/>
                        <a:latin typeface="MS Sans Serif"/>
                      </a:endParaRPr>
                    </a:p>
                  </a:txBody>
                  <a:tcPr marL="7144" marR="7144" marT="7144" marB="0"/>
                </a:tc>
                <a:tc>
                  <a:txBody>
                    <a:bodyPr/>
                    <a:lstStyle/>
                    <a:p>
                      <a:pPr algn="r" fontAlgn="t"/>
                      <a:r>
                        <a:rPr lang="en-US" sz="1000" b="0" i="0" u="none" strike="noStrike">
                          <a:effectLst/>
                          <a:latin typeface="MS Sans Serif"/>
                        </a:rPr>
                        <a:t>2.67</a:t>
                      </a:r>
                    </a:p>
                  </a:txBody>
                  <a:tcPr marL="9525" marR="9525" marT="9525" marB="0">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8069244"/>
                  </a:ext>
                </a:extLst>
              </a:tr>
              <a:tr h="147052">
                <a:tc>
                  <a:txBody>
                    <a:bodyPr/>
                    <a:lstStyle/>
                    <a:p>
                      <a:pPr algn="r" fontAlgn="t"/>
                      <a:r>
                        <a:rPr lang="en-US" sz="1000" b="0" i="0" u="none" strike="noStrike">
                          <a:effectLst/>
                          <a:latin typeface="MS Sans Serif"/>
                        </a:rPr>
                        <a:t>Mar-18</a:t>
                      </a:r>
                    </a:p>
                  </a:txBody>
                  <a:tcPr marL="7144" marR="7144" marT="7144" marB="0">
                    <a:lnL w="9525" cap="flat" cmpd="sng" algn="ctr">
                      <a:solidFill>
                        <a:schemeClr val="tx1"/>
                      </a:solidFill>
                      <a:prstDash val="solid"/>
                      <a:round/>
                      <a:headEnd type="none" w="med" len="med"/>
                      <a:tailEnd type="none" w="med" len="med"/>
                    </a:lnL>
                  </a:tcPr>
                </a:tc>
                <a:tc>
                  <a:txBody>
                    <a:bodyPr/>
                    <a:lstStyle/>
                    <a:p>
                      <a:pPr algn="r" fontAlgn="t"/>
                      <a:r>
                        <a:rPr lang="en-US" sz="1000" u="none" strike="noStrike" dirty="0">
                          <a:effectLst/>
                        </a:rPr>
                        <a:t>62.73</a:t>
                      </a:r>
                      <a:endParaRPr lang="en-US" sz="1000" b="0" i="0" u="none" strike="noStrike" dirty="0">
                        <a:effectLst/>
                        <a:latin typeface="MS Sans Serif"/>
                      </a:endParaRPr>
                    </a:p>
                  </a:txBody>
                  <a:tcPr marL="7144" marR="7144" marT="7144" marB="0"/>
                </a:tc>
                <a:tc>
                  <a:txBody>
                    <a:bodyPr/>
                    <a:lstStyle/>
                    <a:p>
                      <a:pPr algn="r" fontAlgn="t"/>
                      <a:r>
                        <a:rPr lang="en-US" sz="1000" b="0" i="0" u="none" strike="noStrike">
                          <a:effectLst/>
                          <a:latin typeface="MS Sans Serif"/>
                        </a:rPr>
                        <a:t>2.69</a:t>
                      </a:r>
                    </a:p>
                  </a:txBody>
                  <a:tcPr marL="9525" marR="9525" marT="9525" marB="0">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61445060"/>
                  </a:ext>
                </a:extLst>
              </a:tr>
              <a:tr h="147052">
                <a:tc>
                  <a:txBody>
                    <a:bodyPr/>
                    <a:lstStyle/>
                    <a:p>
                      <a:pPr algn="r" fontAlgn="t"/>
                      <a:r>
                        <a:rPr lang="en-US" sz="1000" b="0" i="0" u="none" strike="noStrike">
                          <a:effectLst/>
                          <a:latin typeface="MS Sans Serif"/>
                        </a:rPr>
                        <a:t>Apr-18</a:t>
                      </a:r>
                    </a:p>
                  </a:txBody>
                  <a:tcPr marL="7144" marR="7144" marT="7144" marB="0">
                    <a:lnL w="9525" cap="flat" cmpd="sng" algn="ctr">
                      <a:solidFill>
                        <a:schemeClr val="tx1"/>
                      </a:solidFill>
                      <a:prstDash val="solid"/>
                      <a:round/>
                      <a:headEnd type="none" w="med" len="med"/>
                      <a:tailEnd type="none" w="med" len="med"/>
                    </a:lnL>
                  </a:tcPr>
                </a:tc>
                <a:tc>
                  <a:txBody>
                    <a:bodyPr/>
                    <a:lstStyle/>
                    <a:p>
                      <a:pPr algn="r" fontAlgn="t"/>
                      <a:r>
                        <a:rPr lang="en-US" sz="1000" u="none" strike="noStrike" dirty="0">
                          <a:effectLst/>
                        </a:rPr>
                        <a:t>66.25</a:t>
                      </a:r>
                      <a:endParaRPr lang="en-US" sz="1000" b="0" i="0" u="none" strike="noStrike" dirty="0">
                        <a:effectLst/>
                        <a:latin typeface="MS Sans Serif"/>
                      </a:endParaRPr>
                    </a:p>
                  </a:txBody>
                  <a:tcPr marL="7144" marR="7144" marT="7144" marB="0"/>
                </a:tc>
                <a:tc>
                  <a:txBody>
                    <a:bodyPr/>
                    <a:lstStyle/>
                    <a:p>
                      <a:pPr algn="r" fontAlgn="t"/>
                      <a:r>
                        <a:rPr lang="en-US" sz="1000" b="0" i="0" u="none" strike="noStrike" dirty="0" smtClean="0">
                          <a:effectLst/>
                          <a:latin typeface="MS Sans Serif"/>
                        </a:rPr>
                        <a:t>2.80</a:t>
                      </a:r>
                      <a:endParaRPr lang="en-US" sz="1000" b="0" i="0" u="none" strike="noStrike" dirty="0">
                        <a:effectLst/>
                        <a:latin typeface="MS Sans Serif"/>
                      </a:endParaRPr>
                    </a:p>
                  </a:txBody>
                  <a:tcPr marL="9525" marR="9525" marT="9525" marB="0">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26127853"/>
                  </a:ext>
                </a:extLst>
              </a:tr>
              <a:tr h="147052">
                <a:tc>
                  <a:txBody>
                    <a:bodyPr/>
                    <a:lstStyle/>
                    <a:p>
                      <a:pPr algn="r" fontAlgn="t"/>
                      <a:r>
                        <a:rPr lang="en-US" sz="1000" b="0" i="0" u="none" strike="noStrike">
                          <a:effectLst/>
                          <a:latin typeface="MS Sans Serif"/>
                        </a:rPr>
                        <a:t>May-18</a:t>
                      </a:r>
                    </a:p>
                  </a:txBody>
                  <a:tcPr marL="7144" marR="7144" marT="7144" marB="0">
                    <a:lnL w="9525" cap="flat" cmpd="sng" algn="ctr">
                      <a:solidFill>
                        <a:schemeClr val="tx1"/>
                      </a:solidFill>
                      <a:prstDash val="solid"/>
                      <a:round/>
                      <a:headEnd type="none" w="med" len="med"/>
                      <a:tailEnd type="none" w="med" len="med"/>
                    </a:lnL>
                  </a:tcPr>
                </a:tc>
                <a:tc>
                  <a:txBody>
                    <a:bodyPr/>
                    <a:lstStyle/>
                    <a:p>
                      <a:pPr algn="r" fontAlgn="t"/>
                      <a:r>
                        <a:rPr lang="en-US" sz="1000" u="none" strike="noStrike" dirty="0">
                          <a:effectLst/>
                        </a:rPr>
                        <a:t>69.98</a:t>
                      </a:r>
                      <a:endParaRPr lang="en-US" sz="1000" b="0" i="0" u="none" strike="noStrike" dirty="0">
                        <a:effectLst/>
                        <a:latin typeface="MS Sans Serif"/>
                      </a:endParaRPr>
                    </a:p>
                  </a:txBody>
                  <a:tcPr marL="7144" marR="7144" marT="7144" marB="0"/>
                </a:tc>
                <a:tc>
                  <a:txBody>
                    <a:bodyPr/>
                    <a:lstStyle/>
                    <a:p>
                      <a:pPr algn="r" fontAlgn="t"/>
                      <a:r>
                        <a:rPr lang="en-US" sz="1000" b="0" i="0" u="none" strike="noStrike" dirty="0" smtClean="0">
                          <a:effectLst/>
                          <a:latin typeface="MS Sans Serif"/>
                        </a:rPr>
                        <a:t>2.80</a:t>
                      </a:r>
                      <a:endParaRPr lang="en-US" sz="1000" b="0" i="0" u="none" strike="noStrike" dirty="0">
                        <a:effectLst/>
                        <a:latin typeface="MS Sans Serif"/>
                      </a:endParaRPr>
                    </a:p>
                  </a:txBody>
                  <a:tcPr marL="9525" marR="9525" marT="9525" marB="0">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6380717"/>
                  </a:ext>
                </a:extLst>
              </a:tr>
              <a:tr h="147052">
                <a:tc>
                  <a:txBody>
                    <a:bodyPr/>
                    <a:lstStyle/>
                    <a:p>
                      <a:pPr algn="r" fontAlgn="t"/>
                      <a:r>
                        <a:rPr lang="en-US" sz="1000" b="0" i="0" u="none" strike="noStrike">
                          <a:effectLst/>
                          <a:latin typeface="MS Sans Serif"/>
                        </a:rPr>
                        <a:t>Jun-18</a:t>
                      </a:r>
                    </a:p>
                  </a:txBody>
                  <a:tcPr marL="7144" marR="7144" marT="7144" marB="0">
                    <a:lnL w="9525" cap="flat" cmpd="sng" algn="ctr">
                      <a:solidFill>
                        <a:schemeClr val="tx1"/>
                      </a:solidFill>
                      <a:prstDash val="solid"/>
                      <a:round/>
                      <a:headEnd type="none" w="med" len="med"/>
                      <a:tailEnd type="none" w="med" len="med"/>
                    </a:lnL>
                  </a:tcPr>
                </a:tc>
                <a:tc>
                  <a:txBody>
                    <a:bodyPr/>
                    <a:lstStyle/>
                    <a:p>
                      <a:pPr algn="r" fontAlgn="t"/>
                      <a:r>
                        <a:rPr lang="en-US" sz="1000" u="none" strike="noStrike" dirty="0">
                          <a:effectLst/>
                        </a:rPr>
                        <a:t>67.87</a:t>
                      </a:r>
                      <a:endParaRPr lang="en-US" sz="1000" b="0" i="0" u="none" strike="noStrike" dirty="0">
                        <a:effectLst/>
                        <a:latin typeface="MS Sans Serif"/>
                      </a:endParaRPr>
                    </a:p>
                  </a:txBody>
                  <a:tcPr marL="7144" marR="7144" marT="7144" marB="0"/>
                </a:tc>
                <a:tc>
                  <a:txBody>
                    <a:bodyPr/>
                    <a:lstStyle/>
                    <a:p>
                      <a:pPr algn="r" fontAlgn="t"/>
                      <a:r>
                        <a:rPr lang="en-US" sz="1000" b="0" i="0" u="none" strike="noStrike">
                          <a:effectLst/>
                          <a:latin typeface="MS Sans Serif"/>
                        </a:rPr>
                        <a:t>2.97</a:t>
                      </a:r>
                    </a:p>
                  </a:txBody>
                  <a:tcPr marL="9525" marR="9525" marT="9525" marB="0">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90901763"/>
                  </a:ext>
                </a:extLst>
              </a:tr>
              <a:tr h="147052">
                <a:tc>
                  <a:txBody>
                    <a:bodyPr/>
                    <a:lstStyle/>
                    <a:p>
                      <a:pPr algn="r" fontAlgn="t"/>
                      <a:r>
                        <a:rPr lang="en-US" sz="1000" b="0" i="0" u="none" strike="noStrike">
                          <a:effectLst/>
                          <a:latin typeface="MS Sans Serif"/>
                        </a:rPr>
                        <a:t>Jul-18</a:t>
                      </a:r>
                    </a:p>
                  </a:txBody>
                  <a:tcPr marL="7144" marR="7144" marT="7144" marB="0">
                    <a:lnL w="9525" cap="flat" cmpd="sng" algn="ctr">
                      <a:solidFill>
                        <a:schemeClr val="tx1"/>
                      </a:solidFill>
                      <a:prstDash val="solid"/>
                      <a:round/>
                      <a:headEnd type="none" w="med" len="med"/>
                      <a:tailEnd type="none" w="med" len="med"/>
                    </a:lnL>
                  </a:tcPr>
                </a:tc>
                <a:tc>
                  <a:txBody>
                    <a:bodyPr/>
                    <a:lstStyle/>
                    <a:p>
                      <a:pPr algn="r" fontAlgn="t"/>
                      <a:r>
                        <a:rPr lang="en-US" sz="1000" u="none" strike="noStrike" dirty="0">
                          <a:effectLst/>
                        </a:rPr>
                        <a:t>70.98</a:t>
                      </a:r>
                      <a:endParaRPr lang="en-US" sz="1000" b="0" i="0" u="none" strike="noStrike" dirty="0">
                        <a:effectLst/>
                        <a:latin typeface="MS Sans Serif"/>
                      </a:endParaRPr>
                    </a:p>
                  </a:txBody>
                  <a:tcPr marL="7144" marR="7144" marT="7144" marB="0"/>
                </a:tc>
                <a:tc>
                  <a:txBody>
                    <a:bodyPr/>
                    <a:lstStyle/>
                    <a:p>
                      <a:pPr algn="r" fontAlgn="t"/>
                      <a:r>
                        <a:rPr lang="en-US" sz="1000" b="0" i="0" u="none" strike="noStrike">
                          <a:effectLst/>
                          <a:latin typeface="MS Sans Serif"/>
                        </a:rPr>
                        <a:t>2.83</a:t>
                      </a:r>
                    </a:p>
                  </a:txBody>
                  <a:tcPr marL="9525" marR="9525" marT="9525" marB="0">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83608395"/>
                  </a:ext>
                </a:extLst>
              </a:tr>
              <a:tr h="147052">
                <a:tc>
                  <a:txBody>
                    <a:bodyPr/>
                    <a:lstStyle/>
                    <a:p>
                      <a:pPr algn="r" fontAlgn="t"/>
                      <a:r>
                        <a:rPr lang="en-US" sz="1000" b="0" i="0" u="none" strike="noStrike">
                          <a:effectLst/>
                          <a:latin typeface="MS Sans Serif"/>
                        </a:rPr>
                        <a:t>Aug-18</a:t>
                      </a:r>
                    </a:p>
                  </a:txBody>
                  <a:tcPr marL="7144" marR="7144" marT="7144" marB="0">
                    <a:lnL w="9525" cap="flat" cmpd="sng" algn="ctr">
                      <a:solidFill>
                        <a:schemeClr val="tx1"/>
                      </a:solidFill>
                      <a:prstDash val="solid"/>
                      <a:round/>
                      <a:headEnd type="none" w="med" len="med"/>
                      <a:tailEnd type="none" w="med" len="med"/>
                    </a:lnL>
                  </a:tcPr>
                </a:tc>
                <a:tc>
                  <a:txBody>
                    <a:bodyPr/>
                    <a:lstStyle/>
                    <a:p>
                      <a:pPr algn="r" fontAlgn="t"/>
                      <a:r>
                        <a:rPr lang="en-US" sz="1000" u="none" strike="noStrike" dirty="0">
                          <a:effectLst/>
                        </a:rPr>
                        <a:t>68.06</a:t>
                      </a:r>
                      <a:endParaRPr lang="en-US" sz="1000" b="0" i="0" u="none" strike="noStrike" dirty="0">
                        <a:effectLst/>
                        <a:latin typeface="MS Sans Serif"/>
                      </a:endParaRPr>
                    </a:p>
                  </a:txBody>
                  <a:tcPr marL="7144" marR="7144" marT="7144" marB="0"/>
                </a:tc>
                <a:tc>
                  <a:txBody>
                    <a:bodyPr/>
                    <a:lstStyle/>
                    <a:p>
                      <a:pPr algn="r" fontAlgn="t"/>
                      <a:r>
                        <a:rPr lang="en-US" sz="1000" b="0" i="0" u="none" strike="noStrike">
                          <a:effectLst/>
                          <a:latin typeface="MS Sans Serif"/>
                        </a:rPr>
                        <a:t>2.96</a:t>
                      </a:r>
                    </a:p>
                  </a:txBody>
                  <a:tcPr marL="9525" marR="9525" marT="9525" marB="0">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5379973"/>
                  </a:ext>
                </a:extLst>
              </a:tr>
              <a:tr h="147052">
                <a:tc>
                  <a:txBody>
                    <a:bodyPr/>
                    <a:lstStyle/>
                    <a:p>
                      <a:pPr algn="r" fontAlgn="t"/>
                      <a:r>
                        <a:rPr lang="en-US" sz="1000" b="0" i="0" u="none" strike="noStrike">
                          <a:effectLst/>
                          <a:latin typeface="MS Sans Serif"/>
                        </a:rPr>
                        <a:t>Sep-18</a:t>
                      </a:r>
                    </a:p>
                  </a:txBody>
                  <a:tcPr marL="7144" marR="7144" marT="7144" marB="0">
                    <a:lnL w="9525" cap="flat" cmpd="sng" algn="ctr">
                      <a:solidFill>
                        <a:schemeClr val="tx1"/>
                      </a:solidFill>
                      <a:prstDash val="solid"/>
                      <a:round/>
                      <a:headEnd type="none" w="med" len="med"/>
                      <a:tailEnd type="none" w="med" len="med"/>
                    </a:lnL>
                  </a:tcPr>
                </a:tc>
                <a:tc>
                  <a:txBody>
                    <a:bodyPr/>
                    <a:lstStyle/>
                    <a:p>
                      <a:pPr algn="r" fontAlgn="t"/>
                      <a:r>
                        <a:rPr lang="en-US" sz="1000" u="none" strike="noStrike" dirty="0">
                          <a:effectLst/>
                        </a:rPr>
                        <a:t>70.23</a:t>
                      </a:r>
                      <a:endParaRPr lang="en-US" sz="1000" b="0" i="0" u="none" strike="noStrike" dirty="0">
                        <a:effectLst/>
                        <a:latin typeface="MS Sans Serif"/>
                      </a:endParaRPr>
                    </a:p>
                  </a:txBody>
                  <a:tcPr marL="7144" marR="7144" marT="7144" marB="0"/>
                </a:tc>
                <a:tc>
                  <a:txBody>
                    <a:bodyPr/>
                    <a:lstStyle/>
                    <a:p>
                      <a:pPr algn="r" fontAlgn="t"/>
                      <a:r>
                        <a:rPr lang="en-US" sz="1000" b="0" i="0" u="none" strike="noStrike" dirty="0" smtClean="0">
                          <a:effectLst/>
                          <a:latin typeface="MS Sans Serif"/>
                        </a:rPr>
                        <a:t>3.00</a:t>
                      </a:r>
                      <a:endParaRPr lang="en-US" sz="1000" b="0" i="0" u="none" strike="noStrike" dirty="0">
                        <a:effectLst/>
                        <a:latin typeface="MS Sans Serif"/>
                      </a:endParaRPr>
                    </a:p>
                  </a:txBody>
                  <a:tcPr marL="9525" marR="9525" marT="9525" marB="0">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63223492"/>
                  </a:ext>
                </a:extLst>
              </a:tr>
              <a:tr h="147052">
                <a:tc>
                  <a:txBody>
                    <a:bodyPr/>
                    <a:lstStyle/>
                    <a:p>
                      <a:pPr algn="r" fontAlgn="t"/>
                      <a:r>
                        <a:rPr lang="en-US" sz="1000" b="0" i="0" u="none" strike="noStrike">
                          <a:effectLst/>
                          <a:latin typeface="MS Sans Serif"/>
                        </a:rPr>
                        <a:t>Oct-18</a:t>
                      </a:r>
                    </a:p>
                  </a:txBody>
                  <a:tcPr marL="7144" marR="7144" marT="7144" marB="0">
                    <a:lnL w="9525" cap="flat" cmpd="sng" algn="ctr">
                      <a:solidFill>
                        <a:schemeClr val="tx1"/>
                      </a:solidFill>
                      <a:prstDash val="solid"/>
                      <a:round/>
                      <a:headEnd type="none" w="med" len="med"/>
                      <a:tailEnd type="none" w="med" len="med"/>
                    </a:lnL>
                  </a:tcPr>
                </a:tc>
                <a:tc>
                  <a:txBody>
                    <a:bodyPr/>
                    <a:lstStyle/>
                    <a:p>
                      <a:pPr algn="r" fontAlgn="t"/>
                      <a:r>
                        <a:rPr lang="en-US" sz="1000" u="none" strike="noStrike" dirty="0">
                          <a:effectLst/>
                        </a:rPr>
                        <a:t>70.75</a:t>
                      </a:r>
                      <a:endParaRPr lang="en-US" sz="1000" b="0" i="0" u="none" strike="noStrike" dirty="0">
                        <a:effectLst/>
                        <a:latin typeface="MS Sans Serif"/>
                      </a:endParaRPr>
                    </a:p>
                  </a:txBody>
                  <a:tcPr marL="7144" marR="7144" marT="7144" marB="0"/>
                </a:tc>
                <a:tc>
                  <a:txBody>
                    <a:bodyPr/>
                    <a:lstStyle/>
                    <a:p>
                      <a:pPr algn="r" fontAlgn="t"/>
                      <a:r>
                        <a:rPr lang="en-US" sz="1000" b="0" i="0" u="none" strike="noStrike">
                          <a:effectLst/>
                          <a:latin typeface="MS Sans Serif"/>
                        </a:rPr>
                        <a:t>3.28</a:t>
                      </a:r>
                    </a:p>
                  </a:txBody>
                  <a:tcPr marL="9525" marR="9525" marT="9525" marB="0">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61171210"/>
                  </a:ext>
                </a:extLst>
              </a:tr>
              <a:tr h="147052">
                <a:tc>
                  <a:txBody>
                    <a:bodyPr/>
                    <a:lstStyle/>
                    <a:p>
                      <a:pPr algn="r" fontAlgn="t"/>
                      <a:r>
                        <a:rPr lang="en-US" sz="1000" b="0" i="0" u="none" strike="noStrike" dirty="0">
                          <a:effectLst/>
                          <a:latin typeface="MS Sans Serif"/>
                        </a:rPr>
                        <a:t>Nov-18</a:t>
                      </a:r>
                    </a:p>
                  </a:txBody>
                  <a:tcPr marL="7144" marR="7144" marT="7144" marB="0">
                    <a:lnL w="9525" cap="flat" cmpd="sng" algn="ctr">
                      <a:solidFill>
                        <a:schemeClr val="tx1"/>
                      </a:solidFill>
                      <a:prstDash val="solid"/>
                      <a:round/>
                      <a:headEnd type="none" w="med" len="med"/>
                      <a:tailEnd type="none" w="med" len="med"/>
                    </a:lnL>
                  </a:tcPr>
                </a:tc>
                <a:tc>
                  <a:txBody>
                    <a:bodyPr/>
                    <a:lstStyle/>
                    <a:p>
                      <a:pPr algn="r" fontAlgn="t"/>
                      <a:r>
                        <a:rPr lang="en-US" sz="1000" u="none" strike="noStrike" dirty="0">
                          <a:effectLst/>
                        </a:rPr>
                        <a:t>56.96</a:t>
                      </a:r>
                      <a:endParaRPr lang="en-US" sz="1000" b="0" i="0" u="none" strike="noStrike" dirty="0">
                        <a:effectLst/>
                        <a:latin typeface="MS Sans Serif"/>
                      </a:endParaRPr>
                    </a:p>
                  </a:txBody>
                  <a:tcPr marL="7144" marR="7144" marT="7144" marB="0"/>
                </a:tc>
                <a:tc>
                  <a:txBody>
                    <a:bodyPr/>
                    <a:lstStyle/>
                    <a:p>
                      <a:pPr algn="r" fontAlgn="t"/>
                      <a:r>
                        <a:rPr lang="en-US" sz="1000" b="0" i="0" u="none" strike="noStrike">
                          <a:effectLst/>
                          <a:latin typeface="MS Sans Serif"/>
                        </a:rPr>
                        <a:t>4.09</a:t>
                      </a:r>
                    </a:p>
                  </a:txBody>
                  <a:tcPr marL="9525" marR="9525" marT="9525" marB="0">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47157756"/>
                  </a:ext>
                </a:extLst>
              </a:tr>
              <a:tr h="147052">
                <a:tc>
                  <a:txBody>
                    <a:bodyPr/>
                    <a:lstStyle/>
                    <a:p>
                      <a:pPr algn="r" fontAlgn="t"/>
                      <a:r>
                        <a:rPr lang="en-US" sz="1000" b="0" i="0" u="none" strike="noStrike" dirty="0">
                          <a:effectLst/>
                          <a:latin typeface="MS Sans Serif"/>
                        </a:rPr>
                        <a:t>Dec-18</a:t>
                      </a:r>
                    </a:p>
                  </a:txBody>
                  <a:tcPr marL="7144" marR="7144" marT="7144" marB="0">
                    <a:lnL w="9525" cap="flat" cmpd="sng" algn="ctr">
                      <a:solidFill>
                        <a:schemeClr val="tx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algn="r" fontAlgn="t"/>
                      <a:r>
                        <a:rPr lang="en-US" sz="1000" u="none" strike="noStrike" dirty="0">
                          <a:effectLst/>
                        </a:rPr>
                        <a:t>49.52</a:t>
                      </a:r>
                      <a:endParaRPr lang="en-US" sz="1000" b="0" i="0" u="none" strike="noStrike" dirty="0">
                        <a:effectLst/>
                        <a:latin typeface="MS Sans Serif"/>
                      </a:endParaRPr>
                    </a:p>
                  </a:txBody>
                  <a:tcPr marL="7144" marR="7144" marT="7144" marB="0">
                    <a:lnB w="28575" cap="flat" cmpd="sng" algn="ctr">
                      <a:solidFill>
                        <a:schemeClr val="bg1"/>
                      </a:solidFill>
                      <a:prstDash val="solid"/>
                      <a:round/>
                      <a:headEnd type="none" w="med" len="med"/>
                      <a:tailEnd type="none" w="med" len="med"/>
                    </a:lnB>
                  </a:tcPr>
                </a:tc>
                <a:tc>
                  <a:txBody>
                    <a:bodyPr/>
                    <a:lstStyle/>
                    <a:p>
                      <a:pPr algn="r" fontAlgn="t"/>
                      <a:r>
                        <a:rPr lang="en-US" sz="1000" b="0" i="0" u="none" strike="noStrike" dirty="0">
                          <a:effectLst/>
                          <a:latin typeface="MS Sans Serif"/>
                        </a:rPr>
                        <a:t>4.04</a:t>
                      </a:r>
                    </a:p>
                  </a:txBody>
                  <a:tcPr marL="9525" marR="9525" marT="9525" marB="0">
                    <a:lnR w="9525" cap="flat" cmpd="sng" algn="ctr">
                      <a:solidFill>
                        <a:schemeClr val="tx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82126779"/>
                  </a:ext>
                </a:extLst>
              </a:tr>
              <a:tr h="147052">
                <a:tc>
                  <a:txBody>
                    <a:bodyPr/>
                    <a:lstStyle/>
                    <a:p>
                      <a:pPr algn="r" fontAlgn="t"/>
                      <a:r>
                        <a:rPr lang="en-US" sz="1000" b="1" i="0" u="none" strike="noStrike" dirty="0">
                          <a:effectLst/>
                          <a:latin typeface="MS Sans Serif"/>
                        </a:rPr>
                        <a:t>Average</a:t>
                      </a:r>
                    </a:p>
                  </a:txBody>
                  <a:tcPr marL="7144" marR="7144" marT="7144" marB="0">
                    <a:lnL w="9525" cap="flat" cmpd="sng" algn="ctr">
                      <a:solidFill>
                        <a:schemeClr val="tx1"/>
                      </a:solidFill>
                      <a:prstDash val="solid"/>
                      <a:round/>
                      <a:headEnd type="none" w="med" len="med"/>
                      <a:tailEnd type="none" w="med" len="med"/>
                    </a:lnL>
                    <a:lnT w="2857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t"/>
                      <a:r>
                        <a:rPr lang="en-US" sz="1000" b="1" i="0" u="none" strike="noStrike" dirty="0">
                          <a:effectLst/>
                          <a:latin typeface="MS Sans Serif"/>
                        </a:rPr>
                        <a:t>64.94</a:t>
                      </a:r>
                    </a:p>
                  </a:txBody>
                  <a:tcPr marL="7144" marR="7144" marT="7144" marB="0">
                    <a:lnT w="2857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t"/>
                      <a:r>
                        <a:rPr lang="en-US" sz="1000" b="1" i="0" u="none" strike="noStrike" dirty="0" smtClean="0">
                          <a:effectLst/>
                          <a:latin typeface="MS Sans Serif"/>
                        </a:rPr>
                        <a:t>3.17</a:t>
                      </a:r>
                      <a:endParaRPr lang="en-US" sz="1000" b="1" i="0" u="none" strike="noStrike" dirty="0">
                        <a:effectLst/>
                        <a:latin typeface="MS Sans Serif"/>
                      </a:endParaRPr>
                    </a:p>
                  </a:txBody>
                  <a:tcPr marL="7144" marR="7144" marT="7144" marB="0">
                    <a:lnR w="9525"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2003114"/>
                  </a:ext>
                </a:extLst>
              </a:tr>
            </a:tbl>
          </a:graphicData>
        </a:graphic>
      </p:graphicFrame>
      <p:sp>
        <p:nvSpPr>
          <p:cNvPr id="15" name="Rectangle 14"/>
          <p:cNvSpPr/>
          <p:nvPr/>
        </p:nvSpPr>
        <p:spPr>
          <a:xfrm>
            <a:off x="3463637" y="6317177"/>
            <a:ext cx="5680363" cy="253916"/>
          </a:xfrm>
          <a:prstGeom prst="rect">
            <a:avLst/>
          </a:prstGeom>
        </p:spPr>
        <p:txBody>
          <a:bodyPr wrap="square">
            <a:spAutoFit/>
          </a:bodyPr>
          <a:lstStyle/>
          <a:p>
            <a:r>
              <a:rPr lang="en-US" sz="1050" dirty="0"/>
              <a:t>*All production information is theoretical and does not represent an actual OCS Lease.</a:t>
            </a:r>
          </a:p>
        </p:txBody>
      </p:sp>
      <p:pic>
        <p:nvPicPr>
          <p:cNvPr id="3" name="Picture 2"/>
          <p:cNvPicPr>
            <a:picLocks noChangeAspect="1"/>
          </p:cNvPicPr>
          <p:nvPr/>
        </p:nvPicPr>
        <p:blipFill>
          <a:blip r:embed="rId4"/>
          <a:stretch>
            <a:fillRect/>
          </a:stretch>
        </p:blipFill>
        <p:spPr>
          <a:xfrm>
            <a:off x="5297827" y="3710540"/>
            <a:ext cx="3693773" cy="2196987"/>
          </a:xfrm>
          <a:prstGeom prst="rect">
            <a:avLst/>
          </a:prstGeom>
          <a:effectLst>
            <a:outerShdw blurRad="50800" dist="38100" dir="8100000" algn="tr" rotWithShape="0">
              <a:prstClr val="black">
                <a:alpha val="40000"/>
              </a:prstClr>
            </a:outerShdw>
          </a:effectLst>
        </p:spPr>
      </p:pic>
      <p:sp>
        <p:nvSpPr>
          <p:cNvPr id="4" name="Slide Number Placeholder 3"/>
          <p:cNvSpPr>
            <a:spLocks noGrp="1"/>
          </p:cNvSpPr>
          <p:nvPr>
            <p:ph type="sldNum" sz="quarter" idx="13"/>
          </p:nvPr>
        </p:nvSpPr>
        <p:spPr/>
        <p:txBody>
          <a:bodyPr/>
          <a:lstStyle/>
          <a:p>
            <a:pPr>
              <a:defRPr/>
            </a:pPr>
            <a:r>
              <a:rPr lang="en-US" dirty="0" smtClean="0"/>
              <a:t>42</a:t>
            </a:r>
            <a:endParaRPr lang="en-US" dirty="0"/>
          </a:p>
        </p:txBody>
      </p:sp>
    </p:spTree>
    <p:extLst>
      <p:ext uri="{BB962C8B-B14F-4D97-AF65-F5344CB8AC3E}">
        <p14:creationId xmlns:p14="http://schemas.microsoft.com/office/powerpoint/2010/main" val="3302780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AA80C05C-1BEF-4A56-99EC-AA8F76951C9D}" type="slidenum">
              <a:rPr lang="en-US" smtClean="0">
                <a:solidFill>
                  <a:srgbClr val="4F81BD">
                    <a:lumMod val="40000"/>
                    <a:lumOff val="60000"/>
                  </a:srgbClr>
                </a:solidFill>
              </a:rPr>
              <a:t>5</a:t>
            </a:fld>
            <a:endParaRPr lang="en-US" dirty="0">
              <a:solidFill>
                <a:srgbClr val="4F81BD">
                  <a:lumMod val="40000"/>
                  <a:lumOff val="60000"/>
                </a:srgbClr>
              </a:solidFill>
            </a:endParaRPr>
          </a:p>
        </p:txBody>
      </p:sp>
      <p:sp>
        <p:nvSpPr>
          <p:cNvPr id="7" name="TextBox 6">
            <a:extLst>
              <a:ext uri="{FF2B5EF4-FFF2-40B4-BE49-F238E27FC236}">
                <a16:creationId xmlns:a16="http://schemas.microsoft.com/office/drawing/2014/main" id="{CADF14C1-334A-4475-9DB9-DB159C3DCC65}"/>
              </a:ext>
            </a:extLst>
          </p:cNvPr>
          <p:cNvSpPr txBox="1"/>
          <p:nvPr/>
        </p:nvSpPr>
        <p:spPr>
          <a:xfrm>
            <a:off x="1600200" y="304800"/>
            <a:ext cx="6264340" cy="523220"/>
          </a:xfrm>
          <a:prstGeom prst="rect">
            <a:avLst/>
          </a:prstGeom>
          <a:noFill/>
        </p:spPr>
        <p:txBody>
          <a:bodyPr wrap="square" rtlCol="0">
            <a:spAutoFit/>
          </a:bodyPr>
          <a:lstStyle/>
          <a:p>
            <a:pPr algn="ctr"/>
            <a:r>
              <a:rPr lang="en-US" sz="2800" u="sng" dirty="0">
                <a:solidFill>
                  <a:prstClr val="black"/>
                </a:solidFill>
                <a:latin typeface="+mn-lt"/>
              </a:rPr>
              <a:t>Royalty Relief</a:t>
            </a:r>
          </a:p>
        </p:txBody>
      </p:sp>
      <p:sp>
        <p:nvSpPr>
          <p:cNvPr id="2" name="TextBox 1">
            <a:extLst>
              <a:ext uri="{FF2B5EF4-FFF2-40B4-BE49-F238E27FC236}">
                <a16:creationId xmlns:a16="http://schemas.microsoft.com/office/drawing/2014/main" id="{04430EAE-2636-4617-9060-B9FE4C8837AB}"/>
              </a:ext>
            </a:extLst>
          </p:cNvPr>
          <p:cNvSpPr txBox="1"/>
          <p:nvPr/>
        </p:nvSpPr>
        <p:spPr>
          <a:xfrm>
            <a:off x="1417670" y="1324583"/>
            <a:ext cx="66294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cs typeface="Times New Roman" panose="02020603050405020304" pitchFamily="18" charset="0"/>
              </a:rPr>
              <a:t>End of Life Royalty Relief</a:t>
            </a:r>
          </a:p>
          <a:p>
            <a:pPr marL="742950" lvl="1" indent="-285750">
              <a:buFont typeface="Arial" panose="020B0604020202020204" pitchFamily="34" charset="0"/>
              <a:buChar char="•"/>
            </a:pPr>
            <a:r>
              <a:rPr lang="en-US" dirty="0">
                <a:latin typeface="+mn-lt"/>
                <a:cs typeface="Times New Roman" panose="02020603050405020304" pitchFamily="18" charset="0"/>
              </a:rPr>
              <a:t>Prescriptive by regulation</a:t>
            </a:r>
          </a:p>
          <a:p>
            <a:pPr marL="742950" lvl="1" indent="-285750">
              <a:buFont typeface="Arial" panose="020B0604020202020204" pitchFamily="34" charset="0"/>
              <a:buChar char="•"/>
            </a:pPr>
            <a:r>
              <a:rPr lang="en-US" dirty="0">
                <a:latin typeface="+mn-lt"/>
                <a:cs typeface="Times New Roman" panose="02020603050405020304" pitchFamily="18" charset="0"/>
              </a:rPr>
              <a:t>Lease or unit</a:t>
            </a:r>
          </a:p>
          <a:p>
            <a:pPr marL="285750" indent="-285750">
              <a:buFont typeface="Arial" panose="020B0604020202020204" pitchFamily="34" charset="0"/>
              <a:buChar char="•"/>
            </a:pPr>
            <a:endParaRPr lang="en-US" dirty="0">
              <a:latin typeface="+mn-lt"/>
              <a:cs typeface="Times New Roman" panose="02020603050405020304" pitchFamily="18" charset="0"/>
            </a:endParaRPr>
          </a:p>
          <a:p>
            <a:pPr marL="285750" indent="-285750">
              <a:buFont typeface="Arial" panose="020B0604020202020204" pitchFamily="34" charset="0"/>
              <a:buChar char="•"/>
            </a:pPr>
            <a:r>
              <a:rPr lang="en-US" dirty="0">
                <a:latin typeface="+mn-lt"/>
                <a:cs typeface="Times New Roman" panose="02020603050405020304" pitchFamily="18" charset="0"/>
              </a:rPr>
              <a:t>Special Case Royalty Relief</a:t>
            </a:r>
          </a:p>
          <a:p>
            <a:pPr marL="742950" lvl="1" indent="-285750">
              <a:buFont typeface="Arial" panose="020B0604020202020204" pitchFamily="34" charset="0"/>
              <a:buChar char="•"/>
            </a:pPr>
            <a:r>
              <a:rPr lang="en-US" dirty="0">
                <a:latin typeface="+mn-lt"/>
                <a:cs typeface="Times New Roman" panose="02020603050405020304" pitchFamily="18" charset="0"/>
              </a:rPr>
              <a:t>Relief necessary to become economic (no more, no less)</a:t>
            </a:r>
          </a:p>
          <a:p>
            <a:pPr marL="742950" lvl="1" indent="-285750">
              <a:buFont typeface="Arial" panose="020B0604020202020204" pitchFamily="34" charset="0"/>
              <a:buChar char="•"/>
            </a:pPr>
            <a:r>
              <a:rPr lang="en-US" dirty="0">
                <a:latin typeface="+mn-lt"/>
                <a:cs typeface="Times New Roman" panose="02020603050405020304" pitchFamily="18" charset="0"/>
              </a:rPr>
              <a:t>Lease or project</a:t>
            </a:r>
          </a:p>
          <a:p>
            <a:pPr marL="285750" indent="-285750">
              <a:buFont typeface="Arial" panose="020B0604020202020204" pitchFamily="34" charset="0"/>
              <a:buChar char="•"/>
            </a:pPr>
            <a:endParaRPr lang="en-US" dirty="0">
              <a:latin typeface="+mn-lt"/>
              <a:cs typeface="Times New Roman" panose="02020603050405020304" pitchFamily="18" charset="0"/>
            </a:endParaRPr>
          </a:p>
          <a:p>
            <a:pPr marL="285750" indent="-285750">
              <a:buFont typeface="Arial" panose="020B0604020202020204" pitchFamily="34" charset="0"/>
              <a:buChar char="•"/>
            </a:pPr>
            <a:r>
              <a:rPr lang="en-US" dirty="0">
                <a:latin typeface="+mn-lt"/>
                <a:cs typeface="Times New Roman" panose="02020603050405020304" pitchFamily="18" charset="0"/>
              </a:rPr>
              <a:t>BSEE Role</a:t>
            </a:r>
          </a:p>
          <a:p>
            <a:pPr marL="742950" lvl="1" indent="-285750">
              <a:buFont typeface="Arial" panose="020B0604020202020204" pitchFamily="34" charset="0"/>
              <a:buChar char="•"/>
            </a:pPr>
            <a:r>
              <a:rPr lang="en-US" dirty="0">
                <a:latin typeface="+mn-lt"/>
                <a:cs typeface="Times New Roman" panose="02020603050405020304" pitchFamily="18" charset="0"/>
              </a:rPr>
              <a:t>Protect interests of American public</a:t>
            </a:r>
          </a:p>
          <a:p>
            <a:pPr marL="742950" lvl="1" indent="-285750">
              <a:buFont typeface="Arial" panose="020B0604020202020204" pitchFamily="34" charset="0"/>
              <a:buChar char="•"/>
            </a:pPr>
            <a:r>
              <a:rPr lang="en-US" dirty="0">
                <a:latin typeface="+mn-lt"/>
                <a:cs typeface="Times New Roman" panose="02020603050405020304" pitchFamily="18" charset="0"/>
              </a:rPr>
              <a:t>Perform independent analyses</a:t>
            </a:r>
          </a:p>
          <a:p>
            <a:pPr marL="285750" indent="-285750">
              <a:buFont typeface="Arial" panose="020B0604020202020204" pitchFamily="34" charset="0"/>
              <a:buChar char="•"/>
            </a:pPr>
            <a:endParaRPr lang="en-US" dirty="0">
              <a:latin typeface="+mn-lt"/>
              <a:cs typeface="Times New Roman" panose="02020603050405020304" pitchFamily="18" charset="0"/>
            </a:endParaRPr>
          </a:p>
          <a:p>
            <a:pPr marL="285750" indent="-285750">
              <a:buFont typeface="Arial" panose="020B0604020202020204" pitchFamily="34" charset="0"/>
              <a:buChar char="•"/>
            </a:pPr>
            <a:r>
              <a:rPr lang="en-US" dirty="0">
                <a:latin typeface="+mn-lt"/>
                <a:cs typeface="Times New Roman" panose="02020603050405020304" pitchFamily="18" charset="0"/>
              </a:rPr>
              <a:t>Workshop length depends on questions</a:t>
            </a:r>
          </a:p>
          <a:p>
            <a:pPr marL="742950" lvl="1" indent="-285750">
              <a:buFont typeface="Arial" panose="020B0604020202020204" pitchFamily="34" charset="0"/>
              <a:buChar char="•"/>
            </a:pPr>
            <a:endParaRPr lang="en-US" dirty="0">
              <a:latin typeface="+mn-lt"/>
              <a:cs typeface="Times New Roman" panose="02020603050405020304" pitchFamily="18" charset="0"/>
            </a:endParaRPr>
          </a:p>
        </p:txBody>
      </p:sp>
      <p:pic>
        <p:nvPicPr>
          <p:cNvPr id="4" name="Picture 3">
            <a:extLst>
              <a:ext uri="{FF2B5EF4-FFF2-40B4-BE49-F238E27FC236}">
                <a16:creationId xmlns:a16="http://schemas.microsoft.com/office/drawing/2014/main" id="{5EC9CA64-6E30-486D-9D22-9E53E2E880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4808" y="3314129"/>
            <a:ext cx="1983369" cy="2938324"/>
          </a:xfrm>
          <a:prstGeom prst="rect">
            <a:avLst/>
          </a:prstGeom>
        </p:spPr>
      </p:pic>
    </p:spTree>
    <p:extLst>
      <p:ext uri="{BB962C8B-B14F-4D97-AF65-F5344CB8AC3E}">
        <p14:creationId xmlns:p14="http://schemas.microsoft.com/office/powerpoint/2010/main" val="13440641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2117725"/>
            <a:ext cx="2298700" cy="617538"/>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Content Placeholder 3"/>
          <p:cNvSpPr>
            <a:spLocks noGrp="1"/>
          </p:cNvSpPr>
          <p:nvPr>
            <p:ph sz="half" idx="4294967295"/>
          </p:nvPr>
        </p:nvSpPr>
        <p:spPr>
          <a:xfrm>
            <a:off x="0" y="2735263"/>
            <a:ext cx="2298700" cy="2763837"/>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p:cNvPicPr>
            <a:picLocks noChangeAspect="1"/>
          </p:cNvPicPr>
          <p:nvPr/>
        </p:nvPicPr>
        <p:blipFill>
          <a:blip r:embed="rId3"/>
          <a:stretch>
            <a:fillRect/>
          </a:stretch>
        </p:blipFill>
        <p:spPr>
          <a:xfrm>
            <a:off x="1022403" y="504131"/>
            <a:ext cx="7635240" cy="5788093"/>
          </a:xfrm>
          <a:prstGeom prst="rect">
            <a:avLst/>
          </a:prstGeom>
        </p:spPr>
      </p:pic>
      <p:sp>
        <p:nvSpPr>
          <p:cNvPr id="5" name="Folded Corner 4"/>
          <p:cNvSpPr/>
          <p:nvPr/>
        </p:nvSpPr>
        <p:spPr>
          <a:xfrm>
            <a:off x="6709208" y="6252483"/>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Allowable Costs</a:t>
            </a:r>
          </a:p>
        </p:txBody>
      </p:sp>
      <p:sp>
        <p:nvSpPr>
          <p:cNvPr id="8" name="TextBox 7"/>
          <p:cNvSpPr txBox="1"/>
          <p:nvPr/>
        </p:nvSpPr>
        <p:spPr>
          <a:xfrm>
            <a:off x="6606599" y="2299536"/>
            <a:ext cx="2374385" cy="253916"/>
          </a:xfrm>
          <a:prstGeom prst="rect">
            <a:avLst/>
          </a:prstGeom>
          <a:solidFill>
            <a:srgbClr val="00FFCC">
              <a:alpha val="25098"/>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sz="1050" dirty="0"/>
              <a:t>Update months for Qualifying Period</a:t>
            </a:r>
          </a:p>
        </p:txBody>
      </p:sp>
      <p:sp>
        <p:nvSpPr>
          <p:cNvPr id="2" name="Slide Number Placeholder 1"/>
          <p:cNvSpPr>
            <a:spLocks noGrp="1"/>
          </p:cNvSpPr>
          <p:nvPr>
            <p:ph type="sldNum" sz="quarter" idx="12"/>
          </p:nvPr>
        </p:nvSpPr>
        <p:spPr/>
        <p:txBody>
          <a:bodyPr/>
          <a:lstStyle/>
          <a:p>
            <a:pPr>
              <a:defRPr/>
            </a:pPr>
            <a:r>
              <a:rPr lang="en-US" dirty="0" smtClean="0"/>
              <a:t>43</a:t>
            </a:r>
            <a:endParaRPr lang="en-US" dirty="0"/>
          </a:p>
        </p:txBody>
      </p:sp>
    </p:spTree>
    <p:extLst>
      <p:ext uri="{BB962C8B-B14F-4D97-AF65-F5344CB8AC3E}">
        <p14:creationId xmlns:p14="http://schemas.microsoft.com/office/powerpoint/2010/main" val="31835254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024128" y="502920"/>
            <a:ext cx="7635240" cy="5786592"/>
          </a:xfrm>
          <a:prstGeom prst="rect">
            <a:avLst/>
          </a:prstGeom>
        </p:spPr>
      </p:pic>
      <p:sp>
        <p:nvSpPr>
          <p:cNvPr id="3" name="Text Placeholder 2"/>
          <p:cNvSpPr>
            <a:spLocks noGrp="1"/>
          </p:cNvSpPr>
          <p:nvPr>
            <p:ph type="body" idx="4294967295"/>
          </p:nvPr>
        </p:nvSpPr>
        <p:spPr>
          <a:xfrm>
            <a:off x="0" y="2117725"/>
            <a:ext cx="2298700" cy="617538"/>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Content Placeholder 3"/>
          <p:cNvSpPr>
            <a:spLocks noGrp="1"/>
          </p:cNvSpPr>
          <p:nvPr>
            <p:ph sz="half" idx="4294967295"/>
          </p:nvPr>
        </p:nvSpPr>
        <p:spPr>
          <a:xfrm>
            <a:off x="0" y="2735263"/>
            <a:ext cx="2298700" cy="2763837"/>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7"/>
          <p:cNvSpPr txBox="1"/>
          <p:nvPr/>
        </p:nvSpPr>
        <p:spPr>
          <a:xfrm>
            <a:off x="7155280" y="2958815"/>
            <a:ext cx="1891443" cy="415498"/>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defRPr sz="1050"/>
            </a:lvl1pPr>
          </a:lstStyle>
          <a:p>
            <a:r>
              <a:rPr lang="en-US" dirty="0"/>
              <a:t>Add monthly labor costs </a:t>
            </a:r>
          </a:p>
          <a:p>
            <a:r>
              <a:rPr lang="en-US" dirty="0"/>
              <a:t>5% overhead </a:t>
            </a:r>
            <a:r>
              <a:rPr lang="en-US" dirty="0" err="1"/>
              <a:t>autocalculates</a:t>
            </a:r>
            <a:endParaRPr lang="en-US" dirty="0"/>
          </a:p>
        </p:txBody>
      </p:sp>
      <p:sp>
        <p:nvSpPr>
          <p:cNvPr id="10" name="Folded Corner 9"/>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Allowable Costs</a:t>
            </a:r>
          </a:p>
        </p:txBody>
      </p:sp>
      <p:sp>
        <p:nvSpPr>
          <p:cNvPr id="2" name="Slide Number Placeholder 1"/>
          <p:cNvSpPr>
            <a:spLocks noGrp="1"/>
          </p:cNvSpPr>
          <p:nvPr>
            <p:ph type="sldNum" sz="quarter" idx="12"/>
          </p:nvPr>
        </p:nvSpPr>
        <p:spPr/>
        <p:txBody>
          <a:bodyPr/>
          <a:lstStyle/>
          <a:p>
            <a:pPr>
              <a:defRPr/>
            </a:pPr>
            <a:r>
              <a:rPr lang="en-US" dirty="0" smtClean="0"/>
              <a:t>44</a:t>
            </a:r>
            <a:endParaRPr lang="en-US" dirty="0"/>
          </a:p>
        </p:txBody>
      </p:sp>
    </p:spTree>
    <p:extLst>
      <p:ext uri="{BB962C8B-B14F-4D97-AF65-F5344CB8AC3E}">
        <p14:creationId xmlns:p14="http://schemas.microsoft.com/office/powerpoint/2010/main" val="20795345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p:cNvPicPr>
            <a:picLocks noChangeAspect="1"/>
          </p:cNvPicPr>
          <p:nvPr/>
        </p:nvPicPr>
        <p:blipFill>
          <a:blip r:embed="rId3"/>
          <a:stretch>
            <a:fillRect/>
          </a:stretch>
        </p:blipFill>
        <p:spPr>
          <a:xfrm>
            <a:off x="1024128" y="502920"/>
            <a:ext cx="7624620" cy="5788152"/>
          </a:xfrm>
          <a:prstGeom prst="rect">
            <a:avLst/>
          </a:prstGeom>
        </p:spPr>
      </p:pic>
      <p:sp>
        <p:nvSpPr>
          <p:cNvPr id="9" name="TextBox 8"/>
          <p:cNvSpPr txBox="1"/>
          <p:nvPr/>
        </p:nvSpPr>
        <p:spPr>
          <a:xfrm>
            <a:off x="6983073" y="2981498"/>
            <a:ext cx="1965396" cy="415498"/>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defRPr sz="1050"/>
            </a:lvl1pPr>
          </a:lstStyle>
          <a:p>
            <a:r>
              <a:rPr lang="en-US" dirty="0"/>
              <a:t>Add monthly material costs </a:t>
            </a:r>
          </a:p>
          <a:p>
            <a:r>
              <a:rPr lang="en-US" dirty="0"/>
              <a:t>5% overhead </a:t>
            </a:r>
            <a:r>
              <a:rPr lang="en-US" dirty="0" err="1"/>
              <a:t>autocalculates</a:t>
            </a:r>
            <a:endParaRPr lang="en-US" dirty="0"/>
          </a:p>
        </p:txBody>
      </p:sp>
      <p:sp>
        <p:nvSpPr>
          <p:cNvPr id="8" name="Folded Corner 7"/>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Allowable Costs</a:t>
            </a:r>
          </a:p>
        </p:txBody>
      </p:sp>
      <p:sp>
        <p:nvSpPr>
          <p:cNvPr id="2" name="Slide Number Placeholder 1"/>
          <p:cNvSpPr>
            <a:spLocks noGrp="1"/>
          </p:cNvSpPr>
          <p:nvPr>
            <p:ph type="sldNum" sz="quarter" idx="12"/>
          </p:nvPr>
        </p:nvSpPr>
        <p:spPr/>
        <p:txBody>
          <a:bodyPr/>
          <a:lstStyle/>
          <a:p>
            <a:pPr>
              <a:defRPr/>
            </a:pPr>
            <a:r>
              <a:rPr lang="en-US" dirty="0" smtClean="0"/>
              <a:t>45</a:t>
            </a:r>
            <a:endParaRPr lang="en-US" dirty="0"/>
          </a:p>
        </p:txBody>
      </p:sp>
    </p:spTree>
    <p:extLst>
      <p:ext uri="{BB962C8B-B14F-4D97-AF65-F5344CB8AC3E}">
        <p14:creationId xmlns:p14="http://schemas.microsoft.com/office/powerpoint/2010/main" val="16099763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1024128" y="502920"/>
            <a:ext cx="7635240" cy="5785267"/>
          </a:xfrm>
          <a:prstGeom prst="rect">
            <a:avLst/>
          </a:prstGeom>
        </p:spPr>
      </p:pic>
      <p:sp>
        <p:nvSpPr>
          <p:cNvPr id="9" name="TextBox 8"/>
          <p:cNvSpPr txBox="1"/>
          <p:nvPr/>
        </p:nvSpPr>
        <p:spPr>
          <a:xfrm>
            <a:off x="6851632" y="3140459"/>
            <a:ext cx="2139968" cy="577081"/>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defRPr sz="1050"/>
            </a:lvl1pPr>
          </a:lstStyle>
          <a:p>
            <a:r>
              <a:rPr lang="en-US" dirty="0"/>
              <a:t>Add monthly transportation costs</a:t>
            </a:r>
          </a:p>
          <a:p>
            <a:r>
              <a:rPr lang="en-US" dirty="0"/>
              <a:t>(people/materials within, to, and from the lease)</a:t>
            </a:r>
          </a:p>
        </p:txBody>
      </p:sp>
      <p:sp>
        <p:nvSpPr>
          <p:cNvPr id="7" name="Folded Corner 6"/>
          <p:cNvSpPr/>
          <p:nvPr/>
        </p:nvSpPr>
        <p:spPr>
          <a:xfrm>
            <a:off x="6782153"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Allowable Costs</a:t>
            </a:r>
          </a:p>
        </p:txBody>
      </p:sp>
      <p:sp>
        <p:nvSpPr>
          <p:cNvPr id="2" name="Slide Number Placeholder 1"/>
          <p:cNvSpPr>
            <a:spLocks noGrp="1"/>
          </p:cNvSpPr>
          <p:nvPr>
            <p:ph type="sldNum" sz="quarter" idx="12"/>
          </p:nvPr>
        </p:nvSpPr>
        <p:spPr/>
        <p:txBody>
          <a:bodyPr/>
          <a:lstStyle/>
          <a:p>
            <a:pPr>
              <a:defRPr/>
            </a:pPr>
            <a:r>
              <a:rPr lang="en-US" dirty="0" smtClean="0"/>
              <a:t>46</a:t>
            </a:r>
            <a:endParaRPr lang="en-US" dirty="0"/>
          </a:p>
        </p:txBody>
      </p:sp>
    </p:spTree>
    <p:extLst>
      <p:ext uri="{BB962C8B-B14F-4D97-AF65-F5344CB8AC3E}">
        <p14:creationId xmlns:p14="http://schemas.microsoft.com/office/powerpoint/2010/main" val="17108630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2117725"/>
            <a:ext cx="2298700" cy="617538"/>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Content Placeholder 3"/>
          <p:cNvSpPr>
            <a:spLocks noGrp="1"/>
          </p:cNvSpPr>
          <p:nvPr>
            <p:ph sz="half" idx="4294967295"/>
          </p:nvPr>
        </p:nvSpPr>
        <p:spPr>
          <a:xfrm>
            <a:off x="0" y="2735263"/>
            <a:ext cx="2298700" cy="2763837"/>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1024128" y="502920"/>
            <a:ext cx="7635240" cy="5811326"/>
          </a:xfrm>
          <a:prstGeom prst="rect">
            <a:avLst/>
          </a:prstGeom>
        </p:spPr>
      </p:pic>
      <p:sp>
        <p:nvSpPr>
          <p:cNvPr id="7" name="TextBox 6"/>
          <p:cNvSpPr txBox="1"/>
          <p:nvPr/>
        </p:nvSpPr>
        <p:spPr>
          <a:xfrm>
            <a:off x="6622706" y="3290497"/>
            <a:ext cx="2280326" cy="253916"/>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defRPr sz="1050"/>
            </a:lvl1pPr>
          </a:lstStyle>
          <a:p>
            <a:r>
              <a:rPr lang="en-US" dirty="0"/>
              <a:t>Add monthly contract service costs</a:t>
            </a:r>
          </a:p>
        </p:txBody>
      </p:sp>
      <p:sp>
        <p:nvSpPr>
          <p:cNvPr id="9" name="Folded Corner 8"/>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Allowable Costs</a:t>
            </a:r>
          </a:p>
        </p:txBody>
      </p:sp>
      <p:sp>
        <p:nvSpPr>
          <p:cNvPr id="2" name="Slide Number Placeholder 1"/>
          <p:cNvSpPr>
            <a:spLocks noGrp="1"/>
          </p:cNvSpPr>
          <p:nvPr>
            <p:ph type="sldNum" sz="quarter" idx="12"/>
          </p:nvPr>
        </p:nvSpPr>
        <p:spPr/>
        <p:txBody>
          <a:bodyPr/>
          <a:lstStyle/>
          <a:p>
            <a:pPr>
              <a:defRPr/>
            </a:pPr>
            <a:r>
              <a:rPr lang="en-US" dirty="0" smtClean="0"/>
              <a:t>47</a:t>
            </a:r>
            <a:endParaRPr lang="en-US" dirty="0"/>
          </a:p>
        </p:txBody>
      </p:sp>
    </p:spTree>
    <p:extLst>
      <p:ext uri="{BB962C8B-B14F-4D97-AF65-F5344CB8AC3E}">
        <p14:creationId xmlns:p14="http://schemas.microsoft.com/office/powerpoint/2010/main" val="15196774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2117725"/>
            <a:ext cx="2298700" cy="617538"/>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Content Placeholder 3"/>
          <p:cNvSpPr>
            <a:spLocks noGrp="1"/>
          </p:cNvSpPr>
          <p:nvPr>
            <p:ph sz="half" idx="4294967295"/>
          </p:nvPr>
        </p:nvSpPr>
        <p:spPr>
          <a:xfrm>
            <a:off x="0" y="2735263"/>
            <a:ext cx="2298700" cy="2763837"/>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1024128" y="502920"/>
            <a:ext cx="7635240" cy="5800372"/>
          </a:xfrm>
          <a:prstGeom prst="rect">
            <a:avLst/>
          </a:prstGeom>
        </p:spPr>
      </p:pic>
      <p:sp>
        <p:nvSpPr>
          <p:cNvPr id="7" name="TextBox 6"/>
          <p:cNvSpPr txBox="1"/>
          <p:nvPr/>
        </p:nvSpPr>
        <p:spPr>
          <a:xfrm>
            <a:off x="7233186" y="3366694"/>
            <a:ext cx="1668575" cy="253916"/>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defRPr sz="1050"/>
            </a:lvl1pPr>
          </a:lstStyle>
          <a:p>
            <a:r>
              <a:rPr lang="en-US" dirty="0"/>
              <a:t>Add monthly rental costs</a:t>
            </a:r>
          </a:p>
        </p:txBody>
      </p:sp>
      <p:sp>
        <p:nvSpPr>
          <p:cNvPr id="9" name="Folded Corner 8"/>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Allowable Costs</a:t>
            </a:r>
          </a:p>
        </p:txBody>
      </p:sp>
      <p:sp>
        <p:nvSpPr>
          <p:cNvPr id="2" name="Slide Number Placeholder 1"/>
          <p:cNvSpPr>
            <a:spLocks noGrp="1"/>
          </p:cNvSpPr>
          <p:nvPr>
            <p:ph type="sldNum" sz="quarter" idx="12"/>
          </p:nvPr>
        </p:nvSpPr>
        <p:spPr/>
        <p:txBody>
          <a:bodyPr/>
          <a:lstStyle/>
          <a:p>
            <a:pPr>
              <a:defRPr/>
            </a:pPr>
            <a:r>
              <a:rPr lang="en-US" dirty="0" smtClean="0"/>
              <a:t>48</a:t>
            </a:r>
            <a:endParaRPr lang="en-US" dirty="0"/>
          </a:p>
        </p:txBody>
      </p:sp>
    </p:spTree>
    <p:extLst>
      <p:ext uri="{BB962C8B-B14F-4D97-AF65-F5344CB8AC3E}">
        <p14:creationId xmlns:p14="http://schemas.microsoft.com/office/powerpoint/2010/main" val="27689837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2117725"/>
            <a:ext cx="2298700" cy="617538"/>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Content Placeholder 3"/>
          <p:cNvSpPr>
            <a:spLocks noGrp="1"/>
          </p:cNvSpPr>
          <p:nvPr>
            <p:ph sz="half" idx="4294967295"/>
          </p:nvPr>
        </p:nvSpPr>
        <p:spPr>
          <a:xfrm>
            <a:off x="0" y="2735263"/>
            <a:ext cx="2298700" cy="2763837"/>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1024128" y="502920"/>
            <a:ext cx="7631826" cy="5788152"/>
          </a:xfrm>
          <a:prstGeom prst="rect">
            <a:avLst/>
          </a:prstGeom>
        </p:spPr>
      </p:pic>
      <p:sp>
        <p:nvSpPr>
          <p:cNvPr id="7" name="TextBox 6"/>
          <p:cNvSpPr txBox="1"/>
          <p:nvPr/>
        </p:nvSpPr>
        <p:spPr>
          <a:xfrm>
            <a:off x="6982843" y="3738638"/>
            <a:ext cx="1918482" cy="253916"/>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defRPr sz="1050"/>
            </a:lvl1pPr>
          </a:lstStyle>
          <a:p>
            <a:r>
              <a:rPr lang="en-US" dirty="0"/>
              <a:t>Add monthly insurance costs</a:t>
            </a:r>
          </a:p>
        </p:txBody>
      </p:sp>
      <p:sp>
        <p:nvSpPr>
          <p:cNvPr id="9" name="Folded Corner 8"/>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Allowable Costs</a:t>
            </a:r>
          </a:p>
        </p:txBody>
      </p:sp>
      <p:sp>
        <p:nvSpPr>
          <p:cNvPr id="2" name="Slide Number Placeholder 1"/>
          <p:cNvSpPr>
            <a:spLocks noGrp="1"/>
          </p:cNvSpPr>
          <p:nvPr>
            <p:ph type="sldNum" sz="quarter" idx="12"/>
          </p:nvPr>
        </p:nvSpPr>
        <p:spPr/>
        <p:txBody>
          <a:bodyPr/>
          <a:lstStyle/>
          <a:p>
            <a:pPr>
              <a:defRPr/>
            </a:pPr>
            <a:r>
              <a:rPr lang="en-US" dirty="0" smtClean="0"/>
              <a:t>49</a:t>
            </a:r>
            <a:endParaRPr lang="en-US" dirty="0"/>
          </a:p>
        </p:txBody>
      </p:sp>
    </p:spTree>
    <p:extLst>
      <p:ext uri="{BB962C8B-B14F-4D97-AF65-F5344CB8AC3E}">
        <p14:creationId xmlns:p14="http://schemas.microsoft.com/office/powerpoint/2010/main" val="22253917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2117725"/>
            <a:ext cx="2298700" cy="617538"/>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1024128" y="502920"/>
            <a:ext cx="7631825" cy="5788152"/>
          </a:xfrm>
          <a:prstGeom prst="rect">
            <a:avLst/>
          </a:prstGeom>
        </p:spPr>
      </p:pic>
      <p:sp>
        <p:nvSpPr>
          <p:cNvPr id="9" name="TextBox 8"/>
          <p:cNvSpPr txBox="1"/>
          <p:nvPr/>
        </p:nvSpPr>
        <p:spPr>
          <a:xfrm>
            <a:off x="6583422" y="3827002"/>
            <a:ext cx="2280432" cy="253916"/>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defRPr sz="1050"/>
            </a:lvl1pPr>
          </a:lstStyle>
          <a:p>
            <a:r>
              <a:rPr lang="en-US" dirty="0"/>
              <a:t>Add monthly communications costs</a:t>
            </a:r>
          </a:p>
        </p:txBody>
      </p:sp>
      <p:sp>
        <p:nvSpPr>
          <p:cNvPr id="7" name="Folded Corner 6"/>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Allowable Costs</a:t>
            </a:r>
          </a:p>
        </p:txBody>
      </p:sp>
      <p:sp>
        <p:nvSpPr>
          <p:cNvPr id="2" name="Slide Number Placeholder 1"/>
          <p:cNvSpPr>
            <a:spLocks noGrp="1"/>
          </p:cNvSpPr>
          <p:nvPr>
            <p:ph type="sldNum" sz="quarter" idx="12"/>
          </p:nvPr>
        </p:nvSpPr>
        <p:spPr/>
        <p:txBody>
          <a:bodyPr/>
          <a:lstStyle/>
          <a:p>
            <a:pPr>
              <a:defRPr/>
            </a:pPr>
            <a:r>
              <a:rPr lang="en-US" dirty="0" smtClean="0"/>
              <a:t>50</a:t>
            </a:r>
            <a:endParaRPr lang="en-US" dirty="0"/>
          </a:p>
        </p:txBody>
      </p:sp>
    </p:spTree>
    <p:extLst>
      <p:ext uri="{BB962C8B-B14F-4D97-AF65-F5344CB8AC3E}">
        <p14:creationId xmlns:p14="http://schemas.microsoft.com/office/powerpoint/2010/main" val="3581522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2117725"/>
            <a:ext cx="2298700" cy="617538"/>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1024128" y="502920"/>
            <a:ext cx="7635551" cy="5788152"/>
          </a:xfrm>
          <a:prstGeom prst="rect">
            <a:avLst/>
          </a:prstGeom>
        </p:spPr>
      </p:pic>
      <p:sp>
        <p:nvSpPr>
          <p:cNvPr id="6" name="TextBox 5"/>
          <p:cNvSpPr txBox="1"/>
          <p:nvPr/>
        </p:nvSpPr>
        <p:spPr>
          <a:xfrm>
            <a:off x="6877942" y="3933081"/>
            <a:ext cx="2175657" cy="253916"/>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defRPr sz="1050"/>
            </a:lvl1pPr>
          </a:lstStyle>
          <a:p>
            <a:r>
              <a:rPr lang="en-US" dirty="0"/>
              <a:t>Add monthly environmental costs</a:t>
            </a:r>
          </a:p>
        </p:txBody>
      </p:sp>
      <p:sp>
        <p:nvSpPr>
          <p:cNvPr id="8" name="Folded Corner 7"/>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Allowable Costs</a:t>
            </a:r>
          </a:p>
        </p:txBody>
      </p:sp>
      <p:sp>
        <p:nvSpPr>
          <p:cNvPr id="2" name="Slide Number Placeholder 1"/>
          <p:cNvSpPr>
            <a:spLocks noGrp="1"/>
          </p:cNvSpPr>
          <p:nvPr>
            <p:ph type="sldNum" sz="quarter" idx="12"/>
          </p:nvPr>
        </p:nvSpPr>
        <p:spPr/>
        <p:txBody>
          <a:bodyPr/>
          <a:lstStyle/>
          <a:p>
            <a:pPr>
              <a:defRPr/>
            </a:pPr>
            <a:r>
              <a:rPr lang="en-US" dirty="0" smtClean="0"/>
              <a:t>51</a:t>
            </a:r>
            <a:endParaRPr lang="en-US" dirty="0"/>
          </a:p>
        </p:txBody>
      </p:sp>
    </p:spTree>
    <p:extLst>
      <p:ext uri="{BB962C8B-B14F-4D97-AF65-F5344CB8AC3E}">
        <p14:creationId xmlns:p14="http://schemas.microsoft.com/office/powerpoint/2010/main" val="8138466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2117725"/>
            <a:ext cx="2298700" cy="617538"/>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1024128" y="502920"/>
            <a:ext cx="7635240" cy="5796215"/>
          </a:xfrm>
          <a:prstGeom prst="rect">
            <a:avLst/>
          </a:prstGeom>
        </p:spPr>
      </p:pic>
      <p:sp>
        <p:nvSpPr>
          <p:cNvPr id="6" name="TextBox 5"/>
          <p:cNvSpPr txBox="1"/>
          <p:nvPr/>
        </p:nvSpPr>
        <p:spPr>
          <a:xfrm>
            <a:off x="7155414" y="3826764"/>
            <a:ext cx="1918482" cy="415498"/>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defRPr sz="1050"/>
            </a:lvl1pPr>
          </a:lstStyle>
          <a:p>
            <a:r>
              <a:rPr lang="en-US" dirty="0"/>
              <a:t>Add other monthly costs</a:t>
            </a:r>
          </a:p>
          <a:p>
            <a:r>
              <a:rPr lang="en-US" dirty="0"/>
              <a:t>5% overhead </a:t>
            </a:r>
            <a:r>
              <a:rPr lang="en-US" dirty="0" err="1"/>
              <a:t>autocalculates</a:t>
            </a:r>
            <a:endParaRPr lang="en-US" dirty="0"/>
          </a:p>
        </p:txBody>
      </p:sp>
      <p:sp>
        <p:nvSpPr>
          <p:cNvPr id="8" name="Folded Corner 7"/>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Allowable Costs</a:t>
            </a:r>
          </a:p>
        </p:txBody>
      </p:sp>
      <p:sp>
        <p:nvSpPr>
          <p:cNvPr id="2" name="Slide Number Placeholder 1"/>
          <p:cNvSpPr>
            <a:spLocks noGrp="1"/>
          </p:cNvSpPr>
          <p:nvPr>
            <p:ph type="sldNum" sz="quarter" idx="12"/>
          </p:nvPr>
        </p:nvSpPr>
        <p:spPr/>
        <p:txBody>
          <a:bodyPr/>
          <a:lstStyle/>
          <a:p>
            <a:pPr>
              <a:defRPr/>
            </a:pPr>
            <a:r>
              <a:rPr lang="en-US" dirty="0" smtClean="0"/>
              <a:t>52</a:t>
            </a:r>
            <a:endParaRPr lang="en-US" dirty="0"/>
          </a:p>
        </p:txBody>
      </p:sp>
    </p:spTree>
    <p:extLst>
      <p:ext uri="{BB962C8B-B14F-4D97-AF65-F5344CB8AC3E}">
        <p14:creationId xmlns:p14="http://schemas.microsoft.com/office/powerpoint/2010/main" val="987440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028700" y="2245062"/>
            <a:ext cx="7772400" cy="1295400"/>
          </a:xfrm>
        </p:spPr>
        <p:txBody>
          <a:bodyPr>
            <a:normAutofit fontScale="90000"/>
          </a:bodyPr>
          <a:lstStyle/>
          <a:p>
            <a:pPr algn="ctr"/>
            <a:r>
              <a:rPr lang="en-US" dirty="0"/>
              <a:t>Discretionary Royalty Relief Workshop: </a:t>
            </a:r>
            <a:br>
              <a:rPr lang="en-US" dirty="0"/>
            </a:br>
            <a:r>
              <a:rPr lang="en-US" dirty="0"/>
              <a:t>End-of-Life Royalty Relief</a:t>
            </a:r>
          </a:p>
        </p:txBody>
      </p:sp>
      <p:sp>
        <p:nvSpPr>
          <p:cNvPr id="8" name="Subtitle 7"/>
          <p:cNvSpPr>
            <a:spLocks noGrp="1"/>
          </p:cNvSpPr>
          <p:nvPr>
            <p:ph type="subTitle" idx="1"/>
          </p:nvPr>
        </p:nvSpPr>
        <p:spPr>
          <a:xfrm>
            <a:off x="1028700" y="4962236"/>
            <a:ext cx="5943600" cy="1752600"/>
          </a:xfrm>
        </p:spPr>
        <p:txBody>
          <a:bodyPr/>
          <a:lstStyle/>
          <a:p>
            <a:r>
              <a:rPr lang="en-US" dirty="0"/>
              <a:t>Rebecca Rich – Petroleum Engineer</a:t>
            </a:r>
          </a:p>
          <a:p>
            <a:r>
              <a:rPr lang="en-US" dirty="0"/>
              <a:t>Lauren Woitha – Petroleum Engineer</a:t>
            </a:r>
          </a:p>
          <a:p>
            <a:r>
              <a:rPr lang="en-US" dirty="0"/>
              <a:t>GOMR Production &amp; Development</a:t>
            </a:r>
          </a:p>
          <a:p>
            <a:r>
              <a:rPr lang="en-US" dirty="0"/>
              <a:t>Development Unit</a:t>
            </a:r>
          </a:p>
        </p:txBody>
      </p:sp>
      <p:sp>
        <p:nvSpPr>
          <p:cNvPr id="9" name="Text Placeholder 8"/>
          <p:cNvSpPr>
            <a:spLocks noGrp="1"/>
          </p:cNvSpPr>
          <p:nvPr>
            <p:ph type="body" sz="quarter" idx="10"/>
          </p:nvPr>
        </p:nvSpPr>
        <p:spPr>
          <a:xfrm>
            <a:off x="2971800" y="3743036"/>
            <a:ext cx="3886200" cy="1219200"/>
          </a:xfrm>
        </p:spPr>
        <p:txBody>
          <a:bodyPr/>
          <a:lstStyle/>
          <a:p>
            <a:pPr algn="ctr"/>
            <a:r>
              <a:rPr lang="en-US" dirty="0"/>
              <a:t>January 31, 2020</a:t>
            </a:r>
          </a:p>
          <a:p>
            <a:pPr algn="ctr"/>
            <a:r>
              <a:rPr lang="en-US" dirty="0"/>
              <a:t>Hyatt Regency Hotel</a:t>
            </a:r>
          </a:p>
          <a:p>
            <a:pPr algn="ctr"/>
            <a:r>
              <a:rPr lang="en-US" dirty="0"/>
              <a:t>Houston, Texas</a:t>
            </a:r>
          </a:p>
        </p:txBody>
      </p:sp>
      <p:sp>
        <p:nvSpPr>
          <p:cNvPr id="5" name="Text Placeholder 3">
            <a:extLst>
              <a:ext uri="{FF2B5EF4-FFF2-40B4-BE49-F238E27FC236}">
                <a16:creationId xmlns:a16="http://schemas.microsoft.com/office/drawing/2014/main" id="{F8F197F7-8F89-42B9-8978-5608E6EE276E}"/>
              </a:ext>
            </a:extLst>
          </p:cNvPr>
          <p:cNvSpPr txBox="1">
            <a:spLocks/>
          </p:cNvSpPr>
          <p:nvPr/>
        </p:nvSpPr>
        <p:spPr bwMode="auto">
          <a:xfrm>
            <a:off x="5029200" y="4962236"/>
            <a:ext cx="3886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r" rtl="0" eaLnBrk="0" fontAlgn="base" hangingPunct="0">
              <a:lnSpc>
                <a:spcPts val="1800"/>
              </a:lnSpc>
              <a:spcBef>
                <a:spcPct val="20000"/>
              </a:spcBef>
              <a:spcAft>
                <a:spcPct val="0"/>
              </a:spcAft>
              <a:buFontTx/>
              <a:buNone/>
              <a:defRPr sz="1800" kern="1200">
                <a:solidFill>
                  <a:schemeClr val="tx2">
                    <a:lumMod val="75000"/>
                  </a:schemeClr>
                </a:solidFill>
                <a:latin typeface="+mn-lt"/>
                <a:ea typeface="+mn-ea"/>
                <a:cs typeface="+mn-cs"/>
              </a:defRPr>
            </a:lvl1pPr>
            <a:lvl2pPr marL="457200" indent="0" algn="r" rtl="0" eaLnBrk="0" fontAlgn="base" hangingPunct="0">
              <a:lnSpc>
                <a:spcPts val="1400"/>
              </a:lnSpc>
              <a:spcBef>
                <a:spcPct val="20000"/>
              </a:spcBef>
              <a:spcAft>
                <a:spcPct val="0"/>
              </a:spcAft>
              <a:buFontTx/>
              <a:buNone/>
              <a:defRPr sz="1600" kern="1200">
                <a:solidFill>
                  <a:schemeClr val="tx1"/>
                </a:solidFill>
                <a:latin typeface="+mn-lt"/>
                <a:ea typeface="+mn-ea"/>
                <a:cs typeface="+mn-cs"/>
              </a:defRPr>
            </a:lvl2pPr>
            <a:lvl3pPr marL="914400" indent="0" algn="r" rtl="0" eaLnBrk="0" fontAlgn="base" hangingPunct="0">
              <a:lnSpc>
                <a:spcPts val="1400"/>
              </a:lnSpc>
              <a:spcBef>
                <a:spcPct val="20000"/>
              </a:spcBef>
              <a:spcAft>
                <a:spcPct val="0"/>
              </a:spcAft>
              <a:buFontTx/>
              <a:buNone/>
              <a:defRPr sz="1600" kern="1200">
                <a:solidFill>
                  <a:schemeClr val="tx1"/>
                </a:solidFill>
                <a:latin typeface="+mn-lt"/>
                <a:ea typeface="+mn-ea"/>
                <a:cs typeface="+mn-cs"/>
              </a:defRPr>
            </a:lvl3pPr>
            <a:lvl4pPr marL="1371600" indent="0" algn="r" rtl="0" eaLnBrk="0" fontAlgn="base" hangingPunct="0">
              <a:lnSpc>
                <a:spcPts val="1400"/>
              </a:lnSpc>
              <a:spcBef>
                <a:spcPct val="20000"/>
              </a:spcBef>
              <a:spcAft>
                <a:spcPct val="0"/>
              </a:spcAft>
              <a:buFontTx/>
              <a:buNone/>
              <a:defRPr lang="en-US" sz="1600" kern="1200">
                <a:solidFill>
                  <a:schemeClr val="tx1"/>
                </a:solidFill>
                <a:latin typeface="+mn-lt"/>
                <a:ea typeface="+mn-ea"/>
                <a:cs typeface="+mn-cs"/>
              </a:defRPr>
            </a:lvl4pPr>
            <a:lvl5pPr marL="1828800" indent="0" algn="r" rtl="0" eaLnBrk="0" fontAlgn="base" hangingPunct="0">
              <a:lnSpc>
                <a:spcPts val="1400"/>
              </a:lnSpc>
              <a:spcBef>
                <a:spcPct val="20000"/>
              </a:spcBef>
              <a:spcAft>
                <a:spcPct val="0"/>
              </a:spcAft>
              <a:buFontTx/>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r>
              <a:rPr lang="en-US" sz="1400" dirty="0"/>
              <a:t>“To promote safety, protect the environment and conserve resources offshore through vigorous regulatory oversight and enforcement.”</a:t>
            </a:r>
          </a:p>
          <a:p>
            <a:pPr eaLnBrk="1" fontAlgn="auto" hangingPunct="1">
              <a:spcAft>
                <a:spcPts val="0"/>
              </a:spcAft>
              <a:defRPr/>
            </a:pPr>
            <a:endParaRPr lang="en-US" sz="1400" dirty="0"/>
          </a:p>
        </p:txBody>
      </p:sp>
    </p:spTree>
    <p:extLst>
      <p:ext uri="{BB962C8B-B14F-4D97-AF65-F5344CB8AC3E}">
        <p14:creationId xmlns:p14="http://schemas.microsoft.com/office/powerpoint/2010/main" val="12244004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2117725"/>
            <a:ext cx="2298700" cy="617538"/>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p:cNvPicPr>
            <a:picLocks noChangeAspect="1"/>
          </p:cNvPicPr>
          <p:nvPr/>
        </p:nvPicPr>
        <p:blipFill>
          <a:blip r:embed="rId3"/>
          <a:stretch>
            <a:fillRect/>
          </a:stretch>
        </p:blipFill>
        <p:spPr>
          <a:xfrm>
            <a:off x="1024128" y="502920"/>
            <a:ext cx="7637298" cy="5788152"/>
          </a:xfrm>
          <a:prstGeom prst="rect">
            <a:avLst/>
          </a:prstGeom>
        </p:spPr>
      </p:pic>
      <p:sp>
        <p:nvSpPr>
          <p:cNvPr id="8" name="Folded Corner 7"/>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Allowable Costs</a:t>
            </a:r>
          </a:p>
        </p:txBody>
      </p:sp>
      <p:sp>
        <p:nvSpPr>
          <p:cNvPr id="5" name="TextBox 4"/>
          <p:cNvSpPr txBox="1"/>
          <p:nvPr/>
        </p:nvSpPr>
        <p:spPr>
          <a:xfrm>
            <a:off x="7430845" y="5168669"/>
            <a:ext cx="1473216" cy="253916"/>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defRPr sz="1050"/>
            </a:lvl1pPr>
          </a:lstStyle>
          <a:p>
            <a:r>
              <a:rPr lang="en-US" dirty="0"/>
              <a:t>Total costs auto-sum</a:t>
            </a:r>
          </a:p>
        </p:txBody>
      </p:sp>
      <p:sp>
        <p:nvSpPr>
          <p:cNvPr id="2" name="Slide Number Placeholder 1"/>
          <p:cNvSpPr>
            <a:spLocks noGrp="1"/>
          </p:cNvSpPr>
          <p:nvPr>
            <p:ph type="sldNum" sz="quarter" idx="12"/>
          </p:nvPr>
        </p:nvSpPr>
        <p:spPr/>
        <p:txBody>
          <a:bodyPr/>
          <a:lstStyle/>
          <a:p>
            <a:pPr>
              <a:defRPr/>
            </a:pPr>
            <a:r>
              <a:rPr lang="en-US" dirty="0" smtClean="0"/>
              <a:t>53</a:t>
            </a:r>
            <a:endParaRPr lang="en-US" dirty="0"/>
          </a:p>
        </p:txBody>
      </p:sp>
    </p:spTree>
    <p:extLst>
      <p:ext uri="{BB962C8B-B14F-4D97-AF65-F5344CB8AC3E}">
        <p14:creationId xmlns:p14="http://schemas.microsoft.com/office/powerpoint/2010/main" val="30162055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366195" y="384048"/>
            <a:ext cx="6873430" cy="5788152"/>
          </a:xfrm>
          <a:prstGeom prst="rect">
            <a:avLst/>
          </a:prstGeom>
        </p:spPr>
      </p:pic>
      <p:sp>
        <p:nvSpPr>
          <p:cNvPr id="10" name="TextBox 9"/>
          <p:cNvSpPr txBox="1"/>
          <p:nvPr/>
        </p:nvSpPr>
        <p:spPr>
          <a:xfrm>
            <a:off x="6784848" y="2247714"/>
            <a:ext cx="2339945" cy="253916"/>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defRPr sz="1050"/>
            </a:lvl1pPr>
          </a:lstStyle>
          <a:p>
            <a:r>
              <a:rPr lang="en-US" dirty="0"/>
              <a:t>Update months for Qualifying Period</a:t>
            </a:r>
          </a:p>
        </p:txBody>
      </p:sp>
      <p:sp>
        <p:nvSpPr>
          <p:cNvPr id="6" name="Folded Corner 5"/>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Revenues</a:t>
            </a:r>
          </a:p>
        </p:txBody>
      </p:sp>
      <p:sp>
        <p:nvSpPr>
          <p:cNvPr id="2" name="Slide Number Placeholder 1"/>
          <p:cNvSpPr>
            <a:spLocks noGrp="1"/>
          </p:cNvSpPr>
          <p:nvPr>
            <p:ph type="sldNum" sz="quarter" idx="12"/>
          </p:nvPr>
        </p:nvSpPr>
        <p:spPr/>
        <p:txBody>
          <a:bodyPr/>
          <a:lstStyle/>
          <a:p>
            <a:pPr>
              <a:defRPr/>
            </a:pPr>
            <a:r>
              <a:rPr lang="en-US" dirty="0" smtClean="0"/>
              <a:t>54</a:t>
            </a:r>
            <a:endParaRPr lang="en-US" dirty="0"/>
          </a:p>
        </p:txBody>
      </p:sp>
    </p:spTree>
    <p:extLst>
      <p:ext uri="{BB962C8B-B14F-4D97-AF65-F5344CB8AC3E}">
        <p14:creationId xmlns:p14="http://schemas.microsoft.com/office/powerpoint/2010/main" val="19016240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62456" y="384048"/>
            <a:ext cx="6877880" cy="5788152"/>
          </a:xfrm>
          <a:prstGeom prst="rect">
            <a:avLst/>
          </a:prstGeom>
        </p:spPr>
      </p:pic>
      <p:sp>
        <p:nvSpPr>
          <p:cNvPr id="6" name="TextBox 5"/>
          <p:cNvSpPr txBox="1"/>
          <p:nvPr/>
        </p:nvSpPr>
        <p:spPr>
          <a:xfrm>
            <a:off x="7273911" y="2595190"/>
            <a:ext cx="1870089" cy="415498"/>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defRPr sz="1050"/>
            </a:lvl1pPr>
          </a:lstStyle>
          <a:p>
            <a:r>
              <a:rPr lang="en-US" dirty="0"/>
              <a:t>Add monthly oil production volume submitted to ONRR</a:t>
            </a:r>
          </a:p>
        </p:txBody>
      </p:sp>
      <p:sp>
        <p:nvSpPr>
          <p:cNvPr id="7" name="Folded Corner 6"/>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Revenues</a:t>
            </a:r>
          </a:p>
        </p:txBody>
      </p:sp>
      <p:sp>
        <p:nvSpPr>
          <p:cNvPr id="3" name="Slide Number Placeholder 2"/>
          <p:cNvSpPr>
            <a:spLocks noGrp="1"/>
          </p:cNvSpPr>
          <p:nvPr>
            <p:ph type="sldNum" sz="quarter" idx="12"/>
          </p:nvPr>
        </p:nvSpPr>
        <p:spPr/>
        <p:txBody>
          <a:bodyPr/>
          <a:lstStyle/>
          <a:p>
            <a:pPr>
              <a:defRPr/>
            </a:pPr>
            <a:r>
              <a:rPr lang="en-US" dirty="0" smtClean="0"/>
              <a:t>55</a:t>
            </a:r>
            <a:endParaRPr lang="en-US" dirty="0"/>
          </a:p>
        </p:txBody>
      </p:sp>
    </p:spTree>
    <p:extLst>
      <p:ext uri="{BB962C8B-B14F-4D97-AF65-F5344CB8AC3E}">
        <p14:creationId xmlns:p14="http://schemas.microsoft.com/office/powerpoint/2010/main" val="6782456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62456" y="380999"/>
            <a:ext cx="6865908" cy="5788152"/>
          </a:xfrm>
          <a:prstGeom prst="rect">
            <a:avLst/>
          </a:prstGeom>
        </p:spPr>
      </p:pic>
      <p:sp>
        <p:nvSpPr>
          <p:cNvPr id="5" name="TextBox 4"/>
          <p:cNvSpPr txBox="1"/>
          <p:nvPr/>
        </p:nvSpPr>
        <p:spPr>
          <a:xfrm>
            <a:off x="6415547" y="2652340"/>
            <a:ext cx="2728453" cy="253916"/>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defRPr sz="1050"/>
            </a:lvl1pPr>
          </a:lstStyle>
          <a:p>
            <a:r>
              <a:rPr lang="en-US" dirty="0"/>
              <a:t>Add monthly oil sales volume (pre-royalty)</a:t>
            </a:r>
          </a:p>
        </p:txBody>
      </p:sp>
      <p:sp>
        <p:nvSpPr>
          <p:cNvPr id="6" name="Folded Corner 5"/>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Revenues</a:t>
            </a:r>
          </a:p>
        </p:txBody>
      </p:sp>
      <p:sp>
        <p:nvSpPr>
          <p:cNvPr id="3" name="Slide Number Placeholder 2"/>
          <p:cNvSpPr>
            <a:spLocks noGrp="1"/>
          </p:cNvSpPr>
          <p:nvPr>
            <p:ph type="sldNum" sz="quarter" idx="12"/>
          </p:nvPr>
        </p:nvSpPr>
        <p:spPr/>
        <p:txBody>
          <a:bodyPr/>
          <a:lstStyle/>
          <a:p>
            <a:pPr>
              <a:defRPr/>
            </a:pPr>
            <a:r>
              <a:rPr lang="en-US" dirty="0" smtClean="0"/>
              <a:t>56</a:t>
            </a:r>
            <a:endParaRPr lang="en-US" dirty="0"/>
          </a:p>
        </p:txBody>
      </p:sp>
    </p:spTree>
    <p:extLst>
      <p:ext uri="{BB962C8B-B14F-4D97-AF65-F5344CB8AC3E}">
        <p14:creationId xmlns:p14="http://schemas.microsoft.com/office/powerpoint/2010/main" val="28800617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62456" y="384048"/>
            <a:ext cx="6864890" cy="5788152"/>
          </a:xfrm>
          <a:prstGeom prst="rect">
            <a:avLst/>
          </a:prstGeom>
        </p:spPr>
      </p:pic>
      <p:sp>
        <p:nvSpPr>
          <p:cNvPr id="5" name="TextBox 4"/>
          <p:cNvSpPr txBox="1"/>
          <p:nvPr/>
        </p:nvSpPr>
        <p:spPr>
          <a:xfrm>
            <a:off x="6500367" y="2813399"/>
            <a:ext cx="2643633" cy="253916"/>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defRPr sz="1050"/>
            </a:lvl1pPr>
          </a:lstStyle>
          <a:p>
            <a:r>
              <a:rPr lang="en-US" dirty="0"/>
              <a:t>Add monthly oil sales value (pre-royalty)</a:t>
            </a:r>
          </a:p>
        </p:txBody>
      </p:sp>
      <p:sp>
        <p:nvSpPr>
          <p:cNvPr id="6" name="Folded Corner 5"/>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Revenues</a:t>
            </a:r>
          </a:p>
        </p:txBody>
      </p:sp>
      <p:sp>
        <p:nvSpPr>
          <p:cNvPr id="3" name="Slide Number Placeholder 2"/>
          <p:cNvSpPr>
            <a:spLocks noGrp="1"/>
          </p:cNvSpPr>
          <p:nvPr>
            <p:ph type="sldNum" sz="quarter" idx="12"/>
          </p:nvPr>
        </p:nvSpPr>
        <p:spPr/>
        <p:txBody>
          <a:bodyPr/>
          <a:lstStyle/>
          <a:p>
            <a:pPr>
              <a:defRPr/>
            </a:pPr>
            <a:r>
              <a:rPr lang="en-US" dirty="0" smtClean="0"/>
              <a:t>57</a:t>
            </a:r>
            <a:endParaRPr lang="en-US" dirty="0"/>
          </a:p>
        </p:txBody>
      </p:sp>
    </p:spTree>
    <p:extLst>
      <p:ext uri="{BB962C8B-B14F-4D97-AF65-F5344CB8AC3E}">
        <p14:creationId xmlns:p14="http://schemas.microsoft.com/office/powerpoint/2010/main" val="4344297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82300" y="391573"/>
            <a:ext cx="6858000" cy="5780627"/>
          </a:xfrm>
          <a:prstGeom prst="rect">
            <a:avLst/>
          </a:prstGeom>
        </p:spPr>
      </p:pic>
      <p:sp>
        <p:nvSpPr>
          <p:cNvPr id="4" name="TextBox 3"/>
          <p:cNvSpPr txBox="1"/>
          <p:nvPr/>
        </p:nvSpPr>
        <p:spPr>
          <a:xfrm>
            <a:off x="6502178" y="2912978"/>
            <a:ext cx="2537047" cy="253916"/>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defRPr sz="1050"/>
            </a:lvl1pPr>
          </a:lstStyle>
          <a:p>
            <a:r>
              <a:rPr lang="en-US" dirty="0"/>
              <a:t>Add monthly transportation costs for oil</a:t>
            </a:r>
          </a:p>
        </p:txBody>
      </p:sp>
      <p:sp>
        <p:nvSpPr>
          <p:cNvPr id="6" name="Folded Corner 5"/>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Revenues</a:t>
            </a:r>
          </a:p>
        </p:txBody>
      </p:sp>
      <p:sp>
        <p:nvSpPr>
          <p:cNvPr id="3" name="Slide Number Placeholder 2"/>
          <p:cNvSpPr>
            <a:spLocks noGrp="1"/>
          </p:cNvSpPr>
          <p:nvPr>
            <p:ph type="sldNum" sz="quarter" idx="12"/>
          </p:nvPr>
        </p:nvSpPr>
        <p:spPr/>
        <p:txBody>
          <a:bodyPr/>
          <a:lstStyle/>
          <a:p>
            <a:pPr>
              <a:defRPr/>
            </a:pPr>
            <a:r>
              <a:rPr lang="en-US" dirty="0" smtClean="0"/>
              <a:t>58</a:t>
            </a:r>
            <a:endParaRPr lang="en-US" dirty="0"/>
          </a:p>
        </p:txBody>
      </p:sp>
    </p:spTree>
    <p:extLst>
      <p:ext uri="{BB962C8B-B14F-4D97-AF65-F5344CB8AC3E}">
        <p14:creationId xmlns:p14="http://schemas.microsoft.com/office/powerpoint/2010/main" val="34096755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3"/>
          <a:stretch>
            <a:fillRect/>
          </a:stretch>
        </p:blipFill>
        <p:spPr>
          <a:xfrm>
            <a:off x="1362456" y="384048"/>
            <a:ext cx="6876288" cy="5788152"/>
          </a:xfrm>
          <a:prstGeom prst="rect">
            <a:avLst/>
          </a:prstGeom>
        </p:spPr>
      </p:pic>
      <p:sp>
        <p:nvSpPr>
          <p:cNvPr id="4" name="TextBox 3"/>
          <p:cNvSpPr txBox="1"/>
          <p:nvPr/>
        </p:nvSpPr>
        <p:spPr>
          <a:xfrm>
            <a:off x="7169698" y="2997700"/>
            <a:ext cx="1976997" cy="415498"/>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defRPr sz="1050"/>
            </a:lvl1pPr>
          </a:lstStyle>
          <a:p>
            <a:r>
              <a:rPr lang="en-US" dirty="0"/>
              <a:t>Add monthly royalties paid to ONRR for oil</a:t>
            </a:r>
          </a:p>
        </p:txBody>
      </p:sp>
      <p:sp>
        <p:nvSpPr>
          <p:cNvPr id="6" name="Folded Corner 5"/>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Revenues</a:t>
            </a:r>
          </a:p>
        </p:txBody>
      </p:sp>
      <p:sp>
        <p:nvSpPr>
          <p:cNvPr id="2" name="Slide Number Placeholder 1"/>
          <p:cNvSpPr>
            <a:spLocks noGrp="1"/>
          </p:cNvSpPr>
          <p:nvPr>
            <p:ph type="sldNum" sz="quarter" idx="12"/>
          </p:nvPr>
        </p:nvSpPr>
        <p:spPr/>
        <p:txBody>
          <a:bodyPr/>
          <a:lstStyle/>
          <a:p>
            <a:pPr>
              <a:defRPr/>
            </a:pPr>
            <a:r>
              <a:rPr lang="en-US" dirty="0" smtClean="0"/>
              <a:t>59</a:t>
            </a:r>
            <a:endParaRPr lang="en-US" dirty="0"/>
          </a:p>
        </p:txBody>
      </p:sp>
    </p:spTree>
    <p:extLst>
      <p:ext uri="{BB962C8B-B14F-4D97-AF65-F5344CB8AC3E}">
        <p14:creationId xmlns:p14="http://schemas.microsoft.com/office/powerpoint/2010/main" val="37421300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ded Corner 5"/>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Revenues</a:t>
            </a:r>
          </a:p>
        </p:txBody>
      </p:sp>
      <p:sp>
        <p:nvSpPr>
          <p:cNvPr id="2" name="Slide Number Placeholder 1"/>
          <p:cNvSpPr>
            <a:spLocks noGrp="1"/>
          </p:cNvSpPr>
          <p:nvPr>
            <p:ph type="sldNum" sz="quarter" idx="12"/>
          </p:nvPr>
        </p:nvSpPr>
        <p:spPr/>
        <p:txBody>
          <a:bodyPr/>
          <a:lstStyle/>
          <a:p>
            <a:pPr>
              <a:defRPr/>
            </a:pPr>
            <a:r>
              <a:rPr lang="en-US" dirty="0" smtClean="0"/>
              <a:t>60</a:t>
            </a:r>
            <a:endParaRPr lang="en-US" dirty="0"/>
          </a:p>
        </p:txBody>
      </p:sp>
      <p:pic>
        <p:nvPicPr>
          <p:cNvPr id="7" name="Picture 6"/>
          <p:cNvPicPr>
            <a:picLocks noChangeAspect="1"/>
          </p:cNvPicPr>
          <p:nvPr/>
        </p:nvPicPr>
        <p:blipFill>
          <a:blip r:embed="rId3"/>
          <a:stretch>
            <a:fillRect/>
          </a:stretch>
        </p:blipFill>
        <p:spPr>
          <a:xfrm>
            <a:off x="1362456" y="384048"/>
            <a:ext cx="6865908" cy="5788152"/>
          </a:xfrm>
          <a:prstGeom prst="rect">
            <a:avLst/>
          </a:prstGeom>
        </p:spPr>
      </p:pic>
      <p:sp>
        <p:nvSpPr>
          <p:cNvPr id="4" name="TextBox 3"/>
          <p:cNvSpPr txBox="1"/>
          <p:nvPr/>
        </p:nvSpPr>
        <p:spPr>
          <a:xfrm>
            <a:off x="6869480" y="3942247"/>
            <a:ext cx="2111740" cy="900246"/>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defRPr sz="1050"/>
            </a:lvl1pPr>
          </a:lstStyle>
          <a:p>
            <a:pPr algn="ctr"/>
            <a:r>
              <a:rPr lang="en-US" dirty="0"/>
              <a:t>Repeat Production Volume, Sales Volume, Sales Value, Transportation &amp; Processing Costs, and Royalties Paid for Gas &amp; NGL products</a:t>
            </a:r>
          </a:p>
        </p:txBody>
      </p:sp>
    </p:spTree>
    <p:extLst>
      <p:ext uri="{BB962C8B-B14F-4D97-AF65-F5344CB8AC3E}">
        <p14:creationId xmlns:p14="http://schemas.microsoft.com/office/powerpoint/2010/main" val="17016197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62456" y="384048"/>
            <a:ext cx="6861452" cy="5788152"/>
          </a:xfrm>
          <a:prstGeom prst="rect">
            <a:avLst/>
          </a:prstGeom>
        </p:spPr>
      </p:pic>
      <p:sp>
        <p:nvSpPr>
          <p:cNvPr id="6" name="TextBox 5"/>
          <p:cNvSpPr txBox="1"/>
          <p:nvPr/>
        </p:nvSpPr>
        <p:spPr>
          <a:xfrm>
            <a:off x="6859523" y="4849833"/>
            <a:ext cx="2212495" cy="577081"/>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lgn="ctr">
              <a:defRPr sz="1050"/>
            </a:lvl1pPr>
          </a:lstStyle>
          <a:p>
            <a:r>
              <a:rPr lang="en-US" dirty="0"/>
              <a:t>Total Sales Value, Transportation/Production Costs, and Royalties auto-sum</a:t>
            </a:r>
          </a:p>
        </p:txBody>
      </p:sp>
      <p:sp>
        <p:nvSpPr>
          <p:cNvPr id="7" name="Folded Corner 6"/>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Revenues</a:t>
            </a:r>
          </a:p>
        </p:txBody>
      </p:sp>
      <p:sp>
        <p:nvSpPr>
          <p:cNvPr id="2" name="Slide Number Placeholder 1"/>
          <p:cNvSpPr>
            <a:spLocks noGrp="1"/>
          </p:cNvSpPr>
          <p:nvPr>
            <p:ph type="sldNum" sz="quarter" idx="12"/>
          </p:nvPr>
        </p:nvSpPr>
        <p:spPr/>
        <p:txBody>
          <a:bodyPr/>
          <a:lstStyle/>
          <a:p>
            <a:pPr>
              <a:defRPr/>
            </a:pPr>
            <a:r>
              <a:rPr lang="en-US" dirty="0" smtClean="0"/>
              <a:t>61</a:t>
            </a:r>
            <a:endParaRPr lang="en-US" dirty="0"/>
          </a:p>
        </p:txBody>
      </p:sp>
    </p:spTree>
    <p:extLst>
      <p:ext uri="{BB962C8B-B14F-4D97-AF65-F5344CB8AC3E}">
        <p14:creationId xmlns:p14="http://schemas.microsoft.com/office/powerpoint/2010/main" val="23255297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14400" y="384048"/>
            <a:ext cx="6875822" cy="5788152"/>
          </a:xfrm>
          <a:prstGeom prst="rect">
            <a:avLst/>
          </a:prstGeom>
        </p:spPr>
      </p:pic>
      <p:sp>
        <p:nvSpPr>
          <p:cNvPr id="9" name="TextBox 8"/>
          <p:cNvSpPr txBox="1"/>
          <p:nvPr/>
        </p:nvSpPr>
        <p:spPr>
          <a:xfrm>
            <a:off x="7827435" y="3299905"/>
            <a:ext cx="1288297" cy="415498"/>
          </a:xfrm>
          <a:prstGeom prst="rect">
            <a:avLst/>
          </a:prstGeom>
          <a:solidFill>
            <a:srgbClr val="00FFCC">
              <a:alpha val="40000"/>
            </a:srgbClr>
          </a:solidFill>
          <a:ln>
            <a:solidFill>
              <a:schemeClr val="tx1"/>
            </a:solidFill>
          </a:ln>
          <a:effectLst>
            <a:outerShdw blurRad="63500" sx="102000" sy="102000" algn="ctr" rotWithShape="0">
              <a:prstClr val="black">
                <a:alpha val="40000"/>
              </a:prstClr>
            </a:outerShdw>
          </a:effectLst>
        </p:spPr>
        <p:txBody>
          <a:bodyPr wrap="square" rtlCol="0">
            <a:spAutoFit/>
          </a:bodyPr>
          <a:lstStyle>
            <a:defPPr>
              <a:defRPr lang="en-US"/>
            </a:defPPr>
            <a:lvl1pPr algn="ctr">
              <a:defRPr sz="1050"/>
            </a:lvl1pPr>
          </a:lstStyle>
          <a:p>
            <a:r>
              <a:rPr lang="en-US" dirty="0"/>
              <a:t>Update months for Qualifying Period</a:t>
            </a:r>
          </a:p>
        </p:txBody>
      </p:sp>
      <p:sp>
        <p:nvSpPr>
          <p:cNvPr id="7" name="Left Brace 6"/>
          <p:cNvSpPr/>
          <p:nvPr/>
        </p:nvSpPr>
        <p:spPr>
          <a:xfrm flipH="1">
            <a:off x="6954982" y="2433783"/>
            <a:ext cx="710972" cy="2147742"/>
          </a:xfrm>
          <a:prstGeom prst="leftBrace">
            <a:avLst>
              <a:gd name="adj1" fmla="val 75227"/>
              <a:gd name="adj2" fmla="val 5037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olded Corner 9"/>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Results</a:t>
            </a:r>
          </a:p>
        </p:txBody>
      </p:sp>
      <p:sp>
        <p:nvSpPr>
          <p:cNvPr id="2" name="Slide Number Placeholder 1"/>
          <p:cNvSpPr>
            <a:spLocks noGrp="1"/>
          </p:cNvSpPr>
          <p:nvPr>
            <p:ph type="sldNum" sz="quarter" idx="12"/>
          </p:nvPr>
        </p:nvSpPr>
        <p:spPr/>
        <p:txBody>
          <a:bodyPr/>
          <a:lstStyle/>
          <a:p>
            <a:pPr>
              <a:defRPr/>
            </a:pPr>
            <a:r>
              <a:rPr lang="en-US" dirty="0" smtClean="0"/>
              <a:t>62</a:t>
            </a:r>
            <a:endParaRPr lang="en-US" dirty="0"/>
          </a:p>
        </p:txBody>
      </p:sp>
    </p:spTree>
    <p:extLst>
      <p:ext uri="{BB962C8B-B14F-4D97-AF65-F5344CB8AC3E}">
        <p14:creationId xmlns:p14="http://schemas.microsoft.com/office/powerpoint/2010/main" val="1329727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046" y="1789888"/>
            <a:ext cx="7814553" cy="4763311"/>
          </a:xfrm>
        </p:spPr>
        <p:txBody>
          <a:bodyPr/>
          <a:lstStyle/>
          <a:p>
            <a:pPr>
              <a:buFont typeface="Arial" panose="020B0604020202020204" pitchFamily="34" charset="0"/>
              <a:buChar char="•"/>
            </a:pPr>
            <a:r>
              <a:rPr lang="en-US" dirty="0"/>
              <a:t>Purpose &amp; Authority</a:t>
            </a:r>
          </a:p>
          <a:p>
            <a:pPr>
              <a:buFont typeface="Arial" panose="020B0604020202020204" pitchFamily="34" charset="0"/>
              <a:buChar char="•"/>
            </a:pPr>
            <a:r>
              <a:rPr lang="en-US" dirty="0"/>
              <a:t>Regulations</a:t>
            </a:r>
          </a:p>
          <a:p>
            <a:pPr>
              <a:buFont typeface="Arial" panose="020B0604020202020204" pitchFamily="34" charset="0"/>
              <a:buChar char="•"/>
            </a:pPr>
            <a:r>
              <a:rPr lang="en-US" dirty="0"/>
              <a:t>Process</a:t>
            </a:r>
          </a:p>
          <a:p>
            <a:pPr>
              <a:buFont typeface="Arial" panose="020B0604020202020204" pitchFamily="34" charset="0"/>
              <a:buChar char="•"/>
            </a:pPr>
            <a:r>
              <a:rPr lang="en-US" dirty="0"/>
              <a:t>Example Case</a:t>
            </a:r>
          </a:p>
          <a:p>
            <a:pPr>
              <a:buFont typeface="Arial" panose="020B0604020202020204" pitchFamily="34" charset="0"/>
              <a:buChar char="•"/>
            </a:pPr>
            <a:r>
              <a:rPr lang="en-US" dirty="0"/>
              <a:t>Helpful Tips</a:t>
            </a:r>
          </a:p>
          <a:p>
            <a:pPr>
              <a:buFont typeface="Arial" panose="020B0604020202020204" pitchFamily="34" charset="0"/>
              <a:buChar char="•"/>
            </a:pPr>
            <a:r>
              <a:rPr lang="en-US" dirty="0"/>
              <a:t>Q&amp;A</a:t>
            </a:r>
          </a:p>
          <a:p>
            <a:endParaRPr lang="en-US" dirty="0"/>
          </a:p>
        </p:txBody>
      </p:sp>
      <p:sp>
        <p:nvSpPr>
          <p:cNvPr id="2" name="Title 1"/>
          <p:cNvSpPr>
            <a:spLocks noGrp="1"/>
          </p:cNvSpPr>
          <p:nvPr>
            <p:ph type="title"/>
          </p:nvPr>
        </p:nvSpPr>
        <p:spPr/>
        <p:txBody>
          <a:bodyPr>
            <a:normAutofit fontScale="90000"/>
          </a:bodyPr>
          <a:lstStyle/>
          <a:p>
            <a:r>
              <a:rPr lang="en-US" dirty="0"/>
              <a:t>Agenda</a:t>
            </a:r>
          </a:p>
        </p:txBody>
      </p:sp>
      <p:sp>
        <p:nvSpPr>
          <p:cNvPr id="4" name="TextBox 3"/>
          <p:cNvSpPr txBox="1"/>
          <p:nvPr/>
        </p:nvSpPr>
        <p:spPr>
          <a:xfrm>
            <a:off x="4991100" y="4171543"/>
            <a:ext cx="3851343" cy="2031325"/>
          </a:xfrm>
          <a:prstGeom prst="rect">
            <a:avLst/>
          </a:prstGeom>
          <a:noFill/>
        </p:spPr>
        <p:txBody>
          <a:bodyPr wrap="square" rtlCol="0">
            <a:spAutoFit/>
          </a:bodyPr>
          <a:lstStyle/>
          <a:p>
            <a:r>
              <a:rPr lang="en-US" dirty="0"/>
              <a:t>This presentation involves regulations (30 CFR Part 203.50 through 203.56 and 203.81 through 203.84) which establish the terms and conditions for granting reductions in royalty rates to end of life leases under the Outer Continental Shelf (OCS) Lands Act.</a:t>
            </a:r>
          </a:p>
        </p:txBody>
      </p:sp>
      <p:sp>
        <p:nvSpPr>
          <p:cNvPr id="5" name="Slide Number Placeholder 4"/>
          <p:cNvSpPr>
            <a:spLocks noGrp="1"/>
          </p:cNvSpPr>
          <p:nvPr>
            <p:ph type="sldNum" sz="quarter" idx="13"/>
          </p:nvPr>
        </p:nvSpPr>
        <p:spPr/>
        <p:txBody>
          <a:bodyPr/>
          <a:lstStyle/>
          <a:p>
            <a:pPr>
              <a:defRPr/>
            </a:pPr>
            <a:r>
              <a:rPr lang="en-US" dirty="0"/>
              <a:t>2</a:t>
            </a:r>
          </a:p>
        </p:txBody>
      </p:sp>
    </p:spTree>
    <p:extLst>
      <p:ext uri="{BB962C8B-B14F-4D97-AF65-F5344CB8AC3E}">
        <p14:creationId xmlns:p14="http://schemas.microsoft.com/office/powerpoint/2010/main" val="6258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14400" y="384048"/>
            <a:ext cx="6864890" cy="5788152"/>
          </a:xfrm>
          <a:prstGeom prst="rect">
            <a:avLst/>
          </a:prstGeom>
        </p:spPr>
      </p:pic>
      <p:sp>
        <p:nvSpPr>
          <p:cNvPr id="8" name="TextBox 7"/>
          <p:cNvSpPr txBox="1"/>
          <p:nvPr/>
        </p:nvSpPr>
        <p:spPr>
          <a:xfrm>
            <a:off x="6959107" y="2129565"/>
            <a:ext cx="2130176" cy="2031325"/>
          </a:xfrm>
          <a:prstGeom prst="rect">
            <a:avLst/>
          </a:prstGeom>
          <a:solidFill>
            <a:schemeClr val="bg1"/>
          </a:solidFill>
          <a:ln>
            <a:solidFill>
              <a:srgbClr val="8080FF"/>
            </a:solidFill>
          </a:ln>
        </p:spPr>
        <p:txBody>
          <a:bodyPr wrap="square" rtlCol="0">
            <a:spAutoFit/>
          </a:bodyPr>
          <a:lstStyle/>
          <a:p>
            <a:r>
              <a:rPr lang="en-US" sz="1400" dirty="0"/>
              <a:t>All cells on “Results” tab are calculated – do not overwrite!</a:t>
            </a:r>
          </a:p>
          <a:p>
            <a:endParaRPr lang="en-US" sz="1400" dirty="0"/>
          </a:p>
          <a:p>
            <a:r>
              <a:rPr lang="en-US" sz="1400" dirty="0"/>
              <a:t>Final result should be </a:t>
            </a:r>
          </a:p>
          <a:p>
            <a:r>
              <a:rPr lang="en-US" sz="1400" dirty="0"/>
              <a:t>≥ 0.75.</a:t>
            </a:r>
          </a:p>
          <a:p>
            <a:endParaRPr lang="en-US" sz="1400" dirty="0"/>
          </a:p>
          <a:p>
            <a:endParaRPr lang="en-US" sz="1400" dirty="0"/>
          </a:p>
          <a:p>
            <a:endParaRPr lang="en-US" sz="1400" dirty="0"/>
          </a:p>
        </p:txBody>
      </p:sp>
      <p:sp>
        <p:nvSpPr>
          <p:cNvPr id="4" name="Oval 3"/>
          <p:cNvSpPr/>
          <p:nvPr/>
        </p:nvSpPr>
        <p:spPr>
          <a:xfrm>
            <a:off x="6099048" y="4663800"/>
            <a:ext cx="685800" cy="28420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73113" y="4387733"/>
            <a:ext cx="408956" cy="692497"/>
          </a:xfrm>
          <a:prstGeom prst="rect">
            <a:avLst/>
          </a:prstGeom>
          <a:noFill/>
        </p:spPr>
        <p:txBody>
          <a:bodyPr wrap="square" lIns="68580" tIns="34290" rIns="68580" bIns="34290">
            <a:spAutoFit/>
          </a:bodyPr>
          <a:lstStyle/>
          <a:p>
            <a:pPr algn="ctr"/>
            <a:r>
              <a:rPr lang="en-US" sz="4050" dirty="0">
                <a:ln w="0">
                  <a:solidFill>
                    <a:srgbClr val="FFC000"/>
                  </a:solidFill>
                </a:ln>
                <a:solidFill>
                  <a:srgbClr val="FFC000"/>
                </a:solidFill>
                <a:effectLst>
                  <a:outerShdw blurRad="38100" dist="19050" dir="2700000" algn="tl" rotWithShape="0">
                    <a:schemeClr val="dk1">
                      <a:alpha val="40000"/>
                    </a:schemeClr>
                  </a:outerShdw>
                </a:effectLst>
                <a:sym typeface="Wingdings" panose="05000000000000000000" pitchFamily="2" charset="2"/>
              </a:rPr>
              <a:t></a:t>
            </a:r>
            <a:endParaRPr lang="en-US" sz="4050" dirty="0">
              <a:ln w="0">
                <a:solidFill>
                  <a:srgbClr val="FFC000"/>
                </a:solidFill>
              </a:ln>
              <a:solidFill>
                <a:srgbClr val="FFC000"/>
              </a:solidFill>
              <a:effectLst>
                <a:outerShdw blurRad="38100" dist="19050" dir="2700000" algn="tl" rotWithShape="0">
                  <a:schemeClr val="dk1">
                    <a:alpha val="40000"/>
                  </a:schemeClr>
                </a:outerShdw>
              </a:effectLst>
            </a:endParaRPr>
          </a:p>
        </p:txBody>
      </p:sp>
      <p:sp>
        <p:nvSpPr>
          <p:cNvPr id="12" name="Folded Corner 11"/>
          <p:cNvSpPr/>
          <p:nvPr/>
        </p:nvSpPr>
        <p:spPr>
          <a:xfrm>
            <a:off x="6784848" y="6281928"/>
            <a:ext cx="2361847" cy="449034"/>
          </a:xfrm>
          <a:prstGeom prst="foldedCorner">
            <a:avLst/>
          </a:prstGeom>
        </p:spPr>
        <p:style>
          <a:lnRef idx="1">
            <a:schemeClr val="accent5"/>
          </a:lnRef>
          <a:fillRef idx="3">
            <a:schemeClr val="accent5"/>
          </a:fillRef>
          <a:effectRef idx="2">
            <a:schemeClr val="accent5"/>
          </a:effectRef>
          <a:fontRef idx="minor">
            <a:schemeClr val="lt1"/>
          </a:fontRef>
        </p:style>
        <p:txBody>
          <a:bodyPr lIns="6858" tIns="6858" rIns="6858" bIns="0" rtlCol="0" anchor="b" anchorCtr="0">
            <a:spAutoFit/>
          </a:bodyPr>
          <a:lstStyle/>
          <a:p>
            <a:pPr algn="ctr"/>
            <a:r>
              <a:rPr lang="en-US" sz="2400" dirty="0">
                <a:solidFill>
                  <a:schemeClr val="bg1"/>
                </a:solidFill>
              </a:rPr>
              <a:t>Results</a:t>
            </a:r>
          </a:p>
        </p:txBody>
      </p:sp>
      <p:pic>
        <p:nvPicPr>
          <p:cNvPr id="6" name="Picture 5"/>
          <p:cNvPicPr>
            <a:picLocks noChangeAspect="1"/>
          </p:cNvPicPr>
          <p:nvPr/>
        </p:nvPicPr>
        <p:blipFill>
          <a:blip r:embed="rId4"/>
          <a:stretch>
            <a:fillRect/>
          </a:stretch>
        </p:blipFill>
        <p:spPr>
          <a:xfrm>
            <a:off x="4030169" y="5212455"/>
            <a:ext cx="2928938" cy="6215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8261" y="3516390"/>
            <a:ext cx="915657" cy="383432"/>
          </a:xfrm>
          <a:prstGeom prst="rect">
            <a:avLst/>
          </a:prstGeom>
        </p:spPr>
      </p:pic>
      <p:sp>
        <p:nvSpPr>
          <p:cNvPr id="2" name="Oval 1"/>
          <p:cNvSpPr/>
          <p:nvPr/>
        </p:nvSpPr>
        <p:spPr>
          <a:xfrm>
            <a:off x="1982620" y="4604168"/>
            <a:ext cx="1004764" cy="4401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ysClr val="windowText" lastClr="000000"/>
                </a:solidFill>
              </a:rPr>
              <a:t>$</a:t>
            </a:r>
            <a:r>
              <a:rPr lang="en-US" sz="1050" dirty="0" smtClean="0">
                <a:solidFill>
                  <a:sysClr val="windowText" lastClr="000000"/>
                </a:solidFill>
              </a:rPr>
              <a:t>1,038,063</a:t>
            </a:r>
            <a:endParaRPr lang="en-US" sz="1050" dirty="0">
              <a:solidFill>
                <a:sysClr val="windowText" lastClr="000000"/>
              </a:solidFill>
            </a:endParaRPr>
          </a:p>
        </p:txBody>
      </p:sp>
      <p:sp>
        <p:nvSpPr>
          <p:cNvPr id="10" name="Oval 9"/>
          <p:cNvSpPr/>
          <p:nvPr/>
        </p:nvSpPr>
        <p:spPr>
          <a:xfrm>
            <a:off x="1962850" y="4948005"/>
            <a:ext cx="1004764" cy="4401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ysClr val="windowText" lastClr="000000"/>
                </a:solidFill>
              </a:rPr>
              <a:t>$</a:t>
            </a:r>
            <a:r>
              <a:rPr lang="en-US" sz="1050" dirty="0" smtClean="0">
                <a:solidFill>
                  <a:sysClr val="windowText" lastClr="000000"/>
                </a:solidFill>
              </a:rPr>
              <a:t>519,031</a:t>
            </a:r>
            <a:endParaRPr lang="en-US" sz="1050" dirty="0">
              <a:solidFill>
                <a:sysClr val="windowText" lastClr="000000"/>
              </a:solidFill>
            </a:endParaRPr>
          </a:p>
        </p:txBody>
      </p:sp>
      <p:sp>
        <p:nvSpPr>
          <p:cNvPr id="3" name="Slide Number Placeholder 2"/>
          <p:cNvSpPr>
            <a:spLocks noGrp="1"/>
          </p:cNvSpPr>
          <p:nvPr>
            <p:ph type="sldNum" sz="quarter" idx="12"/>
          </p:nvPr>
        </p:nvSpPr>
        <p:spPr/>
        <p:txBody>
          <a:bodyPr/>
          <a:lstStyle/>
          <a:p>
            <a:pPr>
              <a:defRPr/>
            </a:pPr>
            <a:r>
              <a:rPr lang="en-US" dirty="0" smtClean="0"/>
              <a:t>63</a:t>
            </a:r>
            <a:endParaRPr lang="en-US" dirty="0"/>
          </a:p>
        </p:txBody>
      </p:sp>
    </p:spTree>
    <p:extLst>
      <p:ext uri="{BB962C8B-B14F-4D97-AF65-F5344CB8AC3E}">
        <p14:creationId xmlns:p14="http://schemas.microsoft.com/office/powerpoint/2010/main" val="334000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2"/>
                                        </p:tgtEl>
                                        <p:attrNameLst>
                                          <p:attrName>ppt_w</p:attrName>
                                        </p:attrNameLst>
                                      </p:cBhvr>
                                      <p:tavLst>
                                        <p:tav tm="0">
                                          <p:val>
                                            <p:strVal val="ppt_w"/>
                                          </p:val>
                                        </p:tav>
                                        <p:tav tm="100000">
                                          <p:val>
                                            <p:fltVal val="0"/>
                                          </p:val>
                                        </p:tav>
                                      </p:tavLst>
                                    </p:anim>
                                    <p:anim calcmode="lin" valueType="num">
                                      <p:cBhvr>
                                        <p:cTn id="14" dur="1000"/>
                                        <p:tgtEl>
                                          <p:spTgt spid="2"/>
                                        </p:tgtEl>
                                        <p:attrNameLst>
                                          <p:attrName>ppt_h</p:attrName>
                                        </p:attrNameLst>
                                      </p:cBhvr>
                                      <p:tavLst>
                                        <p:tav tm="0">
                                          <p:val>
                                            <p:strVal val="ppt_h"/>
                                          </p:val>
                                        </p:tav>
                                        <p:tav tm="100000">
                                          <p:val>
                                            <p:fltVal val="0"/>
                                          </p:val>
                                        </p:tav>
                                      </p:tavLst>
                                    </p:anim>
                                    <p:anim calcmode="lin" valueType="num">
                                      <p:cBhvr>
                                        <p:cTn id="15" dur="1000"/>
                                        <p:tgtEl>
                                          <p:spTgt spid="2"/>
                                        </p:tgtEl>
                                        <p:attrNameLst>
                                          <p:attrName>style.rotation</p:attrName>
                                        </p:attrNameLst>
                                      </p:cBhvr>
                                      <p:tavLst>
                                        <p:tav tm="0">
                                          <p:val>
                                            <p:fltVal val="0"/>
                                          </p:val>
                                        </p:tav>
                                        <p:tav tm="100000">
                                          <p:val>
                                            <p:fltVal val="90"/>
                                          </p:val>
                                        </p:tav>
                                      </p:tavLst>
                                    </p:anim>
                                    <p:animEffect transition="out" filter="fade">
                                      <p:cBhvr>
                                        <p:cTn id="16" dur="1000"/>
                                        <p:tgtEl>
                                          <p:spTgt spid="2"/>
                                        </p:tgtEl>
                                      </p:cBhvr>
                                    </p:animEffect>
                                    <p:set>
                                      <p:cBhvr>
                                        <p:cTn id="17" dur="1" fill="hold">
                                          <p:stCondLst>
                                            <p:cond delay="999"/>
                                          </p:stCondLst>
                                        </p:cTn>
                                        <p:tgtEl>
                                          <p:spTgt spid="2"/>
                                        </p:tgtEl>
                                        <p:attrNameLst>
                                          <p:attrName>style.visibility</p:attrName>
                                        </p:attrNameLst>
                                      </p:cBhvr>
                                      <p:to>
                                        <p:strVal val="hidden"/>
                                      </p:to>
                                    </p:set>
                                  </p:childTnLst>
                                </p:cTn>
                              </p:par>
                            </p:childTnLst>
                          </p:cTn>
                        </p:par>
                        <p:par>
                          <p:cTn id="18" fill="hold">
                            <p:stCondLst>
                              <p:cond delay="1000"/>
                            </p:stCondLst>
                            <p:childTnLst>
                              <p:par>
                                <p:cTn id="19" presetID="17"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Decision Letter</a:t>
            </a:r>
          </a:p>
        </p:txBody>
      </p:sp>
      <p:sp>
        <p:nvSpPr>
          <p:cNvPr id="3" name="Text Placeholder 2"/>
          <p:cNvSpPr>
            <a:spLocks noGrp="1"/>
          </p:cNvSpPr>
          <p:nvPr>
            <p:ph idx="1"/>
          </p:nvPr>
        </p:nvSpPr>
        <p:spPr/>
        <p:txBody>
          <a:bodyPr/>
          <a:lstStyle/>
          <a:p>
            <a:pPr marL="0" indent="0">
              <a:buNone/>
            </a:pPr>
            <a:r>
              <a:rPr lang="en-US" sz="2000" dirty="0"/>
              <a:t>1) Royalty Rates</a:t>
            </a:r>
          </a:p>
          <a:p>
            <a:pPr marL="0" indent="0">
              <a:buNone/>
            </a:pPr>
            <a:r>
              <a:rPr lang="en-US" sz="2000" dirty="0"/>
              <a:t>Effective royalty rate = 16.67%</a:t>
            </a:r>
          </a:p>
          <a:p>
            <a:pPr marL="0" indent="0">
              <a:buNone/>
            </a:pPr>
            <a:r>
              <a:rPr lang="en-US" sz="2000" dirty="0"/>
              <a:t>Royalty relief rate = 8.335%</a:t>
            </a:r>
          </a:p>
          <a:p>
            <a:pPr marL="0" indent="0">
              <a:buNone/>
            </a:pPr>
            <a:endParaRPr lang="en-US" sz="1400" dirty="0"/>
          </a:p>
          <a:p>
            <a:pPr marL="0" indent="0">
              <a:buNone/>
            </a:pPr>
            <a:endParaRPr lang="en-US" sz="1400" dirty="0"/>
          </a:p>
          <a:p>
            <a:pPr marL="0" indent="0">
              <a:buNone/>
            </a:pPr>
            <a:r>
              <a:rPr lang="en-US" sz="2000" dirty="0"/>
              <a:t>2) Royalty Relief Volume</a:t>
            </a:r>
          </a:p>
          <a:p>
            <a:pPr marL="457200" lvl="1" indent="0">
              <a:buNone/>
            </a:pPr>
            <a:r>
              <a:rPr lang="en-US" sz="2000" dirty="0"/>
              <a:t>9,279 BOE/month</a:t>
            </a:r>
          </a:p>
          <a:p>
            <a:pPr marL="457200" lvl="1" indent="0">
              <a:buNone/>
            </a:pPr>
            <a:endParaRPr lang="en-US" sz="2000" dirty="0"/>
          </a:p>
          <a:p>
            <a:pPr marL="457200" lvl="1" indent="0">
              <a:buNone/>
            </a:pPr>
            <a:endParaRPr lang="en-US" sz="2000" dirty="0"/>
          </a:p>
          <a:p>
            <a:pPr marL="0" indent="0">
              <a:buNone/>
            </a:pPr>
            <a:r>
              <a:rPr lang="en-US" sz="2000" kern="0" dirty="0"/>
              <a:t>3) Effective Date of New Terms</a:t>
            </a:r>
          </a:p>
          <a:p>
            <a:pPr marL="457200" lvl="1" indent="0">
              <a:buNone/>
            </a:pPr>
            <a:r>
              <a:rPr lang="en-US" sz="1800" dirty="0"/>
              <a:t>Usually first day of the month following relief approval</a:t>
            </a:r>
          </a:p>
          <a:p>
            <a:pPr marL="0" indent="0">
              <a:buNone/>
            </a:pPr>
            <a:endParaRPr lang="en-US" sz="2000" kern="0" dirty="0"/>
          </a:p>
          <a:p>
            <a:pPr marL="0" indent="0">
              <a:buNone/>
            </a:pPr>
            <a:endParaRPr lang="en-US" sz="2000" dirty="0"/>
          </a:p>
        </p:txBody>
      </p:sp>
      <p:sp>
        <p:nvSpPr>
          <p:cNvPr id="13" name="Content Placeholder 12"/>
          <p:cNvSpPr>
            <a:spLocks noGrp="1"/>
          </p:cNvSpPr>
          <p:nvPr>
            <p:ph idx="10"/>
          </p:nvPr>
        </p:nvSpPr>
        <p:spPr/>
        <p:txBody>
          <a:bodyPr/>
          <a:lstStyle/>
          <a:p>
            <a:pPr marL="0" indent="0">
              <a:buNone/>
            </a:pPr>
            <a:endParaRPr lang="en-US" kern="0" dirty="0"/>
          </a:p>
          <a:p>
            <a:pPr marL="0" indent="0">
              <a:buNone/>
            </a:pPr>
            <a:r>
              <a:rPr lang="en-US" sz="2000" kern="0" dirty="0" smtClean="0"/>
              <a:t>4</a:t>
            </a:r>
            <a:r>
              <a:rPr lang="en-US" sz="2000" kern="0" dirty="0"/>
              <a:t>) Base Reference Price </a:t>
            </a:r>
            <a:endParaRPr lang="en-US" kern="0" dirty="0"/>
          </a:p>
          <a:p>
            <a:pPr marL="0" indent="0">
              <a:buNone/>
            </a:pPr>
            <a:r>
              <a:rPr lang="en-US" sz="1350" i="1" kern="0" dirty="0" smtClean="0"/>
              <a:t>(</a:t>
            </a:r>
            <a:r>
              <a:rPr lang="en-US" sz="1350" i="1" kern="0" dirty="0"/>
              <a:t>Weighted Average Price over Qualifying Period)</a:t>
            </a:r>
          </a:p>
          <a:p>
            <a:pPr marL="0" indent="0">
              <a:buNone/>
            </a:pPr>
            <a:r>
              <a:rPr lang="en-US" sz="2000" dirty="0" smtClean="0"/>
              <a:t>	$56.01/BOE</a:t>
            </a:r>
            <a:endParaRPr lang="en-US" sz="2000" dirty="0"/>
          </a:p>
          <a:p>
            <a:pPr marL="0" indent="0">
              <a:buNone/>
            </a:pPr>
            <a:endParaRPr lang="en-US" sz="1600" dirty="0" smtClean="0"/>
          </a:p>
          <a:p>
            <a:pPr marL="0" indent="0">
              <a:buNone/>
            </a:pPr>
            <a:endParaRPr lang="en-US" sz="1600" dirty="0"/>
          </a:p>
          <a:p>
            <a:pPr marL="0" indent="0">
              <a:buNone/>
            </a:pPr>
            <a:endParaRPr lang="en-US" sz="1600" dirty="0"/>
          </a:p>
          <a:p>
            <a:pPr marL="0" indent="0">
              <a:buNone/>
            </a:pPr>
            <a:r>
              <a:rPr lang="en-US" sz="2000" kern="0" dirty="0"/>
              <a:t>5) Suspension Threshold Price </a:t>
            </a:r>
            <a:r>
              <a:rPr lang="en-US" sz="1400" i="1" kern="0" dirty="0" smtClean="0"/>
              <a:t>(Base </a:t>
            </a:r>
            <a:r>
              <a:rPr lang="en-US" sz="1400" i="1" kern="0" dirty="0"/>
              <a:t>Reference Price + 25%)</a:t>
            </a:r>
          </a:p>
          <a:p>
            <a:pPr marL="0" indent="0">
              <a:buNone/>
            </a:pPr>
            <a:r>
              <a:rPr lang="en-US" sz="2000" dirty="0"/>
              <a:t> </a:t>
            </a:r>
            <a:r>
              <a:rPr lang="en-US" sz="2000" dirty="0" smtClean="0"/>
              <a:t>	$70.01/BOE</a:t>
            </a:r>
            <a:endParaRPr lang="en-US" sz="2000" dirty="0"/>
          </a:p>
          <a:p>
            <a:pPr marL="0" indent="0">
              <a:buNone/>
            </a:pPr>
            <a:endParaRPr lang="en-US" kern="0" dirty="0"/>
          </a:p>
          <a:p>
            <a:pPr marL="0" indent="0">
              <a:buNone/>
            </a:pPr>
            <a:endParaRPr lang="en-US" dirty="0"/>
          </a:p>
        </p:txBody>
      </p:sp>
      <p:sp>
        <p:nvSpPr>
          <p:cNvPr id="4" name="Slide Number Placeholder 3"/>
          <p:cNvSpPr>
            <a:spLocks noGrp="1"/>
          </p:cNvSpPr>
          <p:nvPr>
            <p:ph type="sldNum" sz="quarter" idx="13"/>
          </p:nvPr>
        </p:nvSpPr>
        <p:spPr/>
        <p:txBody>
          <a:bodyPr/>
          <a:lstStyle/>
          <a:p>
            <a:pPr>
              <a:defRPr/>
            </a:pPr>
            <a:r>
              <a:rPr lang="en-US" dirty="0" smtClean="0"/>
              <a:t>64</a:t>
            </a:r>
            <a:endParaRPr lang="en-US" dirty="0"/>
          </a:p>
        </p:txBody>
      </p:sp>
    </p:spTree>
    <p:extLst>
      <p:ext uri="{BB962C8B-B14F-4D97-AF65-F5344CB8AC3E}">
        <p14:creationId xmlns:p14="http://schemas.microsoft.com/office/powerpoint/2010/main" val="21381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655781" y="2813666"/>
            <a:ext cx="1357745" cy="298539"/>
          </a:xfrm>
          <a:prstGeom prst="rect">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Calculations</a:t>
            </a:r>
          </a:p>
        </p:txBody>
      </p:sp>
      <p:sp>
        <p:nvSpPr>
          <p:cNvPr id="3" name="Text Placeholder 2"/>
          <p:cNvSpPr>
            <a:spLocks noGrp="1"/>
          </p:cNvSpPr>
          <p:nvPr>
            <p:ph idx="1"/>
          </p:nvPr>
        </p:nvSpPr>
        <p:spPr>
          <a:xfrm>
            <a:off x="757381" y="1524000"/>
            <a:ext cx="4038600" cy="424252"/>
          </a:xfrm>
        </p:spPr>
        <p:txBody>
          <a:bodyPr/>
          <a:lstStyle/>
          <a:p>
            <a:pPr marL="0" indent="0" algn="ctr">
              <a:buNone/>
            </a:pPr>
            <a:r>
              <a:rPr lang="en-US" sz="2000" u="sng" dirty="0"/>
              <a:t>Production Weighting Factors</a:t>
            </a:r>
          </a:p>
          <a:p>
            <a:pPr marL="0" indent="0">
              <a:buNone/>
            </a:pPr>
            <a:endParaRPr lang="en-US" u="sng" dirty="0"/>
          </a:p>
          <a:p>
            <a:pPr marL="0" indent="0" algn="ctr">
              <a:buNone/>
            </a:pPr>
            <a:endParaRPr lang="en-US" u="sng" dirty="0"/>
          </a:p>
          <a:p>
            <a:pPr marL="0" indent="0" algn="ctr">
              <a:buNone/>
            </a:pPr>
            <a:endParaRPr lang="en-US" u="sng" dirty="0"/>
          </a:p>
          <a:p>
            <a:pPr marL="0" indent="0" algn="ctr">
              <a:buNone/>
            </a:pPr>
            <a:r>
              <a:rPr lang="en-US" dirty="0"/>
              <a:t>	</a:t>
            </a:r>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endParaRPr lang="en-US" sz="2800" dirty="0"/>
          </a:p>
          <a:p>
            <a:endParaRPr lang="en-US" dirty="0"/>
          </a:p>
        </p:txBody>
      </p:sp>
      <p:sp>
        <p:nvSpPr>
          <p:cNvPr id="8" name="Text Placeholder 7"/>
          <p:cNvSpPr>
            <a:spLocks noGrp="1"/>
          </p:cNvSpPr>
          <p:nvPr>
            <p:ph type="body" sz="quarter" idx="12"/>
          </p:nvPr>
        </p:nvSpPr>
        <p:spPr>
          <a:xfrm>
            <a:off x="1010440" y="767144"/>
            <a:ext cx="8001000" cy="457200"/>
          </a:xfrm>
        </p:spPr>
        <p:txBody>
          <a:bodyPr/>
          <a:lstStyle/>
          <a:p>
            <a:r>
              <a:rPr lang="en-US" sz="1400" i="1" dirty="0"/>
              <a:t>All price and production weighting factors use historical data from the 12-month qualifying period.</a:t>
            </a:r>
            <a:endParaRPr lang="en-US" sz="2000" dirty="0"/>
          </a:p>
        </p:txBody>
      </p:sp>
      <mc:AlternateContent xmlns:mc="http://schemas.openxmlformats.org/markup-compatibility/2006" xmlns:a14="http://schemas.microsoft.com/office/drawing/2010/main">
        <mc:Choice Requires="a14">
          <p:sp>
            <p:nvSpPr>
              <p:cNvPr id="9" name="Content Placeholder 8"/>
              <p:cNvSpPr>
                <a:spLocks noGrp="1"/>
              </p:cNvSpPr>
              <p:nvPr>
                <p:ph idx="10"/>
              </p:nvPr>
            </p:nvSpPr>
            <p:spPr>
              <a:xfrm>
                <a:off x="5026888" y="1524000"/>
                <a:ext cx="4052455" cy="5029200"/>
              </a:xfrm>
            </p:spPr>
            <p:txBody>
              <a:bodyPr lIns="0" tIns="0" rIns="0" bIns="0"/>
              <a:lstStyle/>
              <a:p>
                <a:pPr marL="0" indent="0" algn="ctr">
                  <a:buNone/>
                </a:pPr>
                <a:r>
                  <a:rPr lang="en-US" sz="2000" u="sng" dirty="0" smtClean="0"/>
                  <a:t>Base Price Level</a:t>
                </a:r>
              </a:p>
              <a:p>
                <a:pPr marL="0" indent="0">
                  <a:buNone/>
                </a:pPr>
                <a:r>
                  <a:rPr lang="en-US" sz="1600" dirty="0"/>
                  <a:t>2018 WTI </a:t>
                </a:r>
                <a:r>
                  <a:rPr lang="en-US" sz="1600" dirty="0" err="1"/>
                  <a:t>Avg</a:t>
                </a:r>
                <a:r>
                  <a:rPr lang="en-US" sz="1600" dirty="0"/>
                  <a:t> Oil Price= $64.94/BBL</a:t>
                </a:r>
              </a:p>
              <a:p>
                <a:pPr marL="0" indent="0">
                  <a:buNone/>
                </a:pPr>
                <a:r>
                  <a:rPr lang="en-US" sz="1600" dirty="0"/>
                  <a:t>2018 HH </a:t>
                </a:r>
                <a:r>
                  <a:rPr lang="en-US" sz="1600" dirty="0" err="1"/>
                  <a:t>Avg</a:t>
                </a:r>
                <a:r>
                  <a:rPr lang="en-US" sz="1600" dirty="0"/>
                  <a:t> Gas Price= </a:t>
                </a:r>
                <a:r>
                  <a:rPr lang="en-US" sz="1600" dirty="0" smtClean="0"/>
                  <a:t>$3.17/MMBtu</a:t>
                </a:r>
                <a:endParaRPr lang="en-US" sz="1600" dirty="0"/>
              </a:p>
              <a:p>
                <a:pPr marL="0" indent="0">
                  <a:buNone/>
                </a:pPr>
                <a:endParaRPr lang="en-US" sz="700" dirty="0"/>
              </a:p>
              <a:p>
                <a:pPr marL="0" indent="0">
                  <a:buNone/>
                </a:pPr>
                <a:r>
                  <a:rPr lang="en-US" sz="1600" dirty="0"/>
                  <a:t>Convert Gas Price:</a:t>
                </a:r>
              </a:p>
              <a:p>
                <a:pPr marL="0" lvl="0" indent="0" algn="ctr">
                  <a:buNone/>
                </a:pPr>
                <a14:m>
                  <m:oMath xmlns:m="http://schemas.openxmlformats.org/officeDocument/2006/math">
                    <m:f>
                      <m:fPr>
                        <m:ctrlPr>
                          <a:rPr lang="en-US" sz="1600" b="0" i="1" smtClean="0">
                            <a:solidFill>
                              <a:prstClr val="black"/>
                            </a:solidFill>
                            <a:latin typeface="Cambria Math" panose="02040503050406030204" pitchFamily="18" charset="0"/>
                          </a:rPr>
                        </m:ctrlPr>
                      </m:fPr>
                      <m:num>
                        <m:r>
                          <a:rPr lang="en-US" sz="1600" b="0" i="1" smtClean="0">
                            <a:solidFill>
                              <a:prstClr val="black"/>
                            </a:solidFill>
                            <a:latin typeface="Cambria Math" panose="02040503050406030204" pitchFamily="18" charset="0"/>
                          </a:rPr>
                          <m:t>$3.17</m:t>
                        </m:r>
                      </m:num>
                      <m:den>
                        <m:r>
                          <a:rPr lang="en-US" sz="1600" b="0" i="1" smtClean="0">
                            <a:solidFill>
                              <a:prstClr val="black"/>
                            </a:solidFill>
                            <a:latin typeface="Cambria Math" panose="02040503050406030204" pitchFamily="18" charset="0"/>
                          </a:rPr>
                          <m:t>𝑀𝑀𝐵𝑡𝑢</m:t>
                        </m:r>
                      </m:den>
                    </m:f>
                    <m:r>
                      <a:rPr lang="en-US" sz="1600" b="0" i="1" smtClean="0">
                        <a:solidFill>
                          <a:prstClr val="black"/>
                        </a:solidFill>
                        <a:latin typeface="Cambria Math" panose="02040503050406030204" pitchFamily="18" charset="0"/>
                      </a:rPr>
                      <m:t>∗1.032</m:t>
                    </m:r>
                    <m:f>
                      <m:fPr>
                        <m:ctrlPr>
                          <a:rPr lang="en-US" sz="1600" b="0" i="1" smtClean="0">
                            <a:solidFill>
                              <a:prstClr val="black"/>
                            </a:solidFill>
                            <a:latin typeface="Cambria Math" panose="02040503050406030204" pitchFamily="18" charset="0"/>
                          </a:rPr>
                        </m:ctrlPr>
                      </m:fPr>
                      <m:num>
                        <m:r>
                          <a:rPr lang="en-US" sz="1600" b="0" i="1" smtClean="0">
                            <a:solidFill>
                              <a:prstClr val="black"/>
                            </a:solidFill>
                            <a:latin typeface="Cambria Math" panose="02040503050406030204" pitchFamily="18" charset="0"/>
                          </a:rPr>
                          <m:t>𝑀𝑀𝐵𝑡𝑢</m:t>
                        </m:r>
                      </m:num>
                      <m:den>
                        <m:r>
                          <a:rPr lang="en-US" sz="1600" b="0" i="1" smtClean="0">
                            <a:solidFill>
                              <a:prstClr val="black"/>
                            </a:solidFill>
                            <a:latin typeface="Cambria Math" panose="02040503050406030204" pitchFamily="18" charset="0"/>
                          </a:rPr>
                          <m:t>𝑀𝐶𝐹</m:t>
                        </m:r>
                      </m:den>
                    </m:f>
                    <m:r>
                      <a:rPr lang="en-US" sz="1600" b="0" i="1" smtClean="0">
                        <a:solidFill>
                          <a:prstClr val="black"/>
                        </a:solidFill>
                        <a:latin typeface="Cambria Math" panose="02040503050406030204" pitchFamily="18" charset="0"/>
                      </a:rPr>
                      <m:t>∗5.62</m:t>
                    </m:r>
                    <m:f>
                      <m:fPr>
                        <m:ctrlPr>
                          <a:rPr lang="en-US" sz="1600" b="0" i="1" smtClean="0">
                            <a:solidFill>
                              <a:prstClr val="black"/>
                            </a:solidFill>
                            <a:latin typeface="Cambria Math" panose="02040503050406030204" pitchFamily="18" charset="0"/>
                          </a:rPr>
                        </m:ctrlPr>
                      </m:fPr>
                      <m:num>
                        <m:r>
                          <a:rPr lang="en-US" sz="1600" b="0" i="1" smtClean="0">
                            <a:solidFill>
                              <a:prstClr val="black"/>
                            </a:solidFill>
                            <a:latin typeface="Cambria Math" panose="02040503050406030204" pitchFamily="18" charset="0"/>
                          </a:rPr>
                          <m:t>𝑀𝐶𝐹</m:t>
                        </m:r>
                      </m:num>
                      <m:den>
                        <m:r>
                          <a:rPr lang="en-US" sz="1600" b="0" i="1" smtClean="0">
                            <a:solidFill>
                              <a:prstClr val="black"/>
                            </a:solidFill>
                            <a:latin typeface="Cambria Math" panose="02040503050406030204" pitchFamily="18" charset="0"/>
                          </a:rPr>
                          <m:t>𝐵𝐵𝐿</m:t>
                        </m:r>
                      </m:den>
                    </m:f>
                    <m:r>
                      <a:rPr lang="en-US" sz="1600" b="0" i="1" smtClean="0">
                        <a:solidFill>
                          <a:prstClr val="black"/>
                        </a:solidFill>
                        <a:latin typeface="Cambria Math" panose="02040503050406030204" pitchFamily="18" charset="0"/>
                      </a:rPr>
                      <m:t>=$18.38/</m:t>
                    </m:r>
                    <m:r>
                      <a:rPr lang="en-US" sz="1600" b="0" i="1" smtClean="0">
                        <a:solidFill>
                          <a:prstClr val="black"/>
                        </a:solidFill>
                        <a:latin typeface="Cambria Math" panose="02040503050406030204" pitchFamily="18" charset="0"/>
                      </a:rPr>
                      <m:t>𝐵𝑂𝐸</m:t>
                    </m:r>
                  </m:oMath>
                </a14:m>
                <a:r>
                  <a:rPr lang="en-US" sz="1800" b="0" dirty="0">
                    <a:solidFill>
                      <a:prstClr val="black"/>
                    </a:solidFill>
                  </a:rPr>
                  <a:t> </a:t>
                </a:r>
              </a:p>
              <a:p>
                <a:pPr marL="0" lvl="0" indent="0">
                  <a:buNone/>
                </a:pPr>
                <a:endParaRPr lang="en-US" sz="1400" b="0" i="1" dirty="0">
                  <a:solidFill>
                    <a:prstClr val="black"/>
                  </a:solidFill>
                  <a:latin typeface="Cambria Math" panose="02040503050406030204" pitchFamily="18" charset="0"/>
                </a:endParaRPr>
              </a:p>
              <a:p>
                <a:pPr marL="0" lvl="0" indent="0">
                  <a:buNone/>
                </a:pPr>
                <a14:m>
                  <m:oMathPara xmlns:m="http://schemas.openxmlformats.org/officeDocument/2006/math">
                    <m:oMathParaPr>
                      <m:jc m:val="centerGroup"/>
                    </m:oMathParaPr>
                    <m:oMath xmlns:m="http://schemas.openxmlformats.org/officeDocument/2006/math">
                      <m:d>
                        <m:dPr>
                          <m:ctrlPr>
                            <a:rPr lang="en-US" sz="1400" b="0" i="1" smtClean="0">
                              <a:solidFill>
                                <a:prstClr val="black"/>
                              </a:solidFill>
                              <a:latin typeface="Cambria Math" panose="02040503050406030204" pitchFamily="18" charset="0"/>
                            </a:rPr>
                          </m:ctrlPr>
                        </m:dPr>
                        <m:e>
                          <m:r>
                            <a:rPr lang="en-US" sz="1400" b="0" i="1" smtClean="0">
                              <a:solidFill>
                                <a:prstClr val="black"/>
                              </a:solidFill>
                              <a:latin typeface="Cambria Math" panose="02040503050406030204" pitchFamily="18" charset="0"/>
                            </a:rPr>
                            <m:t>.8082</m:t>
                          </m:r>
                        </m:e>
                      </m:d>
                      <m:r>
                        <a:rPr lang="en-US" sz="1400" b="0" i="1" smtClean="0">
                          <a:solidFill>
                            <a:prstClr val="black"/>
                          </a:solidFill>
                          <a:latin typeface="Cambria Math" panose="02040503050406030204" pitchFamily="18" charset="0"/>
                        </a:rPr>
                        <m:t>∗</m:t>
                      </m:r>
                      <m:d>
                        <m:dPr>
                          <m:ctrlPr>
                            <a:rPr lang="en-US" sz="1400" b="0" i="1" smtClean="0">
                              <a:solidFill>
                                <a:prstClr val="black"/>
                              </a:solidFill>
                              <a:latin typeface="Cambria Math" panose="02040503050406030204" pitchFamily="18" charset="0"/>
                            </a:rPr>
                          </m:ctrlPr>
                        </m:dPr>
                        <m:e>
                          <m:f>
                            <m:fPr>
                              <m:ctrlPr>
                                <a:rPr lang="en-US" sz="1400" b="0" i="1" smtClean="0">
                                  <a:solidFill>
                                    <a:prstClr val="black"/>
                                  </a:solidFill>
                                  <a:latin typeface="Cambria Math" panose="02040503050406030204" pitchFamily="18" charset="0"/>
                                </a:rPr>
                              </m:ctrlPr>
                            </m:fPr>
                            <m:num>
                              <m:r>
                                <a:rPr lang="en-US" sz="1400" b="0" i="1" smtClean="0">
                                  <a:solidFill>
                                    <a:prstClr val="black"/>
                                  </a:solidFill>
                                  <a:latin typeface="Cambria Math" panose="02040503050406030204" pitchFamily="18" charset="0"/>
                                </a:rPr>
                                <m:t>$64.94</m:t>
                              </m:r>
                            </m:num>
                            <m:den>
                              <m:r>
                                <a:rPr lang="en-US" sz="1400" b="0" i="1" smtClean="0">
                                  <a:solidFill>
                                    <a:prstClr val="black"/>
                                  </a:solidFill>
                                  <a:latin typeface="Cambria Math" panose="02040503050406030204" pitchFamily="18" charset="0"/>
                                </a:rPr>
                                <m:t>𝐵𝐵𝐿</m:t>
                              </m:r>
                            </m:den>
                          </m:f>
                        </m:e>
                      </m:d>
                      <m:r>
                        <a:rPr lang="en-US" sz="1400" b="0" i="1" smtClean="0">
                          <a:solidFill>
                            <a:prstClr val="black"/>
                          </a:solidFill>
                          <a:latin typeface="Cambria Math" panose="02040503050406030204" pitchFamily="18" charset="0"/>
                        </a:rPr>
                        <m:t>+</m:t>
                      </m:r>
                      <m:d>
                        <m:dPr>
                          <m:ctrlPr>
                            <a:rPr lang="en-US" sz="1400" b="0" i="1" smtClean="0">
                              <a:solidFill>
                                <a:prstClr val="black"/>
                              </a:solidFill>
                              <a:latin typeface="Cambria Math" panose="02040503050406030204" pitchFamily="18" charset="0"/>
                            </a:rPr>
                          </m:ctrlPr>
                        </m:dPr>
                        <m:e>
                          <m:r>
                            <a:rPr lang="en-US" sz="1400" b="0" i="1" smtClean="0">
                              <a:solidFill>
                                <a:prstClr val="black"/>
                              </a:solidFill>
                              <a:latin typeface="Cambria Math" panose="02040503050406030204" pitchFamily="18" charset="0"/>
                            </a:rPr>
                            <m:t>0.1918</m:t>
                          </m:r>
                        </m:e>
                      </m:d>
                      <m:r>
                        <a:rPr lang="en-US" sz="1400" b="0" i="1" smtClean="0">
                          <a:solidFill>
                            <a:prstClr val="black"/>
                          </a:solidFill>
                          <a:latin typeface="Cambria Math" panose="02040503050406030204" pitchFamily="18" charset="0"/>
                        </a:rPr>
                        <m:t>∗</m:t>
                      </m:r>
                      <m:d>
                        <m:dPr>
                          <m:ctrlPr>
                            <a:rPr lang="en-US" sz="1400" b="0" i="1" smtClean="0">
                              <a:solidFill>
                                <a:prstClr val="black"/>
                              </a:solidFill>
                              <a:latin typeface="Cambria Math" panose="02040503050406030204" pitchFamily="18" charset="0"/>
                            </a:rPr>
                          </m:ctrlPr>
                        </m:dPr>
                        <m:e>
                          <m:f>
                            <m:fPr>
                              <m:ctrlPr>
                                <a:rPr lang="en-US" sz="1400" b="0" i="1" smtClean="0">
                                  <a:solidFill>
                                    <a:prstClr val="black"/>
                                  </a:solidFill>
                                  <a:latin typeface="Cambria Math" panose="02040503050406030204" pitchFamily="18" charset="0"/>
                                </a:rPr>
                              </m:ctrlPr>
                            </m:fPr>
                            <m:num>
                              <m:r>
                                <a:rPr lang="en-US" sz="1400" b="0" i="1" smtClean="0">
                                  <a:solidFill>
                                    <a:prstClr val="black"/>
                                  </a:solidFill>
                                  <a:latin typeface="Cambria Math" panose="02040503050406030204" pitchFamily="18" charset="0"/>
                                </a:rPr>
                                <m:t>$18.38</m:t>
                              </m:r>
                            </m:num>
                            <m:den>
                              <m:r>
                                <a:rPr lang="en-US" sz="1400" b="0" i="1" smtClean="0">
                                  <a:solidFill>
                                    <a:prstClr val="black"/>
                                  </a:solidFill>
                                  <a:latin typeface="Cambria Math" panose="02040503050406030204" pitchFamily="18" charset="0"/>
                                </a:rPr>
                                <m:t>𝐵𝑂𝐸</m:t>
                              </m:r>
                            </m:den>
                          </m:f>
                        </m:e>
                      </m:d>
                      <m:r>
                        <a:rPr lang="en-US" sz="1400" b="0" i="1" smtClean="0">
                          <a:solidFill>
                            <a:prstClr val="black"/>
                          </a:solidFill>
                          <a:latin typeface="Cambria Math" panose="02040503050406030204" pitchFamily="18" charset="0"/>
                        </a:rPr>
                        <m:t>=</m:t>
                      </m:r>
                    </m:oMath>
                  </m:oMathPara>
                </a14:m>
                <a:endParaRPr lang="en-US" sz="1400" b="0" i="1" dirty="0">
                  <a:solidFill>
                    <a:prstClr val="black"/>
                  </a:solidFill>
                  <a:latin typeface="Cambria Math" panose="02040503050406030204" pitchFamily="18" charset="0"/>
                </a:endParaRPr>
              </a:p>
              <a:p>
                <a:pPr marL="0" lvl="0" indent="0">
                  <a:buNone/>
                </a:pPr>
                <a14:m>
                  <m:oMathPara xmlns:m="http://schemas.openxmlformats.org/officeDocument/2006/math">
                    <m:oMathParaPr>
                      <m:jc m:val="centerGroup"/>
                    </m:oMathParaPr>
                    <m:oMath xmlns:m="http://schemas.openxmlformats.org/officeDocument/2006/math">
                      <m:r>
                        <a:rPr lang="en-US" sz="1400" b="0" i="1" smtClean="0">
                          <a:solidFill>
                            <a:prstClr val="black"/>
                          </a:solidFill>
                          <a:latin typeface="Cambria Math" panose="02040503050406030204" pitchFamily="18" charset="0"/>
                        </a:rPr>
                        <m:t> </m:t>
                      </m:r>
                    </m:oMath>
                  </m:oMathPara>
                </a14:m>
                <a:endParaRPr lang="en-US" sz="1600" b="0" dirty="0">
                  <a:solidFill>
                    <a:prstClr val="black"/>
                  </a:solidFill>
                </a:endParaRPr>
              </a:p>
              <a:p>
                <a:pPr marL="0" indent="0" algn="ctr">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$56.01/</m:t>
                      </m:r>
                      <m:r>
                        <a:rPr lang="en-US" sz="2000" b="0" i="1" smtClean="0">
                          <a:latin typeface="Cambria Math" panose="02040503050406030204" pitchFamily="18" charset="0"/>
                        </a:rPr>
                        <m:t>𝐵𝑂𝐸</m:t>
                      </m:r>
                    </m:oMath>
                  </m:oMathPara>
                </a14:m>
                <a:endParaRPr lang="en-US" sz="2000" dirty="0"/>
              </a:p>
              <a:p>
                <a:pPr marL="0" indent="0" algn="ctr">
                  <a:buNone/>
                </a:pPr>
                <a:endParaRPr lang="en-US" sz="1600" dirty="0"/>
              </a:p>
              <a:p>
                <a:pPr marL="0" lvl="0" indent="0" algn="ctr">
                  <a:buNone/>
                </a:pPr>
                <a:r>
                  <a:rPr lang="en-US" sz="2000" u="sng" dirty="0">
                    <a:solidFill>
                      <a:prstClr val="black"/>
                    </a:solidFill>
                  </a:rPr>
                  <a:t>Suspension Price Level</a:t>
                </a:r>
              </a:p>
              <a:p>
                <a:pPr marL="0" lvl="0" indent="0" algn="ctr">
                  <a:buNone/>
                </a:pPr>
                <a14:m>
                  <m:oMath xmlns:m="http://schemas.openxmlformats.org/officeDocument/2006/math">
                    <m:f>
                      <m:fPr>
                        <m:ctrlPr>
                          <a:rPr lang="en-US" sz="2000" b="0" i="1" smtClean="0">
                            <a:solidFill>
                              <a:prstClr val="black"/>
                            </a:solidFill>
                            <a:latin typeface="Cambria Math" panose="02040503050406030204" pitchFamily="18" charset="0"/>
                          </a:rPr>
                        </m:ctrlPr>
                      </m:fPr>
                      <m:num>
                        <m:r>
                          <a:rPr lang="en-US" sz="2000" b="0" i="1" smtClean="0">
                            <a:solidFill>
                              <a:prstClr val="black"/>
                            </a:solidFill>
                            <a:latin typeface="Cambria Math" panose="02040503050406030204" pitchFamily="18" charset="0"/>
                          </a:rPr>
                          <m:t>$56.01</m:t>
                        </m:r>
                      </m:num>
                      <m:den>
                        <m:r>
                          <a:rPr lang="en-US" sz="2000" b="0" i="1" smtClean="0">
                            <a:solidFill>
                              <a:prstClr val="black"/>
                            </a:solidFill>
                            <a:latin typeface="Cambria Math" panose="02040503050406030204" pitchFamily="18" charset="0"/>
                          </a:rPr>
                          <m:t>𝐵𝑂𝐸</m:t>
                        </m:r>
                      </m:den>
                    </m:f>
                    <m:r>
                      <a:rPr lang="en-US" sz="2000" b="0" i="1" smtClean="0">
                        <a:solidFill>
                          <a:prstClr val="black"/>
                        </a:solidFill>
                        <a:latin typeface="Cambria Math" panose="02040503050406030204" pitchFamily="18" charset="0"/>
                      </a:rPr>
                      <m:t>∗1.25=</m:t>
                    </m:r>
                  </m:oMath>
                </a14:m>
                <a:r>
                  <a:rPr lang="en-US" sz="2000" b="0" i="1" dirty="0">
                    <a:solidFill>
                      <a:prstClr val="black"/>
                    </a:solidFill>
                  </a:rPr>
                  <a:t> </a:t>
                </a:r>
              </a:p>
              <a:p>
                <a:pPr marL="0" lvl="0" indent="0" algn="ctr">
                  <a:buNone/>
                </a:pPr>
                <a:endParaRPr lang="en-US" sz="1000" b="0" i="1" dirty="0">
                  <a:solidFill>
                    <a:prstClr val="black"/>
                  </a:solidFill>
                </a:endParaRPr>
              </a:p>
              <a:p>
                <a:pPr marL="0" lvl="0" indent="0" algn="ctr">
                  <a:buNone/>
                </a:pPr>
                <a14:m>
                  <m:oMathPara xmlns:m="http://schemas.openxmlformats.org/officeDocument/2006/math">
                    <m:oMathParaPr>
                      <m:jc m:val="centerGroup"/>
                    </m:oMathParaPr>
                    <m:oMath xmlns:m="http://schemas.openxmlformats.org/officeDocument/2006/math">
                      <m:r>
                        <a:rPr lang="en-US" sz="2000" b="0" i="1" smtClean="0">
                          <a:solidFill>
                            <a:prstClr val="black"/>
                          </a:solidFill>
                          <a:latin typeface="Cambria Math" panose="02040503050406030204" pitchFamily="18" charset="0"/>
                        </a:rPr>
                        <m:t>$70.01/</m:t>
                      </m:r>
                      <m:r>
                        <a:rPr lang="en-US" sz="2000" b="0" i="1" smtClean="0">
                          <a:solidFill>
                            <a:prstClr val="black"/>
                          </a:solidFill>
                          <a:latin typeface="Cambria Math" panose="02040503050406030204" pitchFamily="18" charset="0"/>
                        </a:rPr>
                        <m:t>𝐵𝑂𝐸</m:t>
                      </m:r>
                    </m:oMath>
                  </m:oMathPara>
                </a14:m>
                <a:endParaRPr lang="en-US" sz="2000" i="1" dirty="0">
                  <a:solidFill>
                    <a:prstClr val="black"/>
                  </a:solidFill>
                </a:endParaRPr>
              </a:p>
              <a:p>
                <a:pPr marL="0" indent="0" algn="ctr">
                  <a:buNone/>
                </a:pPr>
                <a:endParaRPr lang="en-US" sz="1600" dirty="0"/>
              </a:p>
            </p:txBody>
          </p:sp>
        </mc:Choice>
        <mc:Fallback xmlns="">
          <p:sp>
            <p:nvSpPr>
              <p:cNvPr id="9" name="Content Placeholder 8"/>
              <p:cNvSpPr>
                <a:spLocks noGrp="1" noRot="1" noChangeAspect="1" noMove="1" noResize="1" noEditPoints="1" noAdjustHandles="1" noChangeArrowheads="1" noChangeShapeType="1" noTextEdit="1"/>
              </p:cNvSpPr>
              <p:nvPr>
                <p:ph idx="10"/>
              </p:nvPr>
            </p:nvSpPr>
            <p:spPr>
              <a:xfrm>
                <a:off x="5026888" y="1524000"/>
                <a:ext cx="4052455" cy="5029200"/>
              </a:xfrm>
              <a:blipFill>
                <a:blip r:embed="rId4"/>
                <a:stretch>
                  <a:fillRect l="-3163" t="-1455" r="-1506"/>
                </a:stretch>
              </a:blipFill>
            </p:spPr>
            <p:txBody>
              <a:bodyPr/>
              <a:lstStyle/>
              <a:p>
                <a:r>
                  <a:rPr lang="en-US">
                    <a:noFill/>
                  </a:rPr>
                  <a:t> </a:t>
                </a:r>
              </a:p>
            </p:txBody>
          </p:sp>
        </mc:Fallback>
      </mc:AlternateContent>
      <p:pic>
        <p:nvPicPr>
          <p:cNvPr id="1028" name="Picture 4" descr="https://latex.codecogs.com/gif.latex?%5CLARGE%20%5Cfrac%7B10000%5C%2C%20MCF/mo%7D%7B5.62%5C%2C%20%5Cfrac%7BMCF%7D%7BBBL%7D%7D%20%3D%201779%5C%2C%20BOE/m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440" y="2081263"/>
            <a:ext cx="3386569" cy="5993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atex.codecogs.com/gif.latex?%5CLARGE%201779%5C%2C%20BOE/mo%5C%3B%20&amp;plus;%5C%3B%207500%5C%2C%20bbl/mo%5C%3B%20%3D%5C%3B%209279%5C%2C%20BOE/m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176" y="2874691"/>
            <a:ext cx="4058805" cy="2023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atex.codecogs.com/gif.latex?%5CLARGE%20Oil%20%5C%3B%20Factor%3A%5Cfrac%7B7500%20%5C%2C%20bbl%7D%7B9279%20%5C%2C%20bbl%7D%20%3D%200.80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381" y="3245216"/>
            <a:ext cx="3556000" cy="5926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latex.codecogs.com/gif.latex?%5CLARGE%20Gas%5C%3B%20Factor%3A%5Cfrac%7B1779%5C%2C%20BOE%7D%7B9279%20%5C%2C%20BOE%7D%20%3D%200.191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176" y="4031347"/>
            <a:ext cx="3577221" cy="6247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9">
            <a:clrChange>
              <a:clrFrom>
                <a:srgbClr val="FFFFFF"/>
              </a:clrFrom>
              <a:clrTo>
                <a:srgbClr val="FFFFFF">
                  <a:alpha val="0"/>
                </a:srgbClr>
              </a:clrTo>
            </a:clrChange>
          </a:blip>
          <a:srcRect l="9941" t="7969" r="5894" b="7376"/>
          <a:stretch/>
        </p:blipFill>
        <p:spPr>
          <a:xfrm>
            <a:off x="1694762" y="4849585"/>
            <a:ext cx="2163839" cy="1885631"/>
          </a:xfrm>
          <a:prstGeom prst="rect">
            <a:avLst/>
          </a:prstGeom>
          <a:ln>
            <a:noFill/>
          </a:ln>
        </p:spPr>
      </p:pic>
      <p:sp>
        <p:nvSpPr>
          <p:cNvPr id="13" name="Rectangle 12"/>
          <p:cNvSpPr/>
          <p:nvPr/>
        </p:nvSpPr>
        <p:spPr>
          <a:xfrm>
            <a:off x="2189017" y="2813666"/>
            <a:ext cx="1043709" cy="298539"/>
          </a:xfrm>
          <a:prstGeom prst="rect">
            <a:avLst/>
          </a:prstGeom>
          <a:solidFill>
            <a:srgbClr val="008000">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89017" y="4009183"/>
            <a:ext cx="1219201" cy="298539"/>
          </a:xfrm>
          <a:prstGeom prst="rect">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39126" y="4197545"/>
            <a:ext cx="757883" cy="298539"/>
          </a:xfrm>
          <a:prstGeom prst="rect">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27563" y="3196961"/>
            <a:ext cx="905164" cy="298539"/>
          </a:xfrm>
          <a:prstGeom prst="rect">
            <a:avLst/>
          </a:prstGeom>
          <a:solidFill>
            <a:srgbClr val="008000">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65236" y="3387329"/>
            <a:ext cx="831773" cy="298539"/>
          </a:xfrm>
          <a:prstGeom prst="rect">
            <a:avLst/>
          </a:prstGeom>
          <a:solidFill>
            <a:srgbClr val="008000">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92269" y="4127287"/>
            <a:ext cx="1496291" cy="469838"/>
          </a:xfrm>
          <a:prstGeom prst="rect">
            <a:avLst/>
          </a:prstGeom>
          <a:no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92269" y="5810872"/>
            <a:ext cx="1496291" cy="469838"/>
          </a:xfrm>
          <a:prstGeom prst="rect">
            <a:avLst/>
          </a:prstGeom>
          <a:no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3"/>
          </p:nvPr>
        </p:nvSpPr>
        <p:spPr/>
        <p:txBody>
          <a:bodyPr/>
          <a:lstStyle/>
          <a:p>
            <a:pPr>
              <a:defRPr/>
            </a:pPr>
            <a:r>
              <a:rPr lang="en-US" dirty="0" smtClean="0"/>
              <a:t>65</a:t>
            </a:r>
            <a:endParaRPr lang="en-US" dirty="0"/>
          </a:p>
        </p:txBody>
      </p:sp>
    </p:spTree>
    <p:extLst>
      <p:ext uri="{BB962C8B-B14F-4D97-AF65-F5344CB8AC3E}">
        <p14:creationId xmlns:p14="http://schemas.microsoft.com/office/powerpoint/2010/main" val="42111750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heel(1)">
                                      <p:cBhvr>
                                        <p:cTn id="52" dur="1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
                                            <p:txEl>
                                              <p:pRg st="9" end="9"/>
                                            </p:txEl>
                                          </p:spTgt>
                                        </p:tgtEl>
                                        <p:attrNameLst>
                                          <p:attrName>style.visibility</p:attrName>
                                        </p:attrNameLst>
                                      </p:cBhvr>
                                      <p:to>
                                        <p:strVal val="visible"/>
                                      </p:to>
                                    </p:set>
                                  </p:childTnLst>
                                </p:cTn>
                              </p:par>
                            </p:childTnLst>
                          </p:cTn>
                        </p:par>
                        <p:par>
                          <p:cTn id="81" fill="hold">
                            <p:stCondLst>
                              <p:cond delay="0"/>
                            </p:stCondLst>
                            <p:childTnLst>
                              <p:par>
                                <p:cTn id="82" presetID="21" presetClass="entr" presetSubtype="1" fill="hold" grpId="0" nodeType="after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wheel(1)">
                                      <p:cBhvr>
                                        <p:cTn id="84" dur="2000"/>
                                        <p:tgtEl>
                                          <p:spTgt spid="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1" presetClass="entr" presetSubtype="1"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heel(1)">
                                      <p:cBhvr>
                                        <p:cTn id="10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P spid="9" grpId="0" uiExpand="1" build="p"/>
      <p:bldP spid="13" grpId="0" animBg="1"/>
      <p:bldP spid="14" grpId="0" animBg="1"/>
      <p:bldP spid="15" grpId="0" animBg="1"/>
      <p:bldP spid="16" grpId="0" animBg="1"/>
      <p:bldP spid="17" grpId="0" animBg="1"/>
      <p:bldP spid="7" grpId="0" animBg="1"/>
      <p:bldP spid="2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23241373"/>
              </p:ext>
            </p:extLst>
          </p:nvPr>
        </p:nvGraphicFramePr>
        <p:xfrm>
          <a:off x="5131480" y="958347"/>
          <a:ext cx="3657600" cy="4241357"/>
        </p:xfrm>
        <a:graphic>
          <a:graphicData uri="http://schemas.openxmlformats.org/presentationml/2006/ole">
            <mc:AlternateContent xmlns:mc="http://schemas.openxmlformats.org/markup-compatibility/2006">
              <mc:Choice xmlns:v="urn:schemas-microsoft-com:vml" Requires="v">
                <p:oleObj spid="_x0000_s1067" name="Worksheet" r:id="rId4" imgW="3819659" imgH="4428971" progId="Excel.Sheet.8">
                  <p:embed/>
                </p:oleObj>
              </mc:Choice>
              <mc:Fallback>
                <p:oleObj name="Worksheet" r:id="rId4" imgW="3819659" imgH="4428971" progId="Excel.Sheet.8">
                  <p:embed/>
                  <p:pic>
                    <p:nvPicPr>
                      <p:cNvPr id="0" name=""/>
                      <p:cNvPicPr/>
                      <p:nvPr/>
                    </p:nvPicPr>
                    <p:blipFill>
                      <a:blip r:embed="rId5"/>
                      <a:stretch>
                        <a:fillRect/>
                      </a:stretch>
                    </p:blipFill>
                    <p:spPr>
                      <a:xfrm>
                        <a:off x="5131480" y="958347"/>
                        <a:ext cx="3657600" cy="4241357"/>
                      </a:xfrm>
                      <a:prstGeom prst="rect">
                        <a:avLst/>
                      </a:prstGeom>
                    </p:spPr>
                  </p:pic>
                </p:oleObj>
              </mc:Fallback>
            </mc:AlternateContent>
          </a:graphicData>
        </a:graphic>
      </p:graphicFrame>
      <p:graphicFrame>
        <p:nvGraphicFramePr>
          <p:cNvPr id="16" name="Chart 15"/>
          <p:cNvGraphicFramePr>
            <a:graphicFrameLocks/>
          </p:cNvGraphicFramePr>
          <p:nvPr>
            <p:extLst>
              <p:ext uri="{D42A27DB-BD31-4B8C-83A1-F6EECF244321}">
                <p14:modId xmlns:p14="http://schemas.microsoft.com/office/powerpoint/2010/main" val="773988835"/>
              </p:ext>
            </p:extLst>
          </p:nvPr>
        </p:nvGraphicFramePr>
        <p:xfrm>
          <a:off x="914400" y="948488"/>
          <a:ext cx="3876675" cy="5619750"/>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nvPr>
        </p:nvSpPr>
        <p:spPr/>
        <p:txBody>
          <a:bodyPr>
            <a:normAutofit fontScale="90000"/>
          </a:bodyPr>
          <a:lstStyle/>
          <a:p>
            <a:r>
              <a:rPr lang="en-US" dirty="0"/>
              <a:t>Price Effects Tracking Example </a:t>
            </a:r>
          </a:p>
        </p:txBody>
      </p:sp>
      <p:sp>
        <p:nvSpPr>
          <p:cNvPr id="18" name="Content Placeholder 17"/>
          <p:cNvSpPr>
            <a:spLocks noGrp="1"/>
          </p:cNvSpPr>
          <p:nvPr>
            <p:ph idx="1"/>
          </p:nvPr>
        </p:nvSpPr>
        <p:spPr>
          <a:xfrm>
            <a:off x="4953000" y="5319851"/>
            <a:ext cx="4008111" cy="1358439"/>
          </a:xfrm>
        </p:spPr>
        <p:txBody>
          <a:bodyPr/>
          <a:lstStyle/>
          <a:p>
            <a:pPr marL="0" indent="0">
              <a:buNone/>
            </a:pPr>
            <a:r>
              <a:rPr lang="en-US" sz="1800" dirty="0" smtClean="0"/>
              <a:t>Effective </a:t>
            </a:r>
            <a:r>
              <a:rPr lang="en-US" sz="1800" dirty="0"/>
              <a:t>royalty rate due on </a:t>
            </a:r>
            <a:r>
              <a:rPr lang="en-US" sz="1800" i="1" dirty="0"/>
              <a:t>all</a:t>
            </a:r>
            <a:r>
              <a:rPr lang="en-US" sz="1800" dirty="0"/>
              <a:t> lease production in a month that the rolling weighted average price is greater than the suspension price threshold. </a:t>
            </a:r>
          </a:p>
          <a:p>
            <a:pPr marL="0" indent="0">
              <a:buNone/>
            </a:pPr>
            <a:endParaRPr lang="en-US" sz="1800" dirty="0"/>
          </a:p>
        </p:txBody>
      </p:sp>
      <p:sp>
        <p:nvSpPr>
          <p:cNvPr id="11" name="Rectangle 10"/>
          <p:cNvSpPr/>
          <p:nvPr/>
        </p:nvSpPr>
        <p:spPr>
          <a:xfrm>
            <a:off x="1626280" y="1448983"/>
            <a:ext cx="1497633" cy="3888510"/>
          </a:xfrm>
          <a:prstGeom prst="rect">
            <a:avLst/>
          </a:prstGeom>
          <a:solidFill>
            <a:srgbClr val="FFFF99">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75850" y="5999071"/>
            <a:ext cx="1695155" cy="327628"/>
          </a:xfrm>
          <a:prstGeom prst="rect">
            <a:avLst/>
          </a:prstGeom>
          <a:solidFill>
            <a:srgbClr val="FFFF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alibri Light" panose="020F0302020204030204" pitchFamily="34" charset="0"/>
                <a:cs typeface="Calibri Light" panose="020F0302020204030204" pitchFamily="34" charset="0"/>
              </a:rPr>
              <a:t>12-Month Qualifying Period</a:t>
            </a:r>
          </a:p>
        </p:txBody>
      </p:sp>
      <p:sp>
        <p:nvSpPr>
          <p:cNvPr id="3" name="Slide Number Placeholder 2"/>
          <p:cNvSpPr>
            <a:spLocks noGrp="1"/>
          </p:cNvSpPr>
          <p:nvPr>
            <p:ph type="sldNum" sz="quarter" idx="13"/>
          </p:nvPr>
        </p:nvSpPr>
        <p:spPr/>
        <p:txBody>
          <a:bodyPr/>
          <a:lstStyle/>
          <a:p>
            <a:pPr>
              <a:defRPr/>
            </a:pPr>
            <a:r>
              <a:rPr lang="en-US" dirty="0" smtClean="0"/>
              <a:t>66</a:t>
            </a:r>
            <a:endParaRPr lang="en-US" dirty="0"/>
          </a:p>
        </p:txBody>
      </p:sp>
      <p:sp>
        <p:nvSpPr>
          <p:cNvPr id="5" name="TextBox 4"/>
          <p:cNvSpPr txBox="1"/>
          <p:nvPr/>
        </p:nvSpPr>
        <p:spPr>
          <a:xfrm>
            <a:off x="4017492" y="1672292"/>
            <a:ext cx="647685" cy="276999"/>
          </a:xfrm>
          <a:prstGeom prst="rect">
            <a:avLst/>
          </a:prstGeom>
          <a:noFill/>
        </p:spPr>
        <p:txBody>
          <a:bodyPr wrap="square" rtlCol="0">
            <a:spAutoFit/>
          </a:bodyPr>
          <a:lstStyle/>
          <a:p>
            <a:r>
              <a:rPr lang="en-US" sz="1200" dirty="0" smtClean="0"/>
              <a:t>$70.01</a:t>
            </a:r>
            <a:endParaRPr lang="en-US" sz="1200" dirty="0"/>
          </a:p>
        </p:txBody>
      </p:sp>
      <p:sp>
        <p:nvSpPr>
          <p:cNvPr id="15" name="TextBox 14"/>
          <p:cNvSpPr txBox="1"/>
          <p:nvPr/>
        </p:nvSpPr>
        <p:spPr>
          <a:xfrm>
            <a:off x="4017492" y="2359721"/>
            <a:ext cx="690457" cy="276999"/>
          </a:xfrm>
          <a:prstGeom prst="rect">
            <a:avLst/>
          </a:prstGeom>
          <a:noFill/>
        </p:spPr>
        <p:txBody>
          <a:bodyPr wrap="square" rtlCol="0">
            <a:spAutoFit/>
          </a:bodyPr>
          <a:lstStyle/>
          <a:p>
            <a:r>
              <a:rPr lang="en-US" sz="1200" dirty="0" smtClean="0"/>
              <a:t>$56.01</a:t>
            </a:r>
            <a:endParaRPr lang="en-US" sz="1200" dirty="0"/>
          </a:p>
        </p:txBody>
      </p:sp>
      <p:sp>
        <p:nvSpPr>
          <p:cNvPr id="17" name="Rectangle 16"/>
          <p:cNvSpPr/>
          <p:nvPr/>
        </p:nvSpPr>
        <p:spPr>
          <a:xfrm>
            <a:off x="6904888" y="1464212"/>
            <a:ext cx="931692" cy="185064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V="1">
            <a:off x="7831987" y="3237068"/>
            <a:ext cx="457200" cy="280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906908" y="1636728"/>
            <a:ext cx="929671" cy="182220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V="1">
            <a:off x="7836322" y="3389468"/>
            <a:ext cx="457200" cy="280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912827" y="1780281"/>
            <a:ext cx="923751" cy="18416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V="1">
            <a:off x="7836659" y="3560399"/>
            <a:ext cx="456784"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9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1000"/>
                                        <p:tgtEl>
                                          <p:spTgt spid="1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7"/>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20"/>
                                        </p:tgtEl>
                                        <p:attrNameLst>
                                          <p:attrName>style.visibility</p:attrName>
                                        </p:attrNameLst>
                                      </p:cBhvr>
                                      <p:to>
                                        <p:strVal val="hidden"/>
                                      </p:to>
                                    </p:set>
                                  </p:childTnLst>
                                </p:cTn>
                              </p:par>
                              <p:par>
                                <p:cTn id="18" presetID="21"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heel(4)">
                                      <p:cBhvr>
                                        <p:cTn id="20" dur="10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par>
                                <p:cTn id="31" presetID="21"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4)">
                                      <p:cBhvr>
                                        <p:cTn id="33" dur="1000"/>
                                        <p:tgtEl>
                                          <p:spTgt spid="24"/>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7" grpId="0" animBg="1"/>
      <p:bldP spid="17" grpId="1" animBg="1"/>
      <p:bldP spid="22" grpId="0" animBg="1"/>
      <p:bldP spid="22" grpId="1" animBg="1"/>
      <p:bldP spid="2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Price Tracking with Relief Suspension</a:t>
            </a:r>
            <a:endParaRPr lang="en-US" dirty="0"/>
          </a:p>
        </p:txBody>
      </p:sp>
      <p:sp>
        <p:nvSpPr>
          <p:cNvPr id="6" name="Slide Number Placeholder 5"/>
          <p:cNvSpPr>
            <a:spLocks noGrp="1"/>
          </p:cNvSpPr>
          <p:nvPr>
            <p:ph type="sldNum" sz="quarter" idx="4294967295"/>
          </p:nvPr>
        </p:nvSpPr>
        <p:spPr>
          <a:xfrm>
            <a:off x="0" y="5867400"/>
            <a:ext cx="609600" cy="609600"/>
          </a:xfrm>
          <a:prstGeom prst="rect">
            <a:avLst/>
          </a:prstGeom>
        </p:spPr>
        <p:txBody>
          <a:bodyPr vert="horz" lIns="91440" tIns="45720" rIns="91440" bIns="45720" rtlCol="0" anchor="ctr"/>
          <a:lstStyle/>
          <a:p>
            <a:pPr algn="ctr" fontAlgn="auto">
              <a:spcBef>
                <a:spcPts val="0"/>
              </a:spcBef>
              <a:spcAft>
                <a:spcPts val="0"/>
              </a:spcAft>
            </a:pPr>
            <a:r>
              <a:rPr lang="en-US" sz="2000" b="1" dirty="0">
                <a:solidFill>
                  <a:schemeClr val="accent1">
                    <a:lumMod val="40000"/>
                    <a:lumOff val="60000"/>
                  </a:schemeClr>
                </a:solidFill>
                <a:latin typeface="+mj-lt"/>
                <a:cs typeface="+mn-cs"/>
              </a:rPr>
              <a:t>67</a:t>
            </a:r>
          </a:p>
        </p:txBody>
      </p:sp>
      <p:graphicFrame>
        <p:nvGraphicFramePr>
          <p:cNvPr id="14" name="Picture Placeholder 13"/>
          <p:cNvGraphicFramePr>
            <a:graphicFrameLocks noGrp="1"/>
          </p:cNvGraphicFramePr>
          <p:nvPr>
            <p:ph type="pic" sz="quarter" idx="10"/>
            <p:extLst>
              <p:ext uri="{D42A27DB-BD31-4B8C-83A1-F6EECF244321}">
                <p14:modId xmlns:p14="http://schemas.microsoft.com/office/powerpoint/2010/main" val="3397763251"/>
              </p:ext>
            </p:extLst>
          </p:nvPr>
        </p:nvGraphicFramePr>
        <p:xfrm>
          <a:off x="876300" y="1024090"/>
          <a:ext cx="8001000" cy="54240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87873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Price Tracking with Relief Suspension</a:t>
            </a:r>
            <a:endParaRPr lang="en-US" dirty="0"/>
          </a:p>
        </p:txBody>
      </p:sp>
      <p:sp>
        <p:nvSpPr>
          <p:cNvPr id="6" name="Slide Number Placeholder 5"/>
          <p:cNvSpPr>
            <a:spLocks noGrp="1"/>
          </p:cNvSpPr>
          <p:nvPr>
            <p:ph type="sldNum" sz="quarter" idx="4294967295"/>
          </p:nvPr>
        </p:nvSpPr>
        <p:spPr>
          <a:xfrm>
            <a:off x="0" y="5867400"/>
            <a:ext cx="609600" cy="609600"/>
          </a:xfrm>
          <a:prstGeom prst="rect">
            <a:avLst/>
          </a:prstGeom>
        </p:spPr>
        <p:txBody>
          <a:bodyPr vert="horz" lIns="91440" tIns="45720" rIns="91440" bIns="45720" rtlCol="0" anchor="ctr"/>
          <a:lstStyle/>
          <a:p>
            <a:pPr algn="ctr" fontAlgn="auto">
              <a:spcBef>
                <a:spcPts val="0"/>
              </a:spcBef>
              <a:spcAft>
                <a:spcPts val="0"/>
              </a:spcAft>
            </a:pPr>
            <a:r>
              <a:rPr lang="en-US" sz="2000" b="1" dirty="0">
                <a:solidFill>
                  <a:schemeClr val="accent1">
                    <a:lumMod val="40000"/>
                    <a:lumOff val="60000"/>
                  </a:schemeClr>
                </a:solidFill>
                <a:latin typeface="+mj-lt"/>
                <a:cs typeface="+mn-cs"/>
              </a:rPr>
              <a:t>67</a:t>
            </a:r>
          </a:p>
        </p:txBody>
      </p:sp>
      <p:graphicFrame>
        <p:nvGraphicFramePr>
          <p:cNvPr id="15" name="Picture Placeholder 13"/>
          <p:cNvGraphicFramePr>
            <a:graphicFrameLocks/>
          </p:cNvGraphicFramePr>
          <p:nvPr>
            <p:extLst>
              <p:ext uri="{D42A27DB-BD31-4B8C-83A1-F6EECF244321}">
                <p14:modId xmlns:p14="http://schemas.microsoft.com/office/powerpoint/2010/main" val="1653451324"/>
              </p:ext>
            </p:extLst>
          </p:nvPr>
        </p:nvGraphicFramePr>
        <p:xfrm>
          <a:off x="877824" y="1024128"/>
          <a:ext cx="8001000" cy="5424055"/>
        </p:xfrm>
        <a:graphic>
          <a:graphicData uri="http://schemas.openxmlformats.org/drawingml/2006/chart">
            <c:chart xmlns:c="http://schemas.openxmlformats.org/drawingml/2006/chart" xmlns:r="http://schemas.openxmlformats.org/officeDocument/2006/relationships" r:id="rId3"/>
          </a:graphicData>
        </a:graphic>
      </p:graphicFrame>
      <p:sp>
        <p:nvSpPr>
          <p:cNvPr id="9" name="12-Point Star 8"/>
          <p:cNvSpPr/>
          <p:nvPr/>
        </p:nvSpPr>
        <p:spPr>
          <a:xfrm>
            <a:off x="7416015" y="815542"/>
            <a:ext cx="1448613" cy="945020"/>
          </a:xfrm>
          <a:prstGeom prst="star12">
            <a:avLst>
              <a:gd name="adj" fmla="val 37419"/>
            </a:avLst>
          </a:prstGeom>
          <a:solidFill>
            <a:srgbClr val="00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t>80% Oil</a:t>
            </a:r>
          </a:p>
          <a:p>
            <a:pPr algn="ctr"/>
            <a:r>
              <a:rPr lang="en-US" sz="1400" b="1" dirty="0" smtClean="0"/>
              <a:t>20% Gas</a:t>
            </a:r>
          </a:p>
        </p:txBody>
      </p:sp>
    </p:spTree>
    <p:extLst>
      <p:ext uri="{BB962C8B-B14F-4D97-AF65-F5344CB8AC3E}">
        <p14:creationId xmlns:p14="http://schemas.microsoft.com/office/powerpoint/2010/main" val="250374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9" grpId="0" animBg="1"/>
      <p:bldP spid="9"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Price Tracking with Relief Suspension</a:t>
            </a:r>
            <a:endParaRPr lang="en-US" dirty="0"/>
          </a:p>
        </p:txBody>
      </p:sp>
      <p:sp>
        <p:nvSpPr>
          <p:cNvPr id="6" name="Slide Number Placeholder 5"/>
          <p:cNvSpPr>
            <a:spLocks noGrp="1"/>
          </p:cNvSpPr>
          <p:nvPr>
            <p:ph type="sldNum" sz="quarter" idx="4294967295"/>
          </p:nvPr>
        </p:nvSpPr>
        <p:spPr>
          <a:xfrm>
            <a:off x="0" y="5867400"/>
            <a:ext cx="609600" cy="609600"/>
          </a:xfrm>
          <a:prstGeom prst="rect">
            <a:avLst/>
          </a:prstGeom>
        </p:spPr>
        <p:txBody>
          <a:bodyPr vert="horz" lIns="91440" tIns="45720" rIns="91440" bIns="45720" rtlCol="0" anchor="ctr"/>
          <a:lstStyle/>
          <a:p>
            <a:pPr algn="ctr" fontAlgn="auto">
              <a:spcBef>
                <a:spcPts val="0"/>
              </a:spcBef>
              <a:spcAft>
                <a:spcPts val="0"/>
              </a:spcAft>
            </a:pPr>
            <a:r>
              <a:rPr lang="en-US" sz="2000" b="1" dirty="0">
                <a:solidFill>
                  <a:schemeClr val="accent1">
                    <a:lumMod val="40000"/>
                    <a:lumOff val="60000"/>
                  </a:schemeClr>
                </a:solidFill>
                <a:latin typeface="+mj-lt"/>
                <a:cs typeface="+mn-cs"/>
              </a:rPr>
              <a:t>67</a:t>
            </a:r>
          </a:p>
        </p:txBody>
      </p:sp>
      <p:graphicFrame>
        <p:nvGraphicFramePr>
          <p:cNvPr id="16" name="Picture Placeholder 13"/>
          <p:cNvGraphicFramePr>
            <a:graphicFrameLocks/>
          </p:cNvGraphicFramePr>
          <p:nvPr>
            <p:extLst>
              <p:ext uri="{D42A27DB-BD31-4B8C-83A1-F6EECF244321}">
                <p14:modId xmlns:p14="http://schemas.microsoft.com/office/powerpoint/2010/main" val="1711333736"/>
              </p:ext>
            </p:extLst>
          </p:nvPr>
        </p:nvGraphicFramePr>
        <p:xfrm>
          <a:off x="877824" y="1024128"/>
          <a:ext cx="8001000" cy="5424055"/>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1377969" y="1471530"/>
            <a:ext cx="1421411" cy="3916218"/>
          </a:xfrm>
          <a:prstGeom prst="rect">
            <a:avLst/>
          </a:prstGeom>
          <a:solidFill>
            <a:srgbClr val="FFFF99">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60146" y="1079141"/>
            <a:ext cx="1695155" cy="327628"/>
          </a:xfrm>
          <a:prstGeom prst="rect">
            <a:avLst/>
          </a:prstGeom>
          <a:solidFill>
            <a:srgbClr val="FFFF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alibri Light" panose="020F0302020204030204" pitchFamily="34" charset="0"/>
                <a:cs typeface="Calibri Light" panose="020F0302020204030204" pitchFamily="34" charset="0"/>
              </a:rPr>
              <a:t>12-Month Qualifying Period</a:t>
            </a:r>
          </a:p>
        </p:txBody>
      </p:sp>
    </p:spTree>
    <p:extLst>
      <p:ext uri="{BB962C8B-B14F-4D97-AF65-F5344CB8AC3E}">
        <p14:creationId xmlns:p14="http://schemas.microsoft.com/office/powerpoint/2010/main" val="315074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8" grpId="0" animBg="1"/>
      <p:bldP spid="2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Price Tracking with Relief Suspension</a:t>
            </a:r>
            <a:endParaRPr lang="en-US" dirty="0"/>
          </a:p>
        </p:txBody>
      </p:sp>
      <p:sp>
        <p:nvSpPr>
          <p:cNvPr id="6" name="Slide Number Placeholder 5"/>
          <p:cNvSpPr>
            <a:spLocks noGrp="1"/>
          </p:cNvSpPr>
          <p:nvPr>
            <p:ph type="sldNum" sz="quarter" idx="4294967295"/>
          </p:nvPr>
        </p:nvSpPr>
        <p:spPr>
          <a:xfrm>
            <a:off x="0" y="5867400"/>
            <a:ext cx="609600" cy="609600"/>
          </a:xfrm>
          <a:prstGeom prst="rect">
            <a:avLst/>
          </a:prstGeom>
        </p:spPr>
        <p:txBody>
          <a:bodyPr vert="horz" lIns="91440" tIns="45720" rIns="91440" bIns="45720" rtlCol="0" anchor="ctr"/>
          <a:lstStyle/>
          <a:p>
            <a:pPr algn="ctr" fontAlgn="auto">
              <a:spcBef>
                <a:spcPts val="0"/>
              </a:spcBef>
              <a:spcAft>
                <a:spcPts val="0"/>
              </a:spcAft>
            </a:pPr>
            <a:r>
              <a:rPr lang="en-US" sz="2000" b="1" dirty="0">
                <a:solidFill>
                  <a:schemeClr val="accent1">
                    <a:lumMod val="40000"/>
                    <a:lumOff val="60000"/>
                  </a:schemeClr>
                </a:solidFill>
                <a:latin typeface="+mj-lt"/>
                <a:cs typeface="+mn-cs"/>
              </a:rPr>
              <a:t>67</a:t>
            </a:r>
          </a:p>
        </p:txBody>
      </p:sp>
      <p:graphicFrame>
        <p:nvGraphicFramePr>
          <p:cNvPr id="19" name="Picture Placeholder 13"/>
          <p:cNvGraphicFramePr>
            <a:graphicFrameLocks/>
          </p:cNvGraphicFramePr>
          <p:nvPr>
            <p:extLst>
              <p:ext uri="{D42A27DB-BD31-4B8C-83A1-F6EECF244321}">
                <p14:modId xmlns:p14="http://schemas.microsoft.com/office/powerpoint/2010/main" val="3213016951"/>
              </p:ext>
            </p:extLst>
          </p:nvPr>
        </p:nvGraphicFramePr>
        <p:xfrm>
          <a:off x="877824" y="1024128"/>
          <a:ext cx="8001000" cy="5424055"/>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1377969" y="1471530"/>
            <a:ext cx="1421411" cy="3916218"/>
          </a:xfrm>
          <a:prstGeom prst="rect">
            <a:avLst/>
          </a:prstGeom>
          <a:solidFill>
            <a:srgbClr val="FFFF99">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484721" y="2524457"/>
            <a:ext cx="263214" cy="261610"/>
          </a:xfrm>
          <a:prstGeom prst="rect">
            <a:avLst/>
          </a:prstGeom>
          <a:noFill/>
        </p:spPr>
        <p:txBody>
          <a:bodyPr wrap="none" rtlCol="0">
            <a:spAutoFit/>
          </a:bodyPr>
          <a:lstStyle/>
          <a:p>
            <a:r>
              <a:rPr lang="en-US" sz="1050" dirty="0" smtClean="0"/>
              <a:t>1</a:t>
            </a:r>
            <a:endParaRPr lang="en-US" dirty="0"/>
          </a:p>
        </p:txBody>
      </p:sp>
      <p:sp>
        <p:nvSpPr>
          <p:cNvPr id="11" name="TextBox 10"/>
          <p:cNvSpPr txBox="1"/>
          <p:nvPr/>
        </p:nvSpPr>
        <p:spPr>
          <a:xfrm>
            <a:off x="6616328" y="2413393"/>
            <a:ext cx="263214" cy="261610"/>
          </a:xfrm>
          <a:prstGeom prst="rect">
            <a:avLst/>
          </a:prstGeom>
          <a:noFill/>
        </p:spPr>
        <p:txBody>
          <a:bodyPr wrap="none" rtlCol="0">
            <a:spAutoFit/>
          </a:bodyPr>
          <a:lstStyle/>
          <a:p>
            <a:r>
              <a:rPr lang="en-US" sz="1050" dirty="0" smtClean="0"/>
              <a:t>2</a:t>
            </a:r>
            <a:endParaRPr lang="en-US" dirty="0"/>
          </a:p>
        </p:txBody>
      </p:sp>
      <p:sp>
        <p:nvSpPr>
          <p:cNvPr id="12" name="TextBox 11"/>
          <p:cNvSpPr txBox="1"/>
          <p:nvPr/>
        </p:nvSpPr>
        <p:spPr>
          <a:xfrm>
            <a:off x="6747935" y="2382665"/>
            <a:ext cx="263214" cy="261610"/>
          </a:xfrm>
          <a:prstGeom prst="rect">
            <a:avLst/>
          </a:prstGeom>
          <a:noFill/>
        </p:spPr>
        <p:txBody>
          <a:bodyPr wrap="none" rtlCol="0">
            <a:spAutoFit/>
          </a:bodyPr>
          <a:lstStyle/>
          <a:p>
            <a:r>
              <a:rPr lang="en-US" sz="1050" dirty="0" smtClean="0"/>
              <a:t>3</a:t>
            </a:r>
            <a:endParaRPr lang="en-US" dirty="0"/>
          </a:p>
        </p:txBody>
      </p:sp>
      <p:sp>
        <p:nvSpPr>
          <p:cNvPr id="13" name="TextBox 12"/>
          <p:cNvSpPr txBox="1"/>
          <p:nvPr/>
        </p:nvSpPr>
        <p:spPr>
          <a:xfrm>
            <a:off x="6871504" y="2376688"/>
            <a:ext cx="260008" cy="253916"/>
          </a:xfrm>
          <a:prstGeom prst="rect">
            <a:avLst/>
          </a:prstGeom>
          <a:noFill/>
        </p:spPr>
        <p:txBody>
          <a:bodyPr wrap="none" rtlCol="0">
            <a:spAutoFit/>
          </a:bodyPr>
          <a:lstStyle/>
          <a:p>
            <a:r>
              <a:rPr lang="en-US" sz="1050" dirty="0" smtClean="0"/>
              <a:t>4</a:t>
            </a:r>
            <a:endParaRPr lang="en-US" dirty="0"/>
          </a:p>
        </p:txBody>
      </p:sp>
      <p:sp>
        <p:nvSpPr>
          <p:cNvPr id="17" name="TextBox 16"/>
          <p:cNvSpPr txBox="1"/>
          <p:nvPr/>
        </p:nvSpPr>
        <p:spPr>
          <a:xfrm>
            <a:off x="6998931" y="2416076"/>
            <a:ext cx="260008" cy="253916"/>
          </a:xfrm>
          <a:prstGeom prst="rect">
            <a:avLst/>
          </a:prstGeom>
          <a:noFill/>
        </p:spPr>
        <p:txBody>
          <a:bodyPr wrap="none" rtlCol="0">
            <a:spAutoFit/>
          </a:bodyPr>
          <a:lstStyle/>
          <a:p>
            <a:r>
              <a:rPr lang="en-US" sz="1050" dirty="0"/>
              <a:t>5</a:t>
            </a:r>
            <a:endParaRPr lang="en-US" dirty="0"/>
          </a:p>
        </p:txBody>
      </p:sp>
      <p:sp>
        <p:nvSpPr>
          <p:cNvPr id="21" name="TextBox 20"/>
          <p:cNvSpPr txBox="1"/>
          <p:nvPr/>
        </p:nvSpPr>
        <p:spPr>
          <a:xfrm>
            <a:off x="7118320" y="2449487"/>
            <a:ext cx="263214" cy="261610"/>
          </a:xfrm>
          <a:prstGeom prst="rect">
            <a:avLst/>
          </a:prstGeom>
          <a:noFill/>
        </p:spPr>
        <p:txBody>
          <a:bodyPr wrap="none" rtlCol="0">
            <a:spAutoFit/>
          </a:bodyPr>
          <a:lstStyle/>
          <a:p>
            <a:r>
              <a:rPr lang="en-US" sz="1050" dirty="0" smtClean="0"/>
              <a:t>6</a:t>
            </a:r>
            <a:endParaRPr lang="en-US" sz="1050" dirty="0"/>
          </a:p>
        </p:txBody>
      </p:sp>
      <p:sp>
        <p:nvSpPr>
          <p:cNvPr id="22" name="TextBox 21"/>
          <p:cNvSpPr txBox="1"/>
          <p:nvPr/>
        </p:nvSpPr>
        <p:spPr>
          <a:xfrm>
            <a:off x="7232576" y="2482898"/>
            <a:ext cx="260008" cy="253916"/>
          </a:xfrm>
          <a:prstGeom prst="rect">
            <a:avLst/>
          </a:prstGeom>
          <a:noFill/>
        </p:spPr>
        <p:txBody>
          <a:bodyPr wrap="none" rtlCol="0">
            <a:spAutoFit/>
          </a:bodyPr>
          <a:lstStyle/>
          <a:p>
            <a:r>
              <a:rPr lang="en-US" sz="1050" dirty="0" smtClean="0"/>
              <a:t>7</a:t>
            </a:r>
            <a:endParaRPr lang="en-US" sz="1050" dirty="0"/>
          </a:p>
        </p:txBody>
      </p:sp>
      <p:sp>
        <p:nvSpPr>
          <p:cNvPr id="23" name="TextBox 22"/>
          <p:cNvSpPr txBox="1"/>
          <p:nvPr/>
        </p:nvSpPr>
        <p:spPr>
          <a:xfrm>
            <a:off x="7336571" y="2488874"/>
            <a:ext cx="260008" cy="253916"/>
          </a:xfrm>
          <a:prstGeom prst="rect">
            <a:avLst/>
          </a:prstGeom>
          <a:noFill/>
        </p:spPr>
        <p:txBody>
          <a:bodyPr wrap="none" rtlCol="0">
            <a:spAutoFit/>
          </a:bodyPr>
          <a:lstStyle/>
          <a:p>
            <a:r>
              <a:rPr lang="en-US" sz="1050" dirty="0" smtClean="0"/>
              <a:t>8</a:t>
            </a:r>
            <a:endParaRPr lang="en-US" sz="1050" dirty="0"/>
          </a:p>
        </p:txBody>
      </p:sp>
      <p:sp>
        <p:nvSpPr>
          <p:cNvPr id="24" name="TextBox 23"/>
          <p:cNvSpPr txBox="1"/>
          <p:nvPr/>
        </p:nvSpPr>
        <p:spPr>
          <a:xfrm>
            <a:off x="7463644" y="2489765"/>
            <a:ext cx="260008" cy="253916"/>
          </a:xfrm>
          <a:prstGeom prst="rect">
            <a:avLst/>
          </a:prstGeom>
          <a:noFill/>
        </p:spPr>
        <p:txBody>
          <a:bodyPr wrap="none" rtlCol="0">
            <a:spAutoFit/>
          </a:bodyPr>
          <a:lstStyle/>
          <a:p>
            <a:r>
              <a:rPr lang="en-US" sz="1050" dirty="0" smtClean="0"/>
              <a:t>9</a:t>
            </a:r>
            <a:endParaRPr lang="en-US" sz="1050" dirty="0"/>
          </a:p>
        </p:txBody>
      </p:sp>
      <p:sp>
        <p:nvSpPr>
          <p:cNvPr id="25" name="TextBox 24"/>
          <p:cNvSpPr txBox="1"/>
          <p:nvPr/>
        </p:nvSpPr>
        <p:spPr>
          <a:xfrm>
            <a:off x="7551561" y="2541997"/>
            <a:ext cx="335348" cy="253916"/>
          </a:xfrm>
          <a:prstGeom prst="rect">
            <a:avLst/>
          </a:prstGeom>
          <a:noFill/>
        </p:spPr>
        <p:txBody>
          <a:bodyPr wrap="none" rtlCol="0">
            <a:spAutoFit/>
          </a:bodyPr>
          <a:lstStyle/>
          <a:p>
            <a:r>
              <a:rPr lang="en-US" sz="1050" dirty="0" smtClean="0"/>
              <a:t>10</a:t>
            </a:r>
            <a:endParaRPr lang="en-US" sz="1050" dirty="0"/>
          </a:p>
        </p:txBody>
      </p:sp>
      <p:sp>
        <p:nvSpPr>
          <p:cNvPr id="26" name="Rectangle 25"/>
          <p:cNvSpPr/>
          <p:nvPr/>
        </p:nvSpPr>
        <p:spPr>
          <a:xfrm>
            <a:off x="1260146" y="1079141"/>
            <a:ext cx="1695155" cy="327628"/>
          </a:xfrm>
          <a:prstGeom prst="rect">
            <a:avLst/>
          </a:prstGeom>
          <a:solidFill>
            <a:srgbClr val="FFFF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alibri Light" panose="020F0302020204030204" pitchFamily="34" charset="0"/>
                <a:cs typeface="Calibri Light" panose="020F0302020204030204" pitchFamily="34" charset="0"/>
              </a:rPr>
              <a:t>12-Month Qualifying Period</a:t>
            </a:r>
          </a:p>
        </p:txBody>
      </p:sp>
    </p:spTree>
    <p:extLst>
      <p:ext uri="{BB962C8B-B14F-4D97-AF65-F5344CB8AC3E}">
        <p14:creationId xmlns:p14="http://schemas.microsoft.com/office/powerpoint/2010/main" val="427959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50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0" nodeType="afterEffect">
                                  <p:stCondLst>
                                    <p:cond delay="50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50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2500"/>
                            </p:stCondLst>
                            <p:childTnLst>
                              <p:par>
                                <p:cTn id="36" presetID="1" presetClass="entr" presetSubtype="0" fill="hold" grpId="0" nodeType="afterEffect">
                                  <p:stCondLst>
                                    <p:cond delay="500"/>
                                  </p:stCondLst>
                                  <p:childTnLst>
                                    <p:set>
                                      <p:cBhvr>
                                        <p:cTn id="37" dur="1" fill="hold">
                                          <p:stCondLst>
                                            <p:cond delay="0"/>
                                          </p:stCondLst>
                                        </p:cTn>
                                        <p:tgtEl>
                                          <p:spTgt spid="22"/>
                                        </p:tgtEl>
                                        <p:attrNameLst>
                                          <p:attrName>style.visibility</p:attrName>
                                        </p:attrNameLst>
                                      </p:cBhvr>
                                      <p:to>
                                        <p:strVal val="visible"/>
                                      </p:to>
                                    </p:set>
                                  </p:childTnLst>
                                </p:cTn>
                              </p:par>
                            </p:childTnLst>
                          </p:cTn>
                        </p:par>
                        <p:par>
                          <p:cTn id="38" fill="hold">
                            <p:stCondLst>
                              <p:cond delay="3000"/>
                            </p:stCondLst>
                            <p:childTnLst>
                              <p:par>
                                <p:cTn id="39" presetID="1" presetClass="entr" presetSubtype="0" fill="hold" grpId="0" nodeType="afterEffect">
                                  <p:stCondLst>
                                    <p:cond delay="500"/>
                                  </p:stCondLst>
                                  <p:childTnLst>
                                    <p:set>
                                      <p:cBhvr>
                                        <p:cTn id="40" dur="1" fill="hold">
                                          <p:stCondLst>
                                            <p:cond delay="0"/>
                                          </p:stCondLst>
                                        </p:cTn>
                                        <p:tgtEl>
                                          <p:spTgt spid="23"/>
                                        </p:tgtEl>
                                        <p:attrNameLst>
                                          <p:attrName>style.visibility</p:attrName>
                                        </p:attrNameLst>
                                      </p:cBhvr>
                                      <p:to>
                                        <p:strVal val="visible"/>
                                      </p:to>
                                    </p:set>
                                  </p:childTnLst>
                                </p:cTn>
                              </p:par>
                            </p:childTnLst>
                          </p:cTn>
                        </p:par>
                        <p:par>
                          <p:cTn id="41" fill="hold">
                            <p:stCondLst>
                              <p:cond delay="3500"/>
                            </p:stCondLst>
                            <p:childTnLst>
                              <p:par>
                                <p:cTn id="42" presetID="1" presetClass="entr" presetSubtype="0" fill="hold" grpId="0" nodeType="afterEffect">
                                  <p:stCondLst>
                                    <p:cond delay="500"/>
                                  </p:stCondLst>
                                  <p:childTnLst>
                                    <p:set>
                                      <p:cBhvr>
                                        <p:cTn id="43" dur="1" fill="hold">
                                          <p:stCondLst>
                                            <p:cond delay="0"/>
                                          </p:stCondLst>
                                        </p:cTn>
                                        <p:tgtEl>
                                          <p:spTgt spid="24"/>
                                        </p:tgtEl>
                                        <p:attrNameLst>
                                          <p:attrName>style.visibility</p:attrName>
                                        </p:attrNameLst>
                                      </p:cBhvr>
                                      <p:to>
                                        <p:strVal val="visible"/>
                                      </p:to>
                                    </p:set>
                                  </p:childTnLst>
                                </p:cTn>
                              </p:par>
                            </p:childTnLst>
                          </p:cTn>
                        </p:par>
                        <p:par>
                          <p:cTn id="44" fill="hold">
                            <p:stCondLst>
                              <p:cond delay="4000"/>
                            </p:stCondLst>
                            <p:childTnLst>
                              <p:par>
                                <p:cTn id="45" presetID="1" presetClass="entr" presetSubtype="0" fill="hold" grpId="0" nodeType="afterEffect">
                                  <p:stCondLst>
                                    <p:cond delay="50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18" grpId="0" animBg="1"/>
      <p:bldP spid="2" grpId="0"/>
      <p:bldP spid="11" grpId="0"/>
      <p:bldP spid="12" grpId="0"/>
      <p:bldP spid="13" grpId="0"/>
      <p:bldP spid="17" grpId="0"/>
      <p:bldP spid="21" grpId="0"/>
      <p:bldP spid="22" grpId="0"/>
      <p:bldP spid="23" grpId="0"/>
      <p:bldP spid="24" grpId="0"/>
      <p:bldP spid="25" grpId="0"/>
      <p:bldP spid="2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Production Thresholds Example</a:t>
            </a:r>
          </a:p>
        </p:txBody>
      </p:sp>
      <p:sp>
        <p:nvSpPr>
          <p:cNvPr id="4" name="Content Placeholder 3"/>
          <p:cNvSpPr>
            <a:spLocks noGrp="1"/>
          </p:cNvSpPr>
          <p:nvPr>
            <p:ph sz="half" idx="4294967295"/>
          </p:nvPr>
        </p:nvSpPr>
        <p:spPr>
          <a:xfrm>
            <a:off x="990600" y="1609344"/>
            <a:ext cx="4033838" cy="5029200"/>
          </a:xfrm>
        </p:spPr>
        <p:txBody>
          <a:bodyPr>
            <a:noAutofit/>
          </a:bodyPr>
          <a:lstStyle/>
          <a:p>
            <a:pPr>
              <a:buFont typeface="Arial" panose="020B0604020202020204" pitchFamily="34" charset="0"/>
              <a:buChar char="•"/>
            </a:pPr>
            <a:r>
              <a:rPr lang="en-US" sz="1400" dirty="0"/>
              <a:t>If monthly production volume is less than royalty relief volume</a:t>
            </a:r>
          </a:p>
          <a:p>
            <a:pPr lvl="1">
              <a:buFont typeface="Arial" panose="020B0604020202020204" pitchFamily="34" charset="0"/>
              <a:buChar char="•"/>
            </a:pPr>
            <a:r>
              <a:rPr lang="en-US" sz="1400" dirty="0"/>
              <a:t>Pay royalty relief rate on that month’s volume.</a:t>
            </a:r>
          </a:p>
          <a:p>
            <a:pPr>
              <a:buFont typeface="Arial" panose="020B0604020202020204" pitchFamily="34" charset="0"/>
              <a:buChar char="•"/>
            </a:pPr>
            <a:r>
              <a:rPr lang="en-US" sz="1400" dirty="0"/>
              <a:t>If monthly production volume is greater than royalty relief volume, but less than twice the royalty relief volume</a:t>
            </a:r>
          </a:p>
          <a:p>
            <a:pPr lvl="1">
              <a:buFont typeface="Arial" panose="020B0604020202020204" pitchFamily="34" charset="0"/>
              <a:buChar char="•"/>
            </a:pPr>
            <a:r>
              <a:rPr lang="en-US" sz="1400" dirty="0"/>
              <a:t>Pay royalty relief rate up to royalty relief volume </a:t>
            </a:r>
          </a:p>
          <a:p>
            <a:pPr lvl="1">
              <a:buFont typeface="Arial" panose="020B0604020202020204" pitchFamily="34" charset="0"/>
              <a:buChar char="•"/>
            </a:pPr>
            <a:r>
              <a:rPr lang="en-US" sz="1400" b="1" dirty="0"/>
              <a:t>And</a:t>
            </a:r>
            <a:r>
              <a:rPr lang="en-US" sz="1400" dirty="0"/>
              <a:t> pay 1.5x effective royalty rate on production above royalty relief volume.</a:t>
            </a:r>
          </a:p>
          <a:p>
            <a:pPr>
              <a:buFont typeface="Arial" panose="020B0604020202020204" pitchFamily="34" charset="0"/>
              <a:buChar char="•"/>
            </a:pPr>
            <a:r>
              <a:rPr lang="en-US" sz="1400" dirty="0"/>
              <a:t>If monthly production volume is above twice the royalty relief volume</a:t>
            </a:r>
          </a:p>
          <a:p>
            <a:pPr lvl="1">
              <a:buFont typeface="Arial" panose="020B0604020202020204" pitchFamily="34" charset="0"/>
              <a:buChar char="•"/>
            </a:pPr>
            <a:r>
              <a:rPr lang="en-US" sz="1400" dirty="0"/>
              <a:t>Pay effective royalty rate on all production.</a:t>
            </a:r>
            <a:endParaRPr lang="en-US" sz="1400" dirty="0"/>
          </a:p>
        </p:txBody>
      </p:sp>
      <p:pic>
        <p:nvPicPr>
          <p:cNvPr id="7" name="Picture 6"/>
          <p:cNvPicPr>
            <a:picLocks noChangeAspect="1"/>
          </p:cNvPicPr>
          <p:nvPr/>
        </p:nvPicPr>
        <p:blipFill rotWithShape="1">
          <a:blip r:embed="rId3"/>
          <a:srcRect t="62420" r="4556"/>
          <a:stretch/>
        </p:blipFill>
        <p:spPr>
          <a:xfrm>
            <a:off x="5405439" y="3746490"/>
            <a:ext cx="831832" cy="1312761"/>
          </a:xfrm>
          <a:prstGeom prst="rect">
            <a:avLst/>
          </a:prstGeom>
        </p:spPr>
      </p:pic>
      <p:pic>
        <p:nvPicPr>
          <p:cNvPr id="13" name="Picture 12"/>
          <p:cNvPicPr>
            <a:picLocks noChangeAspect="1"/>
          </p:cNvPicPr>
          <p:nvPr/>
        </p:nvPicPr>
        <p:blipFill rotWithShape="1">
          <a:blip r:embed="rId3"/>
          <a:srcRect t="25211" r="4556" b="37579"/>
          <a:stretch/>
        </p:blipFill>
        <p:spPr>
          <a:xfrm>
            <a:off x="5405439" y="2446661"/>
            <a:ext cx="831832" cy="1299830"/>
          </a:xfrm>
          <a:prstGeom prst="rect">
            <a:avLst/>
          </a:prstGeom>
        </p:spPr>
      </p:pic>
      <p:pic>
        <p:nvPicPr>
          <p:cNvPr id="14" name="Picture 13"/>
          <p:cNvPicPr>
            <a:picLocks noChangeAspect="1"/>
          </p:cNvPicPr>
          <p:nvPr/>
        </p:nvPicPr>
        <p:blipFill rotWithShape="1">
          <a:blip r:embed="rId3"/>
          <a:srcRect t="1014" r="4556" b="75017"/>
          <a:stretch/>
        </p:blipFill>
        <p:spPr>
          <a:xfrm>
            <a:off x="5405438" y="1609345"/>
            <a:ext cx="831832" cy="837316"/>
          </a:xfrm>
          <a:prstGeom prst="rect">
            <a:avLst/>
          </a:prstGeom>
        </p:spPr>
      </p:pic>
      <p:sp>
        <p:nvSpPr>
          <p:cNvPr id="11" name="Right Brace 10"/>
          <p:cNvSpPr/>
          <p:nvPr/>
        </p:nvSpPr>
        <p:spPr>
          <a:xfrm>
            <a:off x="6237269" y="3746582"/>
            <a:ext cx="368990" cy="1280160"/>
          </a:xfrm>
          <a:prstGeom prst="rightBrace">
            <a:avLst>
              <a:gd name="adj1" fmla="val 49395"/>
              <a:gd name="adj2" fmla="val 49393"/>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621125" y="4201996"/>
            <a:ext cx="2428874" cy="369332"/>
          </a:xfrm>
          <a:prstGeom prst="rect">
            <a:avLst/>
          </a:prstGeom>
          <a:noFill/>
        </p:spPr>
        <p:txBody>
          <a:bodyPr wrap="square" rtlCol="0">
            <a:spAutoFit/>
          </a:bodyPr>
          <a:lstStyle/>
          <a:p>
            <a:r>
              <a:rPr lang="en-US" dirty="0"/>
              <a:t>8.335% Royalty Rate </a:t>
            </a:r>
          </a:p>
        </p:txBody>
      </p:sp>
      <p:sp>
        <p:nvSpPr>
          <p:cNvPr id="17" name="Right Brace 16"/>
          <p:cNvSpPr/>
          <p:nvPr/>
        </p:nvSpPr>
        <p:spPr>
          <a:xfrm>
            <a:off x="6244430" y="2452872"/>
            <a:ext cx="368990" cy="1291348"/>
          </a:xfrm>
          <a:prstGeom prst="rightBrace">
            <a:avLst>
              <a:gd name="adj1" fmla="val 49395"/>
              <a:gd name="adj2" fmla="val 49393"/>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6740764" y="2908600"/>
            <a:ext cx="2263244" cy="369332"/>
          </a:xfrm>
          <a:prstGeom prst="rect">
            <a:avLst/>
          </a:prstGeom>
          <a:noFill/>
        </p:spPr>
        <p:txBody>
          <a:bodyPr wrap="square" rtlCol="0">
            <a:spAutoFit/>
          </a:bodyPr>
          <a:lstStyle/>
          <a:p>
            <a:r>
              <a:rPr lang="en-US" dirty="0"/>
              <a:t>25% Royalty Rate </a:t>
            </a:r>
          </a:p>
        </p:txBody>
      </p:sp>
      <p:sp>
        <p:nvSpPr>
          <p:cNvPr id="21" name="Right Brace 20"/>
          <p:cNvSpPr/>
          <p:nvPr/>
        </p:nvSpPr>
        <p:spPr>
          <a:xfrm>
            <a:off x="6252135" y="1609344"/>
            <a:ext cx="368990" cy="837315"/>
          </a:xfrm>
          <a:prstGeom prst="rightBrace">
            <a:avLst>
              <a:gd name="adj1" fmla="val 49395"/>
              <a:gd name="adj2" fmla="val 49393"/>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6635989" y="1859123"/>
            <a:ext cx="2472794" cy="369332"/>
          </a:xfrm>
          <a:prstGeom prst="rect">
            <a:avLst/>
          </a:prstGeom>
          <a:noFill/>
        </p:spPr>
        <p:txBody>
          <a:bodyPr wrap="square" rtlCol="0">
            <a:spAutoFit/>
          </a:bodyPr>
          <a:lstStyle/>
          <a:p>
            <a:r>
              <a:rPr lang="en-US" dirty="0"/>
              <a:t>16.67% Royalty Rate </a:t>
            </a:r>
          </a:p>
        </p:txBody>
      </p:sp>
      <p:sp>
        <p:nvSpPr>
          <p:cNvPr id="3" name="Slide Number Placeholder 2"/>
          <p:cNvSpPr>
            <a:spLocks noGrp="1"/>
          </p:cNvSpPr>
          <p:nvPr>
            <p:ph type="sldNum" sz="quarter" idx="13"/>
          </p:nvPr>
        </p:nvSpPr>
        <p:spPr/>
        <p:txBody>
          <a:bodyPr/>
          <a:lstStyle/>
          <a:p>
            <a:pPr>
              <a:defRPr/>
            </a:pPr>
            <a:r>
              <a:rPr lang="en-US" dirty="0" smtClean="0"/>
              <a:t>68</a:t>
            </a:r>
            <a:endParaRPr lang="en-US" dirty="0"/>
          </a:p>
        </p:txBody>
      </p:sp>
    </p:spTree>
    <p:extLst>
      <p:ext uri="{BB962C8B-B14F-4D97-AF65-F5344CB8AC3E}">
        <p14:creationId xmlns:p14="http://schemas.microsoft.com/office/powerpoint/2010/main" val="343558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animBg="1"/>
      <p:bldP spid="20" grpId="0"/>
      <p:bldP spid="21" grpId="0" animBg="1"/>
      <p:bldP spid="2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1"/>
          </p:nvPr>
        </p:nvSpPr>
        <p:spPr>
          <a:xfrm>
            <a:off x="914400" y="5352937"/>
            <a:ext cx="8077200" cy="1219200"/>
          </a:xfrm>
        </p:spPr>
        <p:txBody>
          <a:bodyPr/>
          <a:lstStyle/>
          <a:p>
            <a:r>
              <a:rPr lang="en-US" i="1" dirty="0"/>
              <a:t>In effect, the </a:t>
            </a:r>
            <a:r>
              <a:rPr lang="en-US" b="1" i="1" dirty="0"/>
              <a:t>average relief royalty rate </a:t>
            </a:r>
            <a:r>
              <a:rPr lang="en-US" i="1" dirty="0"/>
              <a:t>gradually increases (as monthly production increases) to a cap at the </a:t>
            </a:r>
            <a:r>
              <a:rPr lang="en-US" b="1" i="1" dirty="0"/>
              <a:t>pre-relief effective royalty rate</a:t>
            </a:r>
            <a:r>
              <a:rPr lang="en-US" i="1" dirty="0"/>
              <a:t>. </a:t>
            </a:r>
          </a:p>
          <a:p>
            <a:endParaRPr lang="en-US" i="1" dirty="0"/>
          </a:p>
          <a:p>
            <a:r>
              <a:rPr lang="en-US" i="1" dirty="0"/>
              <a:t>While EOL RR is in place, the maximum rate of royalties that would be owed is the pre-relief effective royalty rate.</a:t>
            </a:r>
          </a:p>
          <a:p>
            <a:endParaRPr lang="en-US" dirty="0"/>
          </a:p>
        </p:txBody>
      </p:sp>
      <p:sp>
        <p:nvSpPr>
          <p:cNvPr id="2" name="Title 1"/>
          <p:cNvSpPr>
            <a:spLocks noGrp="1"/>
          </p:cNvSpPr>
          <p:nvPr>
            <p:ph type="title"/>
          </p:nvPr>
        </p:nvSpPr>
        <p:spPr/>
        <p:txBody>
          <a:bodyPr/>
          <a:lstStyle/>
          <a:p>
            <a:r>
              <a:rPr lang="en-US" dirty="0"/>
              <a:t>Scaled Royalties Owed</a:t>
            </a:r>
          </a:p>
        </p:txBody>
      </p:sp>
      <p:graphicFrame>
        <p:nvGraphicFramePr>
          <p:cNvPr id="8" name="Chart 7"/>
          <p:cNvGraphicFramePr>
            <a:graphicFrameLocks/>
          </p:cNvGraphicFramePr>
          <p:nvPr>
            <p:extLst>
              <p:ext uri="{D42A27DB-BD31-4B8C-83A1-F6EECF244321}">
                <p14:modId xmlns:p14="http://schemas.microsoft.com/office/powerpoint/2010/main" val="949379526"/>
              </p:ext>
            </p:extLst>
          </p:nvPr>
        </p:nvGraphicFramePr>
        <p:xfrm>
          <a:off x="1419224" y="770113"/>
          <a:ext cx="7038975" cy="4431949"/>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p:cNvCxnSpPr/>
          <p:nvPr/>
        </p:nvCxnSpPr>
        <p:spPr>
          <a:xfrm flipH="1" flipV="1">
            <a:off x="1664019" y="1233095"/>
            <a:ext cx="3468" cy="150601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22580" y="4381243"/>
            <a:ext cx="3917236"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228975" y="914400"/>
            <a:ext cx="0" cy="3325948"/>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2232262" y="1302941"/>
            <a:ext cx="1747203" cy="246221"/>
          </a:xfrm>
          <a:prstGeom prst="rect">
            <a:avLst/>
          </a:prstGeom>
          <a:noFill/>
        </p:spPr>
        <p:txBody>
          <a:bodyPr wrap="square" rtlCol="0">
            <a:spAutoFit/>
          </a:bodyPr>
          <a:lstStyle/>
          <a:p>
            <a:r>
              <a:rPr lang="en-US" sz="1000" dirty="0">
                <a:solidFill>
                  <a:srgbClr val="7030A0"/>
                </a:solidFill>
              </a:rPr>
              <a:t>Royalty Relief Volume</a:t>
            </a:r>
          </a:p>
        </p:txBody>
      </p:sp>
      <p:sp>
        <p:nvSpPr>
          <p:cNvPr id="14" name="TextBox 13"/>
          <p:cNvSpPr txBox="1"/>
          <p:nvPr/>
        </p:nvSpPr>
        <p:spPr>
          <a:xfrm rot="16200000">
            <a:off x="4070827" y="1520365"/>
            <a:ext cx="1708625" cy="246221"/>
          </a:xfrm>
          <a:prstGeom prst="rect">
            <a:avLst/>
          </a:prstGeom>
          <a:noFill/>
        </p:spPr>
        <p:txBody>
          <a:bodyPr wrap="square" rtlCol="0">
            <a:spAutoFit/>
          </a:bodyPr>
          <a:lstStyle/>
          <a:p>
            <a:r>
              <a:rPr lang="en-US" sz="1000" dirty="0">
                <a:solidFill>
                  <a:srgbClr val="7030A0"/>
                </a:solidFill>
              </a:rPr>
              <a:t>2X Royalty Relief Volume</a:t>
            </a:r>
            <a:endParaRPr lang="en-US" sz="1100" dirty="0">
              <a:solidFill>
                <a:srgbClr val="7030A0"/>
              </a:solidFill>
            </a:endParaRPr>
          </a:p>
        </p:txBody>
      </p:sp>
      <p:cxnSp>
        <p:nvCxnSpPr>
          <p:cNvPr id="26" name="Straight Connector 25"/>
          <p:cNvCxnSpPr/>
          <p:nvPr/>
        </p:nvCxnSpPr>
        <p:spPr>
          <a:xfrm flipH="1">
            <a:off x="5057775" y="914400"/>
            <a:ext cx="0" cy="3325948"/>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r>
              <a:rPr lang="en-US" dirty="0" smtClean="0"/>
              <a:t>69</a:t>
            </a:r>
            <a:endParaRPr lang="en-US" dirty="0"/>
          </a:p>
        </p:txBody>
      </p:sp>
    </p:spTree>
    <p:extLst>
      <p:ext uri="{BB962C8B-B14F-4D97-AF65-F5344CB8AC3E}">
        <p14:creationId xmlns:p14="http://schemas.microsoft.com/office/powerpoint/2010/main" val="1100934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Royalty Relief program:</a:t>
            </a:r>
            <a:br>
              <a:rPr lang="en-US" dirty="0"/>
            </a:br>
            <a:endParaRPr lang="en-US" dirty="0"/>
          </a:p>
          <a:p>
            <a:pPr lvl="1">
              <a:buFont typeface="Arial" panose="020B0604020202020204" pitchFamily="34" charset="0"/>
              <a:buChar char="•"/>
            </a:pPr>
            <a:r>
              <a:rPr lang="en-US" dirty="0"/>
              <a:t>Extends the life of the lease or unit</a:t>
            </a:r>
          </a:p>
          <a:p>
            <a:pPr lvl="1">
              <a:buFont typeface="Arial" panose="020B0604020202020204" pitchFamily="34" charset="0"/>
              <a:buChar char="•"/>
            </a:pPr>
            <a:r>
              <a:rPr lang="en-US" dirty="0"/>
              <a:t>Demonstrate need through use of historical data</a:t>
            </a:r>
          </a:p>
          <a:p>
            <a:pPr lvl="1">
              <a:buFont typeface="Arial" panose="020B0604020202020204" pitchFamily="34" charset="0"/>
              <a:buChar char="•"/>
            </a:pPr>
            <a:r>
              <a:rPr lang="en-US" dirty="0"/>
              <a:t>Upon evaluation, BSEE may reduce the royalty rate by one half</a:t>
            </a:r>
          </a:p>
          <a:p>
            <a:pPr lvl="1">
              <a:buFont typeface="Arial" panose="020B0604020202020204" pitchFamily="34" charset="0"/>
              <a:buChar char="•"/>
            </a:pPr>
            <a:r>
              <a:rPr lang="en-US" dirty="0"/>
              <a:t>Suspension of relief due to commodity pricing and production volumes</a:t>
            </a:r>
          </a:p>
          <a:p>
            <a:pPr lvl="1"/>
            <a:endParaRPr lang="en-US" dirty="0"/>
          </a:p>
        </p:txBody>
      </p:sp>
      <p:sp>
        <p:nvSpPr>
          <p:cNvPr id="2" name="Title 1"/>
          <p:cNvSpPr>
            <a:spLocks noGrp="1"/>
          </p:cNvSpPr>
          <p:nvPr>
            <p:ph type="title"/>
          </p:nvPr>
        </p:nvSpPr>
        <p:spPr/>
        <p:txBody>
          <a:bodyPr>
            <a:normAutofit fontScale="90000"/>
          </a:bodyPr>
          <a:lstStyle/>
          <a:p>
            <a:r>
              <a:rPr lang="en-US" dirty="0"/>
              <a:t>Introduction to End-of-Life Royalty Relief</a:t>
            </a:r>
          </a:p>
        </p:txBody>
      </p:sp>
      <p:sp>
        <p:nvSpPr>
          <p:cNvPr id="5" name="Slide Number Placeholder 4"/>
          <p:cNvSpPr>
            <a:spLocks noGrp="1"/>
          </p:cNvSpPr>
          <p:nvPr>
            <p:ph type="sldNum" sz="quarter" idx="13"/>
          </p:nvPr>
        </p:nvSpPr>
        <p:spPr/>
        <p:txBody>
          <a:bodyPr/>
          <a:lstStyle/>
          <a:p>
            <a:pPr>
              <a:defRPr/>
            </a:pPr>
            <a:r>
              <a:rPr lang="en-US" dirty="0" smtClean="0"/>
              <a:t>3</a:t>
            </a:r>
            <a:endParaRPr lang="en-US" dirty="0"/>
          </a:p>
        </p:txBody>
      </p:sp>
    </p:spTree>
    <p:extLst>
      <p:ext uri="{BB962C8B-B14F-4D97-AF65-F5344CB8AC3E}">
        <p14:creationId xmlns:p14="http://schemas.microsoft.com/office/powerpoint/2010/main" val="4331116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Production Above Royalty Relief Volume</a:t>
            </a:r>
          </a:p>
        </p:txBody>
      </p:sp>
      <p:sp>
        <p:nvSpPr>
          <p:cNvPr id="10" name="Text Placeholder 9"/>
          <p:cNvSpPr>
            <a:spLocks noGrp="1"/>
          </p:cNvSpPr>
          <p:nvPr>
            <p:ph type="body" sz="quarter" idx="12"/>
          </p:nvPr>
        </p:nvSpPr>
        <p:spPr/>
        <p:txBody>
          <a:bodyPr/>
          <a:lstStyle/>
          <a:p>
            <a:r>
              <a:rPr lang="en-US" dirty="0"/>
              <a:t>In Our Example:</a:t>
            </a:r>
          </a:p>
        </p:txBody>
      </p:sp>
      <p:sp>
        <p:nvSpPr>
          <p:cNvPr id="8" name="Content Placeholder 5"/>
          <p:cNvSpPr txBox="1">
            <a:spLocks/>
          </p:cNvSpPr>
          <p:nvPr/>
        </p:nvSpPr>
        <p:spPr bwMode="auto">
          <a:xfrm>
            <a:off x="676275" y="1524000"/>
            <a:ext cx="3866056"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eaLnBrk="0" hangingPunct="0">
              <a:spcBef>
                <a:spcPct val="20000"/>
              </a:spcBef>
              <a:buBlip>
                <a:blip r:embed="rId3"/>
              </a:buBlip>
              <a:defRPr sz="2400">
                <a:latin typeface="+mn-lt"/>
                <a:cs typeface="+mn-cs"/>
              </a:defRPr>
            </a:lvl1pPr>
            <a:lvl2pPr marL="742950" indent="-285750" eaLnBrk="0" hangingPunct="0">
              <a:spcBef>
                <a:spcPct val="20000"/>
              </a:spcBef>
              <a:buBlip>
                <a:blip r:embed="rId3"/>
              </a:buBlip>
              <a:defRPr sz="2400">
                <a:latin typeface="+mn-lt"/>
                <a:cs typeface="+mn-cs"/>
              </a:defRPr>
            </a:lvl2pPr>
            <a:lvl3pPr marL="1143000" indent="-228600" eaLnBrk="0" hangingPunct="0">
              <a:spcBef>
                <a:spcPct val="20000"/>
              </a:spcBef>
              <a:buBlip>
                <a:blip r:embed="rId3"/>
              </a:buBlip>
              <a:defRPr sz="2000">
                <a:latin typeface="+mn-lt"/>
                <a:cs typeface="+mn-cs"/>
              </a:defRPr>
            </a:lvl3pPr>
            <a:lvl4pPr marL="1600200" indent="-228600" eaLnBrk="0" hangingPunct="0">
              <a:spcBef>
                <a:spcPct val="20000"/>
              </a:spcBef>
              <a:buBlip>
                <a:blip r:embed="rId3"/>
              </a:buBlip>
              <a:defRPr lang="en-US" sz="2000" dirty="0">
                <a:latin typeface="+mn-lt"/>
                <a:cs typeface="+mn-cs"/>
              </a:defRPr>
            </a:lvl4pPr>
            <a:lvl5pPr marL="2057400" indent="-228600" eaLnBrk="0" hangingPunct="0">
              <a:spcBef>
                <a:spcPct val="20000"/>
              </a:spcBef>
              <a:buBlip>
                <a:blip r:embed="rId3"/>
              </a:buBlip>
              <a:defRPr sz="20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a:buFont typeface="Arial" panose="020B0604020202020204" pitchFamily="34" charset="0"/>
              <a:buChar char="•"/>
            </a:pPr>
            <a:r>
              <a:rPr lang="en-US" sz="1600" dirty="0"/>
              <a:t>After relief is granted, assume lease produces 12,000 BOE in one month.</a:t>
            </a:r>
          </a:p>
          <a:p>
            <a:pPr>
              <a:buFont typeface="Arial" panose="020B0604020202020204" pitchFamily="34" charset="0"/>
              <a:buChar char="•"/>
            </a:pPr>
            <a:r>
              <a:rPr lang="en-US" sz="1600" dirty="0"/>
              <a:t>This is 2,721 BOE above the royalty relief volume.</a:t>
            </a:r>
          </a:p>
          <a:p>
            <a:pPr>
              <a:buFont typeface="Arial" panose="020B0604020202020204" pitchFamily="34" charset="0"/>
              <a:buChar char="•"/>
            </a:pPr>
            <a:r>
              <a:rPr lang="en-US" sz="1600" dirty="0"/>
              <a:t>Royalty relief rate of 8.335% applies to royalty relief volume of 9,279 BOE.</a:t>
            </a:r>
          </a:p>
          <a:p>
            <a:pPr>
              <a:buFont typeface="Arial" panose="020B0604020202020204" pitchFamily="34" charset="0"/>
              <a:buChar char="•"/>
            </a:pPr>
            <a:r>
              <a:rPr lang="en-US" sz="1600" dirty="0"/>
              <a:t>Royalty rate of 25% (1.5 x 16.67% effective royalty rate) applies to production above the royalty relief volume.</a:t>
            </a:r>
          </a:p>
          <a:p>
            <a:pPr>
              <a:buFont typeface="Arial" panose="020B0604020202020204" pitchFamily="34" charset="0"/>
              <a:buChar char="•"/>
            </a:pPr>
            <a:r>
              <a:rPr lang="en-US" sz="1600" dirty="0"/>
              <a:t>Average royalty rate for this month is 12.11%. </a:t>
            </a:r>
          </a:p>
        </p:txBody>
      </p:sp>
      <p:cxnSp>
        <p:nvCxnSpPr>
          <p:cNvPr id="14" name="Straight Arrow Connector 13"/>
          <p:cNvCxnSpPr/>
          <p:nvPr/>
        </p:nvCxnSpPr>
        <p:spPr>
          <a:xfrm flipV="1">
            <a:off x="4364507" y="1977988"/>
            <a:ext cx="957603" cy="272106"/>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121710" y="2932053"/>
            <a:ext cx="2471754" cy="12921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364507" y="3867337"/>
            <a:ext cx="1531468" cy="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939456" y="4848804"/>
            <a:ext cx="200908" cy="462105"/>
          </a:xfrm>
          <a:prstGeom prst="straightConnector1">
            <a:avLst/>
          </a:prstGeom>
          <a:ln w="38100">
            <a:solidFill>
              <a:srgbClr val="9933FF"/>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5414473" y="1017228"/>
            <a:ext cx="1886887" cy="1245193"/>
          </a:xfrm>
          <a:prstGeom prst="rect">
            <a:avLst/>
          </a:prstGeom>
          <a:ln w="57150">
            <a:solidFill>
              <a:srgbClr val="FF9933"/>
            </a:solidFill>
          </a:ln>
        </p:spPr>
      </p:pic>
      <p:pic>
        <p:nvPicPr>
          <p:cNvPr id="7" name="Picture 6"/>
          <p:cNvPicPr>
            <a:picLocks noChangeAspect="1"/>
          </p:cNvPicPr>
          <p:nvPr/>
        </p:nvPicPr>
        <p:blipFill>
          <a:blip r:embed="rId5"/>
          <a:stretch>
            <a:fillRect/>
          </a:stretch>
        </p:blipFill>
        <p:spPr>
          <a:xfrm>
            <a:off x="6680532" y="2640250"/>
            <a:ext cx="2023341" cy="490271"/>
          </a:xfrm>
          <a:prstGeom prst="rect">
            <a:avLst/>
          </a:prstGeom>
          <a:ln w="57150">
            <a:solidFill>
              <a:srgbClr val="00B0F0"/>
            </a:solidFill>
          </a:ln>
        </p:spPr>
      </p:pic>
      <p:pic>
        <p:nvPicPr>
          <p:cNvPr id="12" name="Picture 11"/>
          <p:cNvPicPr>
            <a:picLocks noChangeAspect="1"/>
          </p:cNvPicPr>
          <p:nvPr/>
        </p:nvPicPr>
        <p:blipFill>
          <a:blip r:embed="rId6"/>
          <a:stretch>
            <a:fillRect/>
          </a:stretch>
        </p:blipFill>
        <p:spPr>
          <a:xfrm>
            <a:off x="5988340" y="3583064"/>
            <a:ext cx="1962482" cy="504413"/>
          </a:xfrm>
          <a:prstGeom prst="rect">
            <a:avLst/>
          </a:prstGeom>
          <a:ln w="57150">
            <a:solidFill>
              <a:srgbClr val="92D050"/>
            </a:solidFill>
          </a:ln>
        </p:spPr>
      </p:pic>
      <p:pic>
        <p:nvPicPr>
          <p:cNvPr id="13" name="Picture 12"/>
          <p:cNvPicPr>
            <a:picLocks noChangeAspect="1"/>
          </p:cNvPicPr>
          <p:nvPr/>
        </p:nvPicPr>
        <p:blipFill>
          <a:blip r:embed="rId7"/>
          <a:stretch>
            <a:fillRect/>
          </a:stretch>
        </p:blipFill>
        <p:spPr>
          <a:xfrm>
            <a:off x="1127765" y="5463309"/>
            <a:ext cx="4944847" cy="873537"/>
          </a:xfrm>
          <a:prstGeom prst="rect">
            <a:avLst/>
          </a:prstGeom>
          <a:ln w="57150">
            <a:solidFill>
              <a:srgbClr val="9933FF"/>
            </a:solidFill>
          </a:ln>
        </p:spPr>
      </p:pic>
      <p:pic>
        <p:nvPicPr>
          <p:cNvPr id="17" name="Picture 16"/>
          <p:cNvPicPr>
            <a:picLocks noChangeAspect="1"/>
          </p:cNvPicPr>
          <p:nvPr/>
        </p:nvPicPr>
        <p:blipFill>
          <a:blip r:embed="rId8"/>
          <a:stretch>
            <a:fillRect/>
          </a:stretch>
        </p:blipFill>
        <p:spPr>
          <a:xfrm>
            <a:off x="6322623" y="5463308"/>
            <a:ext cx="2539352" cy="873537"/>
          </a:xfrm>
          <a:prstGeom prst="rect">
            <a:avLst/>
          </a:prstGeom>
          <a:ln w="57150">
            <a:solidFill>
              <a:srgbClr val="9933FF"/>
            </a:solidFill>
          </a:ln>
        </p:spPr>
      </p:pic>
      <p:sp>
        <p:nvSpPr>
          <p:cNvPr id="3" name="Slide Number Placeholder 2"/>
          <p:cNvSpPr>
            <a:spLocks noGrp="1"/>
          </p:cNvSpPr>
          <p:nvPr>
            <p:ph type="sldNum" sz="quarter" idx="13"/>
          </p:nvPr>
        </p:nvSpPr>
        <p:spPr/>
        <p:txBody>
          <a:bodyPr/>
          <a:lstStyle/>
          <a:p>
            <a:pPr>
              <a:defRPr/>
            </a:pPr>
            <a:r>
              <a:rPr lang="en-US" dirty="0" smtClean="0"/>
              <a:t>70</a:t>
            </a:r>
            <a:endParaRPr lang="en-US" dirty="0"/>
          </a:p>
        </p:txBody>
      </p:sp>
    </p:spTree>
    <p:extLst>
      <p:ext uri="{BB962C8B-B14F-4D97-AF65-F5344CB8AC3E}">
        <p14:creationId xmlns:p14="http://schemas.microsoft.com/office/powerpoint/2010/main" val="319461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wipe(down)">
                                      <p:cBhvr>
                                        <p:cTn id="9" dur="500"/>
                                        <p:tgtEl>
                                          <p:spTgt spid="14"/>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2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par>
                                <p:cTn id="27" presetID="22" presetClass="entr" presetSubtype="8"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par>
                                <p:cTn id="37" presetID="22" presetClass="entr" presetSubtype="1"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500"/>
                                        <p:tgtEl>
                                          <p:spTgt spid="35"/>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buFont typeface="Arial" panose="020B0604020202020204" pitchFamily="34" charset="0"/>
              <a:buChar char="•"/>
            </a:pPr>
            <a:r>
              <a:rPr lang="en-US" dirty="0"/>
              <a:t> It is the responsibility of the operator to  determine the appropriate royalties due each month. </a:t>
            </a:r>
          </a:p>
          <a:p>
            <a:pPr lvl="1">
              <a:buFont typeface="Arial" panose="020B0604020202020204" pitchFamily="34" charset="0"/>
              <a:buChar char="•"/>
            </a:pPr>
            <a:r>
              <a:rPr lang="en-US" dirty="0"/>
              <a:t>BSEE will perform lookbacks to ensure compliance.</a:t>
            </a:r>
          </a:p>
          <a:p>
            <a:pPr>
              <a:buFont typeface="Arial" panose="020B0604020202020204" pitchFamily="34" charset="0"/>
              <a:buChar char="•"/>
            </a:pPr>
            <a:endParaRPr lang="en-US" dirty="0"/>
          </a:p>
          <a:p>
            <a:pPr>
              <a:buFont typeface="Arial" panose="020B0604020202020204" pitchFamily="34" charset="0"/>
              <a:buChar char="•"/>
            </a:pPr>
            <a:r>
              <a:rPr lang="en-US" dirty="0"/>
              <a:t> If royalty rate paid equals the effective royalty rate for 12 consecutive months, relief will end.</a:t>
            </a:r>
          </a:p>
          <a:p>
            <a:endParaRPr lang="en-US" dirty="0"/>
          </a:p>
          <a:p>
            <a:pPr marL="0" indent="0">
              <a:buNone/>
            </a:pPr>
            <a:endParaRPr lang="en-US" dirty="0"/>
          </a:p>
          <a:p>
            <a:endParaRPr lang="en-US" dirty="0"/>
          </a:p>
        </p:txBody>
      </p:sp>
      <p:sp>
        <p:nvSpPr>
          <p:cNvPr id="7" name="Title 6"/>
          <p:cNvSpPr>
            <a:spLocks noGrp="1"/>
          </p:cNvSpPr>
          <p:nvPr>
            <p:ph type="title"/>
          </p:nvPr>
        </p:nvSpPr>
        <p:spPr/>
        <p:txBody>
          <a:bodyPr>
            <a:normAutofit fontScale="90000"/>
          </a:bodyPr>
          <a:lstStyle/>
          <a:p>
            <a:r>
              <a:rPr lang="en-US" dirty="0"/>
              <a:t>Tracking &amp; Termination</a:t>
            </a:r>
          </a:p>
        </p:txBody>
      </p:sp>
      <p:sp>
        <p:nvSpPr>
          <p:cNvPr id="2" name="Slide Number Placeholder 1"/>
          <p:cNvSpPr>
            <a:spLocks noGrp="1"/>
          </p:cNvSpPr>
          <p:nvPr>
            <p:ph type="sldNum" sz="quarter" idx="13"/>
          </p:nvPr>
        </p:nvSpPr>
        <p:spPr/>
        <p:txBody>
          <a:bodyPr/>
          <a:lstStyle/>
          <a:p>
            <a:pPr>
              <a:defRPr/>
            </a:pPr>
            <a:r>
              <a:rPr lang="en-US" dirty="0" smtClean="0"/>
              <a:t>71</a:t>
            </a:r>
            <a:endParaRPr lang="en-US" dirty="0"/>
          </a:p>
        </p:txBody>
      </p:sp>
    </p:spTree>
    <p:extLst>
      <p:ext uri="{BB962C8B-B14F-4D97-AF65-F5344CB8AC3E}">
        <p14:creationId xmlns:p14="http://schemas.microsoft.com/office/powerpoint/2010/main" val="12266691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Purpose &amp; Authority</a:t>
            </a:r>
          </a:p>
          <a:p>
            <a:pPr marL="0" indent="0">
              <a:buNone/>
            </a:pPr>
            <a:r>
              <a:rPr lang="en-US" dirty="0"/>
              <a:t>Regulations</a:t>
            </a:r>
          </a:p>
          <a:p>
            <a:pPr marL="0" indent="0">
              <a:buNone/>
            </a:pPr>
            <a:r>
              <a:rPr lang="en-US" dirty="0"/>
              <a:t>Process</a:t>
            </a:r>
          </a:p>
          <a:p>
            <a:pPr marL="0" indent="0">
              <a:buNone/>
            </a:pPr>
            <a:r>
              <a:rPr lang="en-US" dirty="0"/>
              <a:t>Example Case</a:t>
            </a:r>
          </a:p>
          <a:p>
            <a:pPr marL="0" indent="0">
              <a:buNone/>
            </a:pPr>
            <a:r>
              <a:rPr lang="en-US" b="1" dirty="0"/>
              <a:t>Helpful Tips</a:t>
            </a:r>
          </a:p>
          <a:p>
            <a:pPr marL="0" indent="0">
              <a:buNone/>
            </a:pPr>
            <a:r>
              <a:rPr lang="en-US" dirty="0"/>
              <a:t>Q&amp;A</a:t>
            </a:r>
          </a:p>
          <a:p>
            <a:endParaRPr lang="en-US" dirty="0"/>
          </a:p>
        </p:txBody>
      </p:sp>
      <p:sp>
        <p:nvSpPr>
          <p:cNvPr id="2" name="Title 1"/>
          <p:cNvSpPr>
            <a:spLocks noGrp="1"/>
          </p:cNvSpPr>
          <p:nvPr>
            <p:ph type="title"/>
          </p:nvPr>
        </p:nvSpPr>
        <p:spPr>
          <a:xfrm>
            <a:off x="914400" y="460443"/>
            <a:ext cx="8077200" cy="533400"/>
          </a:xfrm>
        </p:spPr>
        <p:txBody>
          <a:bodyPr>
            <a:normAutofit fontScale="90000"/>
          </a:bodyPr>
          <a:lstStyle/>
          <a:p>
            <a:r>
              <a:rPr lang="en-US" dirty="0"/>
              <a:t>Agenda</a:t>
            </a:r>
          </a:p>
        </p:txBody>
      </p:sp>
      <p:sp>
        <p:nvSpPr>
          <p:cNvPr id="6" name="Slide Number Placeholder 5"/>
          <p:cNvSpPr>
            <a:spLocks noGrp="1"/>
          </p:cNvSpPr>
          <p:nvPr>
            <p:ph type="sldNum" sz="quarter" idx="13"/>
          </p:nvPr>
        </p:nvSpPr>
        <p:spPr/>
        <p:txBody>
          <a:bodyPr/>
          <a:lstStyle/>
          <a:p>
            <a:pPr>
              <a:defRPr/>
            </a:pPr>
            <a:r>
              <a:rPr lang="en-US" dirty="0" smtClean="0"/>
              <a:t>72</a:t>
            </a:r>
            <a:endParaRPr lang="en-US" dirty="0"/>
          </a:p>
        </p:txBody>
      </p:sp>
    </p:spTree>
    <p:extLst>
      <p:ext uri="{BB962C8B-B14F-4D97-AF65-F5344CB8AC3E}">
        <p14:creationId xmlns:p14="http://schemas.microsoft.com/office/powerpoint/2010/main" val="34908497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39" y="2237362"/>
            <a:ext cx="8105775" cy="533400"/>
          </a:xfrm>
        </p:spPr>
        <p:txBody>
          <a:bodyPr anchor="ctr"/>
          <a:lstStyle/>
          <a:p>
            <a:pPr algn="ctr"/>
            <a:r>
              <a:rPr lang="en-US" dirty="0"/>
              <a:t>End-Of-Life Helpful Tips</a:t>
            </a:r>
          </a:p>
        </p:txBody>
      </p:sp>
      <p:sp>
        <p:nvSpPr>
          <p:cNvPr id="3" name="Slide Number Placeholder 2"/>
          <p:cNvSpPr>
            <a:spLocks noGrp="1"/>
          </p:cNvSpPr>
          <p:nvPr>
            <p:ph type="sldNum" sz="quarter" idx="12"/>
          </p:nvPr>
        </p:nvSpPr>
        <p:spPr/>
        <p:txBody>
          <a:bodyPr/>
          <a:lstStyle/>
          <a:p>
            <a:pPr>
              <a:defRPr/>
            </a:pPr>
            <a:r>
              <a:rPr lang="en-US" dirty="0" smtClean="0"/>
              <a:t>73</a:t>
            </a:r>
            <a:endParaRPr lang="en-US" dirty="0"/>
          </a:p>
        </p:txBody>
      </p:sp>
    </p:spTree>
    <p:extLst>
      <p:ext uri="{BB962C8B-B14F-4D97-AF65-F5344CB8AC3E}">
        <p14:creationId xmlns:p14="http://schemas.microsoft.com/office/powerpoint/2010/main" val="38677261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a:buFont typeface="Arial" panose="020B0604020202020204" pitchFamily="34" charset="0"/>
                  <a:buChar char="•"/>
                </a:pPr>
                <a:r>
                  <a:rPr lang="en-US" sz="2400" dirty="0"/>
                  <a:t>End-of-Life is a Royalty Relief program that…</a:t>
                </a:r>
              </a:p>
              <a:p>
                <a:pPr lvl="1">
                  <a:buFont typeface="Arial" panose="020B0604020202020204" pitchFamily="34" charset="0"/>
                  <a:buChar char="•"/>
                </a:pPr>
                <a:r>
                  <a:rPr lang="en-US" sz="2000" dirty="0"/>
                  <a:t>Is granted on lease or unit basis</a:t>
                </a:r>
              </a:p>
              <a:p>
                <a:pPr lvl="1">
                  <a:buFont typeface="Arial" panose="020B0604020202020204" pitchFamily="34" charset="0"/>
                  <a:buChar char="•"/>
                </a:pPr>
                <a:r>
                  <a:rPr lang="en-US" sz="2000" dirty="0"/>
                  <a:t>Extends the life</a:t>
                </a:r>
              </a:p>
              <a:p>
                <a:pPr lvl="1">
                  <a:buFont typeface="Arial" panose="020B0604020202020204" pitchFamily="34" charset="0"/>
                  <a:buChar char="•"/>
                </a:pPr>
                <a:r>
                  <a:rPr lang="en-US" sz="2000" dirty="0"/>
                  <a:t>May reduce your lease’s royalty rate by ½</a:t>
                </a:r>
              </a:p>
              <a:p>
                <a:pPr>
                  <a:buFont typeface="Arial" panose="020B0604020202020204" pitchFamily="34" charset="0"/>
                  <a:buChar char="•"/>
                </a:pPr>
                <a:r>
                  <a:rPr lang="en-US" sz="2400" dirty="0"/>
                  <a:t>Detailed regulations &amp; NTL</a:t>
                </a:r>
              </a:p>
              <a:p>
                <a:pPr>
                  <a:buFont typeface="Arial" panose="020B0604020202020204" pitchFamily="34" charset="0"/>
                  <a:buChar char="•"/>
                </a:pPr>
                <a:r>
                  <a:rPr lang="en-US" sz="2400" dirty="0"/>
                  <a:t>To qualify:</a:t>
                </a:r>
              </a:p>
              <a:p>
                <a:pPr lvl="1">
                  <a:buFont typeface="Arial" panose="020B0604020202020204" pitchFamily="34" charset="0"/>
                  <a:buChar char="•"/>
                </a:pPr>
                <a:r>
                  <a:rPr lang="en-US" sz="2000" dirty="0"/>
                  <a:t>Average production of at least </a:t>
                </a:r>
                <a:r>
                  <a:rPr lang="en-US" sz="2000" b="1" dirty="0"/>
                  <a:t>100 barrels of oil equivalent (BOE) per day </a:t>
                </a:r>
                <a:r>
                  <a:rPr lang="en-US" sz="2000" dirty="0"/>
                  <a:t>in 12 of the last 15 months</a:t>
                </a:r>
                <a:r>
                  <a:rPr lang="en-US" sz="2000" b="1" dirty="0"/>
                  <a:t>.</a:t>
                </a:r>
              </a:p>
              <a:p>
                <a:pPr lvl="1">
                  <a:buFont typeface="Arial" panose="020B0604020202020204" pitchFamily="34" charset="0"/>
                  <a:buChar char="•"/>
                </a:pPr>
                <a:r>
                  <a:rPr lang="en-US" sz="2000" dirty="0"/>
                  <a:t>Becoming uneconomic (</a:t>
                </a:r>
                <a:r>
                  <a:rPr lang="en-US" sz="2000" dirty="0" smtClean="0"/>
                  <a:t>RS </a:t>
                </a:r>
                <a14:m>
                  <m:oMath xmlns:m="http://schemas.openxmlformats.org/officeDocument/2006/math">
                    <m:r>
                      <a:rPr lang="en-US" sz="2000" dirty="0">
                        <a:latin typeface="Cambria Math" panose="02040503050406030204" pitchFamily="18" charset="0"/>
                      </a:rPr>
                      <m:t>≥</m:t>
                    </m:r>
                  </m:oMath>
                </a14:m>
                <a:r>
                  <a:rPr lang="en-US" sz="2000" dirty="0"/>
                  <a:t> 0.75)</a:t>
                </a:r>
              </a:p>
              <a:p>
                <a:pPr lvl="1">
                  <a:buFont typeface="Arial" panose="020B0604020202020204" pitchFamily="34" charset="0"/>
                  <a:buChar char="•"/>
                </a:pPr>
                <a:r>
                  <a:rPr lang="en-US" sz="2000" dirty="0"/>
                  <a:t>Consistent operating conditions</a:t>
                </a:r>
              </a:p>
              <a:p>
                <a:pPr>
                  <a:buFont typeface="Arial" panose="020B0604020202020204" pitchFamily="34" charset="0"/>
                  <a:buChar char="•"/>
                </a:pPr>
                <a:r>
                  <a:rPr lang="en-US" sz="2400" b="1" dirty="0"/>
                  <a:t>Based on 2019 production, 378 shallow water leases meet the production criteria</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81" t="-848"/>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a:t>Helpful </a:t>
            </a:r>
            <a:r>
              <a:rPr lang="en-US" dirty="0" smtClean="0"/>
              <a:t>Tips</a:t>
            </a:r>
            <a:endParaRPr lang="en-US" dirty="0"/>
          </a:p>
        </p:txBody>
      </p:sp>
      <p:sp>
        <p:nvSpPr>
          <p:cNvPr id="4" name="Text Placeholder 3"/>
          <p:cNvSpPr>
            <a:spLocks noGrp="1"/>
          </p:cNvSpPr>
          <p:nvPr>
            <p:ph type="body" sz="quarter" idx="12"/>
          </p:nvPr>
        </p:nvSpPr>
        <p:spPr/>
        <p:txBody>
          <a:bodyPr/>
          <a:lstStyle/>
          <a:p>
            <a:r>
              <a:rPr lang="en-US" dirty="0"/>
              <a:t>General</a:t>
            </a:r>
          </a:p>
        </p:txBody>
      </p:sp>
      <p:sp>
        <p:nvSpPr>
          <p:cNvPr id="5" name="Slide Number Placeholder 4"/>
          <p:cNvSpPr>
            <a:spLocks noGrp="1"/>
          </p:cNvSpPr>
          <p:nvPr>
            <p:ph type="sldNum" sz="quarter" idx="13"/>
          </p:nvPr>
        </p:nvSpPr>
        <p:spPr/>
        <p:txBody>
          <a:bodyPr/>
          <a:lstStyle/>
          <a:p>
            <a:pPr>
              <a:defRPr/>
            </a:pPr>
            <a:r>
              <a:rPr lang="en-US" dirty="0" smtClean="0"/>
              <a:t>74</a:t>
            </a:r>
            <a:endParaRPr lang="en-US" dirty="0"/>
          </a:p>
        </p:txBody>
      </p:sp>
    </p:spTree>
    <p:extLst>
      <p:ext uri="{BB962C8B-B14F-4D97-AF65-F5344CB8AC3E}">
        <p14:creationId xmlns:p14="http://schemas.microsoft.com/office/powerpoint/2010/main" val="59606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a:t>1) Required Fee</a:t>
            </a:r>
          </a:p>
          <a:p>
            <a:pPr lvl="1">
              <a:buFont typeface="Arial" panose="020B0604020202020204" pitchFamily="34" charset="0"/>
              <a:buChar char="•"/>
            </a:pPr>
            <a:r>
              <a:rPr lang="en-US" dirty="0"/>
              <a:t>$8,000</a:t>
            </a:r>
          </a:p>
          <a:p>
            <a:pPr>
              <a:buFont typeface="Arial" panose="020B0604020202020204" pitchFamily="34" charset="0"/>
              <a:buChar char="•"/>
            </a:pPr>
            <a:r>
              <a:rPr lang="en-US" dirty="0"/>
              <a:t>2) Administrative Information Report</a:t>
            </a:r>
          </a:p>
          <a:p>
            <a:pPr>
              <a:buFont typeface="Arial" panose="020B0604020202020204" pitchFamily="34" charset="0"/>
              <a:buChar char="•"/>
            </a:pPr>
            <a:r>
              <a:rPr lang="en-US" dirty="0"/>
              <a:t>3) Net Revenue &amp; Relief Justification Report</a:t>
            </a:r>
          </a:p>
          <a:p>
            <a:pPr>
              <a:buFont typeface="Arial" panose="020B0604020202020204" pitchFamily="34" charset="0"/>
              <a:buChar char="•"/>
            </a:pPr>
            <a:r>
              <a:rPr lang="en-US" dirty="0"/>
              <a:t>4) CPA Certification</a:t>
            </a:r>
          </a:p>
          <a:p>
            <a:pPr>
              <a:buFont typeface="Arial" panose="020B0604020202020204" pitchFamily="34" charset="0"/>
              <a:buChar char="•"/>
            </a:pPr>
            <a:endParaRPr lang="en-US" dirty="0"/>
          </a:p>
          <a:p>
            <a:pPr>
              <a:buFont typeface="Arial" panose="020B0604020202020204" pitchFamily="34" charset="0"/>
              <a:buChar char="•"/>
            </a:pPr>
            <a:r>
              <a:rPr lang="en-US" dirty="0" smtClean="0"/>
              <a:t>Submit application up to 120 days after end of last qualifying month.</a:t>
            </a:r>
          </a:p>
          <a:p>
            <a:pPr>
              <a:buFont typeface="Arial" panose="020B0604020202020204" pitchFamily="34" charset="0"/>
              <a:buChar char="•"/>
            </a:pPr>
            <a:r>
              <a:rPr lang="en-US" dirty="0" smtClean="0"/>
              <a:t>EOL </a:t>
            </a:r>
            <a:r>
              <a:rPr lang="en-US" dirty="0"/>
              <a:t>decisions ~2-3 months, depending on completeness of application</a:t>
            </a:r>
          </a:p>
          <a:p>
            <a:endParaRPr lang="en-US" dirty="0"/>
          </a:p>
        </p:txBody>
      </p:sp>
      <p:sp>
        <p:nvSpPr>
          <p:cNvPr id="3" name="Title 2"/>
          <p:cNvSpPr>
            <a:spLocks noGrp="1"/>
          </p:cNvSpPr>
          <p:nvPr>
            <p:ph type="title"/>
          </p:nvPr>
        </p:nvSpPr>
        <p:spPr/>
        <p:txBody>
          <a:bodyPr>
            <a:normAutofit fontScale="90000"/>
          </a:bodyPr>
          <a:lstStyle/>
          <a:p>
            <a:r>
              <a:rPr lang="en-US" dirty="0"/>
              <a:t>Helpful </a:t>
            </a:r>
            <a:r>
              <a:rPr lang="en-US" dirty="0" smtClean="0"/>
              <a:t>Tips</a:t>
            </a:r>
            <a:endParaRPr lang="en-US" dirty="0"/>
          </a:p>
        </p:txBody>
      </p:sp>
      <p:sp>
        <p:nvSpPr>
          <p:cNvPr id="4" name="Text Placeholder 3"/>
          <p:cNvSpPr>
            <a:spLocks noGrp="1"/>
          </p:cNvSpPr>
          <p:nvPr>
            <p:ph type="body" sz="quarter" idx="12"/>
          </p:nvPr>
        </p:nvSpPr>
        <p:spPr/>
        <p:txBody>
          <a:bodyPr/>
          <a:lstStyle/>
          <a:p>
            <a:r>
              <a:rPr lang="en-US" dirty="0"/>
              <a:t>Application/Evaluation</a:t>
            </a:r>
          </a:p>
        </p:txBody>
      </p:sp>
      <p:sp>
        <p:nvSpPr>
          <p:cNvPr id="5" name="Slide Number Placeholder 4"/>
          <p:cNvSpPr>
            <a:spLocks noGrp="1"/>
          </p:cNvSpPr>
          <p:nvPr>
            <p:ph type="sldNum" sz="quarter" idx="13"/>
          </p:nvPr>
        </p:nvSpPr>
        <p:spPr/>
        <p:txBody>
          <a:bodyPr/>
          <a:lstStyle/>
          <a:p>
            <a:pPr>
              <a:defRPr/>
            </a:pPr>
            <a:r>
              <a:rPr lang="en-US" dirty="0" smtClean="0"/>
              <a:t>75</a:t>
            </a:r>
            <a:endParaRPr lang="en-US" dirty="0"/>
          </a:p>
        </p:txBody>
      </p:sp>
    </p:spTree>
    <p:extLst>
      <p:ext uri="{BB962C8B-B14F-4D97-AF65-F5344CB8AC3E}">
        <p14:creationId xmlns:p14="http://schemas.microsoft.com/office/powerpoint/2010/main" val="7671866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sz="2400" dirty="0"/>
              <a:t>Download the spreadsheets found on BSEE’s website</a:t>
            </a:r>
          </a:p>
          <a:p>
            <a:pPr>
              <a:buFont typeface="Arial" panose="020B0604020202020204" pitchFamily="34" charset="0"/>
              <a:buChar char="•"/>
            </a:pPr>
            <a:r>
              <a:rPr lang="en-US" sz="2400" dirty="0"/>
              <a:t>Leave equations as is</a:t>
            </a:r>
          </a:p>
          <a:p>
            <a:pPr>
              <a:buFont typeface="Arial" panose="020B0604020202020204" pitchFamily="34" charset="0"/>
              <a:buChar char="•"/>
            </a:pPr>
            <a:r>
              <a:rPr lang="en-US" sz="2400" dirty="0"/>
              <a:t>Please fill out all 3 tabs in spreadsheet</a:t>
            </a:r>
          </a:p>
          <a:p>
            <a:pPr marL="0" indent="0">
              <a:buNone/>
            </a:pPr>
            <a:endParaRPr lang="en-US" sz="2400" dirty="0"/>
          </a:p>
        </p:txBody>
      </p:sp>
      <p:sp>
        <p:nvSpPr>
          <p:cNvPr id="3" name="Title 2"/>
          <p:cNvSpPr>
            <a:spLocks noGrp="1"/>
          </p:cNvSpPr>
          <p:nvPr>
            <p:ph type="title"/>
          </p:nvPr>
        </p:nvSpPr>
        <p:spPr/>
        <p:txBody>
          <a:bodyPr>
            <a:normAutofit fontScale="90000"/>
          </a:bodyPr>
          <a:lstStyle/>
          <a:p>
            <a:r>
              <a:rPr lang="en-US" dirty="0"/>
              <a:t>Helpful </a:t>
            </a:r>
            <a:r>
              <a:rPr lang="en-US" dirty="0" smtClean="0"/>
              <a:t>Tips</a:t>
            </a:r>
            <a:endParaRPr lang="en-US" dirty="0"/>
          </a:p>
        </p:txBody>
      </p:sp>
      <p:sp>
        <p:nvSpPr>
          <p:cNvPr id="4" name="Text Placeholder 3"/>
          <p:cNvSpPr>
            <a:spLocks noGrp="1"/>
          </p:cNvSpPr>
          <p:nvPr>
            <p:ph type="body" sz="quarter" idx="12"/>
          </p:nvPr>
        </p:nvSpPr>
        <p:spPr/>
        <p:txBody>
          <a:bodyPr/>
          <a:lstStyle/>
          <a:p>
            <a:r>
              <a:rPr lang="en-US" dirty="0"/>
              <a:t>Net Revenue &amp; Relief Justification Report</a:t>
            </a:r>
          </a:p>
        </p:txBody>
      </p:sp>
      <p:pic>
        <p:nvPicPr>
          <p:cNvPr id="5" name="Picture 4"/>
          <p:cNvPicPr>
            <a:picLocks noChangeAspect="1"/>
          </p:cNvPicPr>
          <p:nvPr/>
        </p:nvPicPr>
        <p:blipFill>
          <a:blip r:embed="rId3"/>
          <a:stretch>
            <a:fillRect/>
          </a:stretch>
        </p:blipFill>
        <p:spPr>
          <a:xfrm>
            <a:off x="677694" y="4038600"/>
            <a:ext cx="3767675" cy="1764555"/>
          </a:xfrm>
          <a:prstGeom prst="rect">
            <a:avLst/>
          </a:prstGeom>
          <a:ln>
            <a:solidFill>
              <a:schemeClr val="tx2"/>
            </a:solidFill>
          </a:ln>
          <a:effectLst>
            <a:outerShdw blurRad="50800" dist="38100" dir="8100000" algn="tr" rotWithShape="0">
              <a:prstClr val="black">
                <a:alpha val="40000"/>
              </a:prstClr>
            </a:outerShdw>
          </a:effectLst>
        </p:spPr>
      </p:pic>
      <p:pic>
        <p:nvPicPr>
          <p:cNvPr id="6" name="Picture 5"/>
          <p:cNvPicPr>
            <a:picLocks noChangeAspect="1"/>
          </p:cNvPicPr>
          <p:nvPr/>
        </p:nvPicPr>
        <p:blipFill>
          <a:blip r:embed="rId4"/>
          <a:stretch>
            <a:fillRect/>
          </a:stretch>
        </p:blipFill>
        <p:spPr>
          <a:xfrm>
            <a:off x="3092964" y="3535736"/>
            <a:ext cx="3087355" cy="1994580"/>
          </a:xfrm>
          <a:prstGeom prst="rect">
            <a:avLst/>
          </a:prstGeom>
          <a:ln>
            <a:solidFill>
              <a:schemeClr val="tx2"/>
            </a:solidFill>
          </a:ln>
          <a:effectLst>
            <a:outerShdw blurRad="50800" dist="38100" dir="8100000" algn="tr" rotWithShape="0">
              <a:prstClr val="black">
                <a:alpha val="40000"/>
              </a:prstClr>
            </a:outerShdw>
          </a:effectLst>
        </p:spPr>
      </p:pic>
      <p:pic>
        <p:nvPicPr>
          <p:cNvPr id="7" name="Picture 6"/>
          <p:cNvPicPr>
            <a:picLocks noChangeAspect="1"/>
          </p:cNvPicPr>
          <p:nvPr/>
        </p:nvPicPr>
        <p:blipFill>
          <a:blip r:embed="rId5"/>
          <a:stretch>
            <a:fillRect/>
          </a:stretch>
        </p:blipFill>
        <p:spPr>
          <a:xfrm>
            <a:off x="5604946" y="3183017"/>
            <a:ext cx="3386309" cy="1942497"/>
          </a:xfrm>
          <a:prstGeom prst="rect">
            <a:avLst/>
          </a:prstGeom>
          <a:ln>
            <a:solidFill>
              <a:schemeClr val="tx2"/>
            </a:solidFill>
          </a:ln>
          <a:effectLst>
            <a:outerShdw blurRad="50800" dist="38100" dir="8100000" algn="tr" rotWithShape="0">
              <a:prstClr val="black">
                <a:alpha val="40000"/>
              </a:prstClr>
            </a:outerShdw>
          </a:effectLst>
        </p:spPr>
      </p:pic>
      <p:sp>
        <p:nvSpPr>
          <p:cNvPr id="8" name="Slide Number Placeholder 7"/>
          <p:cNvSpPr>
            <a:spLocks noGrp="1"/>
          </p:cNvSpPr>
          <p:nvPr>
            <p:ph type="sldNum" sz="quarter" idx="13"/>
          </p:nvPr>
        </p:nvSpPr>
        <p:spPr/>
        <p:txBody>
          <a:bodyPr/>
          <a:lstStyle/>
          <a:p>
            <a:pPr>
              <a:defRPr/>
            </a:pPr>
            <a:r>
              <a:rPr lang="en-US" dirty="0" smtClean="0"/>
              <a:t>76</a:t>
            </a:r>
            <a:endParaRPr lang="en-US" dirty="0"/>
          </a:p>
        </p:txBody>
      </p:sp>
    </p:spTree>
    <p:extLst>
      <p:ext uri="{BB962C8B-B14F-4D97-AF65-F5344CB8AC3E}">
        <p14:creationId xmlns:p14="http://schemas.microsoft.com/office/powerpoint/2010/main" val="8020214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sz="2400" dirty="0"/>
              <a:t>All volumes and values are entered by you</a:t>
            </a:r>
          </a:p>
          <a:p>
            <a:pPr lvl="1">
              <a:buFont typeface="Arial" panose="020B0604020202020204" pitchFamily="34" charset="0"/>
              <a:buChar char="•"/>
            </a:pPr>
            <a:r>
              <a:rPr lang="en-US" sz="2000" dirty="0"/>
              <a:t>Full lease historical data</a:t>
            </a:r>
          </a:p>
          <a:p>
            <a:pPr lvl="1">
              <a:buFont typeface="Arial" panose="020B0604020202020204" pitchFamily="34" charset="0"/>
              <a:buChar char="•"/>
            </a:pPr>
            <a:r>
              <a:rPr lang="en-US" sz="2000" dirty="0"/>
              <a:t>Pre-royalty value and volume</a:t>
            </a:r>
          </a:p>
          <a:p>
            <a:pPr lvl="1">
              <a:buFont typeface="Arial" panose="020B0604020202020204" pitchFamily="34" charset="0"/>
              <a:buChar char="•"/>
            </a:pPr>
            <a:r>
              <a:rPr lang="en-US" sz="2000" dirty="0"/>
              <a:t>Clear and consistent cost allocation</a:t>
            </a:r>
          </a:p>
          <a:p>
            <a:pPr lvl="1">
              <a:buFont typeface="Arial" panose="020B0604020202020204" pitchFamily="34" charset="0"/>
              <a:buChar char="•"/>
            </a:pPr>
            <a:r>
              <a:rPr lang="en-US" sz="2000" dirty="0"/>
              <a:t>Actual month incurred expenses is preferred</a:t>
            </a:r>
          </a:p>
          <a:p>
            <a:pPr lvl="1">
              <a:buFont typeface="Arial" panose="020B0604020202020204" pitchFamily="34" charset="0"/>
              <a:buChar char="•"/>
            </a:pPr>
            <a:r>
              <a:rPr lang="en-US" sz="2000" dirty="0"/>
              <a:t>Explain significant variability within a cost category </a:t>
            </a:r>
          </a:p>
          <a:p>
            <a:pPr>
              <a:buFont typeface="Arial" panose="020B0604020202020204" pitchFamily="34" charset="0"/>
              <a:buChar char="•"/>
            </a:pPr>
            <a:r>
              <a:rPr lang="en-US" sz="2400" dirty="0"/>
              <a:t>BSEE will review and compare data submitted on ONRR-4054/2014 forms</a:t>
            </a:r>
          </a:p>
          <a:p>
            <a:pPr>
              <a:buFont typeface="Arial" panose="020B0604020202020204" pitchFamily="34" charset="0"/>
              <a:buChar char="•"/>
            </a:pPr>
            <a:endParaRPr lang="en-US" sz="2400" dirty="0"/>
          </a:p>
          <a:p>
            <a:pPr>
              <a:buFont typeface="Arial" panose="020B0604020202020204" pitchFamily="34" charset="0"/>
              <a:buChar char="•"/>
            </a:pPr>
            <a:r>
              <a:rPr lang="en-US" sz="2400" dirty="0"/>
              <a:t>RS&gt;1 </a:t>
            </a:r>
            <a:r>
              <a:rPr lang="en-US" sz="2400" dirty="0" smtClean="0"/>
              <a:t>might </a:t>
            </a:r>
            <a:r>
              <a:rPr lang="en-US" sz="2400" dirty="0"/>
              <a:t>not be in paying quantities</a:t>
            </a:r>
          </a:p>
        </p:txBody>
      </p:sp>
      <p:sp>
        <p:nvSpPr>
          <p:cNvPr id="3" name="Title 2"/>
          <p:cNvSpPr>
            <a:spLocks noGrp="1"/>
          </p:cNvSpPr>
          <p:nvPr>
            <p:ph type="title"/>
          </p:nvPr>
        </p:nvSpPr>
        <p:spPr/>
        <p:txBody>
          <a:bodyPr>
            <a:normAutofit fontScale="90000"/>
          </a:bodyPr>
          <a:lstStyle/>
          <a:p>
            <a:r>
              <a:rPr lang="en-US" dirty="0"/>
              <a:t>Helpful </a:t>
            </a:r>
            <a:r>
              <a:rPr lang="en-US" dirty="0" smtClean="0"/>
              <a:t>Tips</a:t>
            </a:r>
            <a:endParaRPr lang="en-US" dirty="0"/>
          </a:p>
        </p:txBody>
      </p:sp>
      <p:sp>
        <p:nvSpPr>
          <p:cNvPr id="4" name="Text Placeholder 3"/>
          <p:cNvSpPr>
            <a:spLocks noGrp="1"/>
          </p:cNvSpPr>
          <p:nvPr>
            <p:ph type="body" sz="quarter" idx="12"/>
          </p:nvPr>
        </p:nvSpPr>
        <p:spPr/>
        <p:txBody>
          <a:bodyPr/>
          <a:lstStyle/>
          <a:p>
            <a:r>
              <a:rPr lang="en-US" dirty="0"/>
              <a:t>Net Revenue &amp; Relief Justification Report</a:t>
            </a:r>
          </a:p>
        </p:txBody>
      </p:sp>
      <p:sp>
        <p:nvSpPr>
          <p:cNvPr id="5" name="Slide Number Placeholder 4"/>
          <p:cNvSpPr>
            <a:spLocks noGrp="1"/>
          </p:cNvSpPr>
          <p:nvPr>
            <p:ph type="sldNum" sz="quarter" idx="13"/>
          </p:nvPr>
        </p:nvSpPr>
        <p:spPr/>
        <p:txBody>
          <a:bodyPr/>
          <a:lstStyle/>
          <a:p>
            <a:pPr>
              <a:defRPr/>
            </a:pPr>
            <a:r>
              <a:rPr lang="en-US" dirty="0" smtClean="0"/>
              <a:t>77</a:t>
            </a:r>
            <a:endParaRPr lang="en-US" dirty="0"/>
          </a:p>
        </p:txBody>
      </p:sp>
    </p:spTree>
    <p:extLst>
      <p:ext uri="{BB962C8B-B14F-4D97-AF65-F5344CB8AC3E}">
        <p14:creationId xmlns:p14="http://schemas.microsoft.com/office/powerpoint/2010/main" val="102159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sz="2400" dirty="0"/>
              <a:t>Suspend:</a:t>
            </a:r>
          </a:p>
          <a:p>
            <a:pPr lvl="1">
              <a:buFont typeface="Arial" panose="020B0604020202020204" pitchFamily="34" charset="0"/>
              <a:buChar char="•"/>
            </a:pPr>
            <a:r>
              <a:rPr lang="en-US" sz="2000" dirty="0"/>
              <a:t>Prices more than 25</a:t>
            </a:r>
            <a:r>
              <a:rPr lang="en-US" sz="2000" dirty="0" smtClean="0"/>
              <a:t>%</a:t>
            </a:r>
          </a:p>
          <a:p>
            <a:pPr lvl="2">
              <a:buFont typeface="Arial" panose="020B0604020202020204" pitchFamily="34" charset="0"/>
              <a:buChar char="•"/>
            </a:pPr>
            <a:r>
              <a:rPr lang="en-US" sz="1600" dirty="0" smtClean="0"/>
              <a:t>12-month rolling weighted average</a:t>
            </a:r>
            <a:endParaRPr lang="en-US" sz="1600" dirty="0"/>
          </a:p>
          <a:p>
            <a:pPr lvl="1">
              <a:buFont typeface="Arial" panose="020B0604020202020204" pitchFamily="34" charset="0"/>
              <a:buChar char="•"/>
            </a:pPr>
            <a:r>
              <a:rPr lang="en-US" sz="2000" dirty="0"/>
              <a:t>Production increases over royalty relief </a:t>
            </a:r>
            <a:r>
              <a:rPr lang="en-US" sz="2000" dirty="0" smtClean="0"/>
              <a:t>volume</a:t>
            </a:r>
          </a:p>
          <a:p>
            <a:pPr lvl="2">
              <a:buFont typeface="Arial" panose="020B0604020202020204" pitchFamily="34" charset="0"/>
              <a:buChar char="•"/>
            </a:pPr>
            <a:r>
              <a:rPr lang="en-US" sz="1600" dirty="0" smtClean="0"/>
              <a:t>Calculate average royalty rate if production is 1-2x royalty relief volume.</a:t>
            </a:r>
            <a:endParaRPr lang="en-US" sz="1600" dirty="0"/>
          </a:p>
          <a:p>
            <a:pPr>
              <a:buFont typeface="Arial" panose="020B0604020202020204" pitchFamily="34" charset="0"/>
              <a:buChar char="•"/>
            </a:pPr>
            <a:r>
              <a:rPr lang="en-US" sz="2400" dirty="0"/>
              <a:t>Tracking:</a:t>
            </a:r>
          </a:p>
          <a:p>
            <a:pPr lvl="1">
              <a:buFont typeface="Arial" panose="020B0604020202020204" pitchFamily="34" charset="0"/>
              <a:buChar char="•"/>
            </a:pPr>
            <a:r>
              <a:rPr lang="en-US" sz="2000" dirty="0"/>
              <a:t>Operator calculates and pays additional royalties due if price or production increases above thresholds</a:t>
            </a:r>
          </a:p>
          <a:p>
            <a:pPr lvl="1">
              <a:buFont typeface="Arial" panose="020B0604020202020204" pitchFamily="34" charset="0"/>
              <a:buChar char="•"/>
            </a:pPr>
            <a:r>
              <a:rPr lang="en-US" sz="2000" dirty="0"/>
              <a:t>BSEE will periodically monitor for compliance</a:t>
            </a:r>
          </a:p>
          <a:p>
            <a:pPr>
              <a:buFont typeface="Arial" panose="020B0604020202020204" pitchFamily="34" charset="0"/>
              <a:buChar char="•"/>
            </a:pPr>
            <a:r>
              <a:rPr lang="en-US" sz="2400" dirty="0"/>
              <a:t>Terminate:</a:t>
            </a:r>
          </a:p>
          <a:p>
            <a:pPr lvl="1">
              <a:buFont typeface="Arial" panose="020B0604020202020204" pitchFamily="34" charset="0"/>
              <a:buChar char="•"/>
            </a:pPr>
            <a:r>
              <a:rPr lang="en-US" sz="2000" dirty="0"/>
              <a:t>Operator</a:t>
            </a:r>
          </a:p>
          <a:p>
            <a:pPr lvl="1">
              <a:buFont typeface="Arial" panose="020B0604020202020204" pitchFamily="34" charset="0"/>
              <a:buChar char="•"/>
            </a:pPr>
            <a:r>
              <a:rPr lang="en-US" sz="2000" dirty="0"/>
              <a:t>When the calculated average royalty rate equals the effective royalty rate for 12 consecutive months.</a:t>
            </a:r>
          </a:p>
          <a:p>
            <a:pPr lvl="1">
              <a:buFont typeface="Arial" panose="020B0604020202020204" pitchFamily="34" charset="0"/>
              <a:buChar char="•"/>
            </a:pPr>
            <a:r>
              <a:rPr lang="en-US" sz="2000" dirty="0"/>
              <a:t>Violation of other stated conditions of approval</a:t>
            </a:r>
          </a:p>
          <a:p>
            <a:endParaRPr lang="en-US" sz="2400" dirty="0"/>
          </a:p>
        </p:txBody>
      </p:sp>
      <p:sp>
        <p:nvSpPr>
          <p:cNvPr id="3" name="Title 2"/>
          <p:cNvSpPr>
            <a:spLocks noGrp="1"/>
          </p:cNvSpPr>
          <p:nvPr>
            <p:ph type="title"/>
          </p:nvPr>
        </p:nvSpPr>
        <p:spPr/>
        <p:txBody>
          <a:bodyPr>
            <a:normAutofit fontScale="90000"/>
          </a:bodyPr>
          <a:lstStyle/>
          <a:p>
            <a:r>
              <a:rPr lang="en-US" dirty="0"/>
              <a:t>Helpful </a:t>
            </a:r>
            <a:r>
              <a:rPr lang="en-US" dirty="0" smtClean="0"/>
              <a:t>Tips</a:t>
            </a:r>
            <a:endParaRPr lang="en-US" dirty="0"/>
          </a:p>
        </p:txBody>
      </p:sp>
      <p:sp>
        <p:nvSpPr>
          <p:cNvPr id="4" name="Text Placeholder 3"/>
          <p:cNvSpPr>
            <a:spLocks noGrp="1"/>
          </p:cNvSpPr>
          <p:nvPr>
            <p:ph type="body" sz="quarter" idx="12"/>
          </p:nvPr>
        </p:nvSpPr>
        <p:spPr/>
        <p:txBody>
          <a:bodyPr/>
          <a:lstStyle/>
          <a:p>
            <a:r>
              <a:rPr lang="en-US" dirty="0"/>
              <a:t>Royalty Suspension/Tracking/Termination</a:t>
            </a:r>
          </a:p>
        </p:txBody>
      </p:sp>
      <p:sp>
        <p:nvSpPr>
          <p:cNvPr id="5" name="Slide Number Placeholder 4"/>
          <p:cNvSpPr>
            <a:spLocks noGrp="1"/>
          </p:cNvSpPr>
          <p:nvPr>
            <p:ph type="sldNum" sz="quarter" idx="13"/>
          </p:nvPr>
        </p:nvSpPr>
        <p:spPr/>
        <p:txBody>
          <a:bodyPr/>
          <a:lstStyle/>
          <a:p>
            <a:pPr>
              <a:defRPr/>
            </a:pPr>
            <a:r>
              <a:rPr lang="en-US" dirty="0" smtClean="0"/>
              <a:t>78</a:t>
            </a:r>
            <a:endParaRPr lang="en-US" dirty="0"/>
          </a:p>
        </p:txBody>
      </p:sp>
    </p:spTree>
    <p:extLst>
      <p:ext uri="{BB962C8B-B14F-4D97-AF65-F5344CB8AC3E}">
        <p14:creationId xmlns:p14="http://schemas.microsoft.com/office/powerpoint/2010/main" val="27354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US" dirty="0"/>
              <a:t>Purpose &amp; Authority</a:t>
            </a:r>
          </a:p>
          <a:p>
            <a:pPr>
              <a:buFont typeface="Arial" panose="020B0604020202020204" pitchFamily="34" charset="0"/>
              <a:buChar char="•"/>
            </a:pPr>
            <a:r>
              <a:rPr lang="en-US" dirty="0"/>
              <a:t>Regulations</a:t>
            </a:r>
          </a:p>
          <a:p>
            <a:pPr>
              <a:buFont typeface="Arial" panose="020B0604020202020204" pitchFamily="34" charset="0"/>
              <a:buChar char="•"/>
            </a:pPr>
            <a:r>
              <a:rPr lang="en-US" dirty="0"/>
              <a:t>Process</a:t>
            </a:r>
          </a:p>
          <a:p>
            <a:pPr>
              <a:buFont typeface="Arial" panose="020B0604020202020204" pitchFamily="34" charset="0"/>
              <a:buChar char="•"/>
            </a:pPr>
            <a:r>
              <a:rPr lang="en-US" dirty="0"/>
              <a:t>Example Case</a:t>
            </a:r>
          </a:p>
          <a:p>
            <a:pPr>
              <a:buFont typeface="Arial" panose="020B0604020202020204" pitchFamily="34" charset="0"/>
              <a:buChar char="•"/>
            </a:pPr>
            <a:r>
              <a:rPr lang="en-US" dirty="0"/>
              <a:t>Helpful Tips</a:t>
            </a:r>
          </a:p>
          <a:p>
            <a:pPr>
              <a:buFont typeface="Arial" panose="020B0604020202020204" pitchFamily="34" charset="0"/>
              <a:buChar char="•"/>
            </a:pPr>
            <a:r>
              <a:rPr lang="en-US" b="1" dirty="0"/>
              <a:t>Q&amp;A</a:t>
            </a:r>
          </a:p>
          <a:p>
            <a:endParaRPr lang="en-US" dirty="0"/>
          </a:p>
        </p:txBody>
      </p:sp>
      <p:sp>
        <p:nvSpPr>
          <p:cNvPr id="2" name="Title 1"/>
          <p:cNvSpPr>
            <a:spLocks noGrp="1"/>
          </p:cNvSpPr>
          <p:nvPr>
            <p:ph type="title"/>
          </p:nvPr>
        </p:nvSpPr>
        <p:spPr>
          <a:xfrm>
            <a:off x="1066800" y="460443"/>
            <a:ext cx="8077200" cy="533400"/>
          </a:xfrm>
        </p:spPr>
        <p:txBody>
          <a:bodyPr>
            <a:normAutofit fontScale="90000"/>
          </a:bodyPr>
          <a:lstStyle/>
          <a:p>
            <a:r>
              <a:rPr lang="en-US" dirty="0"/>
              <a:t>Agenda</a:t>
            </a:r>
          </a:p>
        </p:txBody>
      </p:sp>
      <p:sp>
        <p:nvSpPr>
          <p:cNvPr id="4" name="Slide Number Placeholder 3"/>
          <p:cNvSpPr>
            <a:spLocks noGrp="1"/>
          </p:cNvSpPr>
          <p:nvPr>
            <p:ph type="sldNum" sz="quarter" idx="13"/>
          </p:nvPr>
        </p:nvSpPr>
        <p:spPr/>
        <p:txBody>
          <a:bodyPr/>
          <a:lstStyle/>
          <a:p>
            <a:pPr>
              <a:defRPr/>
            </a:pPr>
            <a:r>
              <a:rPr lang="en-US" dirty="0" smtClean="0"/>
              <a:t>79</a:t>
            </a:r>
            <a:endParaRPr lang="en-US" dirty="0"/>
          </a:p>
        </p:txBody>
      </p:sp>
    </p:spTree>
    <p:extLst>
      <p:ext uri="{BB962C8B-B14F-4D97-AF65-F5344CB8AC3E}">
        <p14:creationId xmlns:p14="http://schemas.microsoft.com/office/powerpoint/2010/main" val="250857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8077200" cy="5029200"/>
          </a:xfrm>
        </p:spPr>
        <p:txBody>
          <a:bodyPr>
            <a:normAutofit fontScale="85000" lnSpcReduction="10000"/>
          </a:bodyPr>
          <a:lstStyle/>
          <a:p>
            <a:pPr>
              <a:buFont typeface="Arial" panose="020B0604020202020204" pitchFamily="34" charset="0"/>
              <a:buChar char="•"/>
            </a:pPr>
            <a:r>
              <a:rPr lang="en-US" dirty="0"/>
              <a:t>You have a lease with earnings that cannot sustain production.</a:t>
            </a:r>
          </a:p>
          <a:p>
            <a:pPr>
              <a:buFont typeface="Arial" panose="020B0604020202020204" pitchFamily="34" charset="0"/>
              <a:buChar char="•"/>
            </a:pPr>
            <a:r>
              <a:rPr lang="en-US" dirty="0"/>
              <a:t>And you would abandon otherwise potentially recoverable resources but seek to increase production by operating beyond the point at which the lease is economic under the existing royalty rate.</a:t>
            </a:r>
          </a:p>
          <a:p>
            <a:pPr>
              <a:buFont typeface="Arial" panose="020B0604020202020204" pitchFamily="34" charset="0"/>
              <a:buChar char="•"/>
            </a:pPr>
            <a:r>
              <a:rPr lang="en-US" dirty="0"/>
              <a:t>Under 43 U.S.C. 1337(a)(3)(A), BSEE may reduce or eliminate any royalty or a net profit share specified for an OCS lease to promote increased production.</a:t>
            </a:r>
          </a:p>
          <a:p>
            <a:pPr>
              <a:buFont typeface="Arial" panose="020B0604020202020204" pitchFamily="34" charset="0"/>
              <a:buChar char="•"/>
            </a:pPr>
            <a:r>
              <a:rPr lang="en-US" dirty="0"/>
              <a:t>BSEE may modify the royalty rate where sound engineering and economic principles indicate that this change will extend the productive life of your lease.</a:t>
            </a:r>
          </a:p>
          <a:p>
            <a:pPr marL="0" indent="0">
              <a:buNone/>
            </a:pPr>
            <a:endParaRPr lang="en-US" dirty="0"/>
          </a:p>
          <a:p>
            <a:endParaRPr lang="en-US" dirty="0"/>
          </a:p>
        </p:txBody>
      </p:sp>
      <p:sp>
        <p:nvSpPr>
          <p:cNvPr id="2" name="Title 1"/>
          <p:cNvSpPr>
            <a:spLocks noGrp="1"/>
          </p:cNvSpPr>
          <p:nvPr>
            <p:ph type="title"/>
          </p:nvPr>
        </p:nvSpPr>
        <p:spPr/>
        <p:txBody>
          <a:bodyPr>
            <a:normAutofit fontScale="90000"/>
          </a:bodyPr>
          <a:lstStyle/>
          <a:p>
            <a:r>
              <a:rPr lang="en-US" dirty="0"/>
              <a:t>Purpose &amp; Authority</a:t>
            </a:r>
            <a:endParaRPr lang="en-US" sz="3000" dirty="0"/>
          </a:p>
        </p:txBody>
      </p:sp>
      <p:sp>
        <p:nvSpPr>
          <p:cNvPr id="5" name="Rectangle 4"/>
          <p:cNvSpPr/>
          <p:nvPr/>
        </p:nvSpPr>
        <p:spPr>
          <a:xfrm>
            <a:off x="7534264" y="6581001"/>
            <a:ext cx="1609736" cy="276999"/>
          </a:xfrm>
          <a:prstGeom prst="rect">
            <a:avLst/>
          </a:prstGeom>
        </p:spPr>
        <p:txBody>
          <a:bodyPr wrap="none">
            <a:spAutoFit/>
          </a:bodyPr>
          <a:lstStyle/>
          <a:p>
            <a:r>
              <a:rPr lang="en-US" sz="1200" dirty="0"/>
              <a:t>30 CFR 203.1 and 2 </a:t>
            </a:r>
          </a:p>
        </p:txBody>
      </p:sp>
      <p:sp>
        <p:nvSpPr>
          <p:cNvPr id="6" name="Slide Number Placeholder 5"/>
          <p:cNvSpPr>
            <a:spLocks noGrp="1"/>
          </p:cNvSpPr>
          <p:nvPr>
            <p:ph type="sldNum" sz="quarter" idx="13"/>
          </p:nvPr>
        </p:nvSpPr>
        <p:spPr/>
        <p:txBody>
          <a:bodyPr/>
          <a:lstStyle/>
          <a:p>
            <a:pPr>
              <a:defRPr/>
            </a:pPr>
            <a:r>
              <a:rPr lang="en-US" dirty="0" smtClean="0"/>
              <a:t>4</a:t>
            </a:r>
            <a:endParaRPr lang="en-US" dirty="0"/>
          </a:p>
        </p:txBody>
      </p:sp>
    </p:spTree>
    <p:extLst>
      <p:ext uri="{BB962C8B-B14F-4D97-AF65-F5344CB8AC3E}">
        <p14:creationId xmlns:p14="http://schemas.microsoft.com/office/powerpoint/2010/main" val="362516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9746" y="2781300"/>
            <a:ext cx="8294254" cy="1295400"/>
          </a:xfrm>
        </p:spPr>
        <p:txBody>
          <a:bodyPr/>
          <a:lstStyle/>
          <a:p>
            <a:pPr algn="ctr"/>
            <a:r>
              <a:rPr lang="en-US" dirty="0"/>
              <a:t>Questions?</a:t>
            </a:r>
          </a:p>
        </p:txBody>
      </p:sp>
    </p:spTree>
    <p:extLst>
      <p:ext uri="{BB962C8B-B14F-4D97-AF65-F5344CB8AC3E}">
        <p14:creationId xmlns:p14="http://schemas.microsoft.com/office/powerpoint/2010/main" val="12404353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273" y="2543784"/>
            <a:ext cx="8312727" cy="1295400"/>
          </a:xfrm>
        </p:spPr>
        <p:txBody>
          <a:bodyPr/>
          <a:lstStyle/>
          <a:p>
            <a:pPr algn="ctr"/>
            <a:r>
              <a:rPr lang="en-US" dirty="0"/>
              <a:t>Thank you!</a:t>
            </a:r>
          </a:p>
        </p:txBody>
      </p:sp>
    </p:spTree>
    <p:extLst>
      <p:ext uri="{BB962C8B-B14F-4D97-AF65-F5344CB8AC3E}">
        <p14:creationId xmlns:p14="http://schemas.microsoft.com/office/powerpoint/2010/main" val="3806130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982" y="2300592"/>
            <a:ext cx="8285017" cy="1295400"/>
          </a:xfrm>
        </p:spPr>
        <p:txBody>
          <a:bodyPr/>
          <a:lstStyle/>
          <a:p>
            <a:pPr algn="ctr"/>
            <a:r>
              <a:rPr lang="en-US" dirty="0"/>
              <a:t>Regulations</a:t>
            </a:r>
          </a:p>
        </p:txBody>
      </p:sp>
    </p:spTree>
    <p:extLst>
      <p:ext uri="{BB962C8B-B14F-4D97-AF65-F5344CB8AC3E}">
        <p14:creationId xmlns:p14="http://schemas.microsoft.com/office/powerpoint/2010/main" val="22332731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219" y="674452"/>
            <a:ext cx="8077200" cy="533400"/>
          </a:xfrm>
        </p:spPr>
        <p:txBody>
          <a:bodyPr>
            <a:normAutofit fontScale="90000"/>
          </a:bodyPr>
          <a:lstStyle/>
          <a:p>
            <a:r>
              <a:rPr lang="en-US" dirty="0"/>
              <a:t>§203.50 - Who may apply for end-of-life royalty relief?</a:t>
            </a:r>
          </a:p>
        </p:txBody>
      </p:sp>
      <p:pic>
        <p:nvPicPr>
          <p:cNvPr id="10" name="Picture 9"/>
          <p:cNvPicPr>
            <a:picLocks noChangeAspect="1"/>
          </p:cNvPicPr>
          <p:nvPr/>
        </p:nvPicPr>
        <p:blipFill>
          <a:blip r:embed="rId2"/>
          <a:stretch>
            <a:fillRect/>
          </a:stretch>
        </p:blipFill>
        <p:spPr>
          <a:xfrm>
            <a:off x="827461" y="1838324"/>
            <a:ext cx="8077201" cy="2929849"/>
          </a:xfrm>
          <a:prstGeom prst="rect">
            <a:avLst/>
          </a:prstGeom>
        </p:spPr>
      </p:pic>
      <p:sp>
        <p:nvSpPr>
          <p:cNvPr id="3" name="Slide Number Placeholder 2"/>
          <p:cNvSpPr>
            <a:spLocks noGrp="1"/>
          </p:cNvSpPr>
          <p:nvPr>
            <p:ph type="sldNum" sz="quarter" idx="13"/>
          </p:nvPr>
        </p:nvSpPr>
        <p:spPr/>
        <p:txBody>
          <a:bodyPr/>
          <a:lstStyle/>
          <a:p>
            <a:pPr>
              <a:defRPr/>
            </a:pPr>
            <a:r>
              <a:rPr lang="en-US" dirty="0" smtClean="0"/>
              <a:t>83</a:t>
            </a:r>
            <a:endParaRPr lang="en-US" dirty="0"/>
          </a:p>
        </p:txBody>
      </p:sp>
    </p:spTree>
    <p:extLst>
      <p:ext uri="{BB962C8B-B14F-4D97-AF65-F5344CB8AC3E}">
        <p14:creationId xmlns:p14="http://schemas.microsoft.com/office/powerpoint/2010/main" val="336405173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77200" cy="1076528"/>
          </a:xfrm>
        </p:spPr>
        <p:txBody>
          <a:bodyPr>
            <a:normAutofit fontScale="90000"/>
          </a:bodyPr>
          <a:lstStyle/>
          <a:p>
            <a:r>
              <a:rPr lang="en-US" dirty="0"/>
              <a:t>§203.51 - How do I apply for end-of-life royalty relief?</a:t>
            </a:r>
          </a:p>
        </p:txBody>
      </p:sp>
      <p:pic>
        <p:nvPicPr>
          <p:cNvPr id="3" name="Picture 2"/>
          <p:cNvPicPr>
            <a:picLocks noChangeAspect="1"/>
          </p:cNvPicPr>
          <p:nvPr/>
        </p:nvPicPr>
        <p:blipFill>
          <a:blip r:embed="rId2"/>
          <a:stretch>
            <a:fillRect/>
          </a:stretch>
        </p:blipFill>
        <p:spPr>
          <a:xfrm>
            <a:off x="668867" y="2445808"/>
            <a:ext cx="8394505" cy="1482725"/>
          </a:xfrm>
          <a:prstGeom prst="rect">
            <a:avLst/>
          </a:prstGeom>
        </p:spPr>
      </p:pic>
      <p:sp>
        <p:nvSpPr>
          <p:cNvPr id="4" name="Slide Number Placeholder 3"/>
          <p:cNvSpPr>
            <a:spLocks noGrp="1"/>
          </p:cNvSpPr>
          <p:nvPr>
            <p:ph type="sldNum" sz="quarter" idx="13"/>
          </p:nvPr>
        </p:nvSpPr>
        <p:spPr/>
        <p:txBody>
          <a:bodyPr/>
          <a:lstStyle/>
          <a:p>
            <a:pPr>
              <a:defRPr/>
            </a:pPr>
            <a:r>
              <a:rPr lang="en-US" dirty="0" smtClean="0"/>
              <a:t>84</a:t>
            </a:r>
            <a:endParaRPr lang="en-US" dirty="0"/>
          </a:p>
        </p:txBody>
      </p:sp>
    </p:spTree>
    <p:extLst>
      <p:ext uri="{BB962C8B-B14F-4D97-AF65-F5344CB8AC3E}">
        <p14:creationId xmlns:p14="http://schemas.microsoft.com/office/powerpoint/2010/main" val="120152973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799"/>
            <a:ext cx="8077200" cy="979251"/>
          </a:xfrm>
        </p:spPr>
        <p:txBody>
          <a:bodyPr>
            <a:normAutofit fontScale="90000"/>
          </a:bodyPr>
          <a:lstStyle/>
          <a:p>
            <a:r>
              <a:rPr lang="en-US" dirty="0"/>
              <a:t>§203.52 - What criteria must I meet to get relief?</a:t>
            </a:r>
          </a:p>
        </p:txBody>
      </p:sp>
      <p:pic>
        <p:nvPicPr>
          <p:cNvPr id="4" name="Picture 3"/>
          <p:cNvPicPr>
            <a:picLocks noChangeAspect="1"/>
          </p:cNvPicPr>
          <p:nvPr/>
        </p:nvPicPr>
        <p:blipFill>
          <a:blip r:embed="rId2"/>
          <a:stretch>
            <a:fillRect/>
          </a:stretch>
        </p:blipFill>
        <p:spPr>
          <a:xfrm>
            <a:off x="735754" y="2251603"/>
            <a:ext cx="8408246" cy="2142597"/>
          </a:xfrm>
          <a:prstGeom prst="rect">
            <a:avLst/>
          </a:prstGeom>
        </p:spPr>
      </p:pic>
      <p:sp>
        <p:nvSpPr>
          <p:cNvPr id="3" name="Slide Number Placeholder 2"/>
          <p:cNvSpPr>
            <a:spLocks noGrp="1"/>
          </p:cNvSpPr>
          <p:nvPr>
            <p:ph type="sldNum" sz="quarter" idx="13"/>
          </p:nvPr>
        </p:nvSpPr>
        <p:spPr/>
        <p:txBody>
          <a:bodyPr/>
          <a:lstStyle/>
          <a:p>
            <a:pPr>
              <a:defRPr/>
            </a:pPr>
            <a:r>
              <a:rPr lang="en-US" dirty="0" smtClean="0"/>
              <a:t>85</a:t>
            </a:r>
            <a:endParaRPr lang="en-US" dirty="0"/>
          </a:p>
        </p:txBody>
      </p:sp>
    </p:spTree>
    <p:extLst>
      <p:ext uri="{BB962C8B-B14F-4D97-AF65-F5344CB8AC3E}">
        <p14:creationId xmlns:p14="http://schemas.microsoft.com/office/powerpoint/2010/main" val="283025089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19" y="538264"/>
            <a:ext cx="8077200" cy="533400"/>
          </a:xfrm>
        </p:spPr>
        <p:txBody>
          <a:bodyPr>
            <a:normAutofit fontScale="90000"/>
          </a:bodyPr>
          <a:lstStyle/>
          <a:p>
            <a:r>
              <a:rPr lang="en-US" dirty="0"/>
              <a:t>§203.53 - What relief will BSEE grant?</a:t>
            </a:r>
          </a:p>
        </p:txBody>
      </p:sp>
      <p:pic>
        <p:nvPicPr>
          <p:cNvPr id="3" name="Picture 2"/>
          <p:cNvPicPr>
            <a:picLocks noChangeAspect="1"/>
          </p:cNvPicPr>
          <p:nvPr/>
        </p:nvPicPr>
        <p:blipFill>
          <a:blip r:embed="rId2"/>
          <a:stretch>
            <a:fillRect/>
          </a:stretch>
        </p:blipFill>
        <p:spPr>
          <a:xfrm>
            <a:off x="643839" y="2087033"/>
            <a:ext cx="8500161" cy="3390900"/>
          </a:xfrm>
          <a:prstGeom prst="rect">
            <a:avLst/>
          </a:prstGeom>
        </p:spPr>
      </p:pic>
      <p:sp>
        <p:nvSpPr>
          <p:cNvPr id="4" name="Slide Number Placeholder 3"/>
          <p:cNvSpPr>
            <a:spLocks noGrp="1"/>
          </p:cNvSpPr>
          <p:nvPr>
            <p:ph type="sldNum" sz="quarter" idx="13"/>
          </p:nvPr>
        </p:nvSpPr>
        <p:spPr/>
        <p:txBody>
          <a:bodyPr/>
          <a:lstStyle/>
          <a:p>
            <a:pPr>
              <a:defRPr/>
            </a:pPr>
            <a:r>
              <a:rPr lang="en-US" dirty="0" smtClean="0"/>
              <a:t>86</a:t>
            </a:r>
            <a:endParaRPr lang="en-US" dirty="0"/>
          </a:p>
        </p:txBody>
      </p:sp>
    </p:spTree>
    <p:extLst>
      <p:ext uri="{BB962C8B-B14F-4D97-AF65-F5344CB8AC3E}">
        <p14:creationId xmlns:p14="http://schemas.microsoft.com/office/powerpoint/2010/main" val="6140500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77200" cy="843064"/>
          </a:xfrm>
        </p:spPr>
        <p:txBody>
          <a:bodyPr>
            <a:noAutofit/>
          </a:bodyPr>
          <a:lstStyle/>
          <a:p>
            <a:r>
              <a:rPr lang="en-US" sz="2800" dirty="0"/>
              <a:t>§203.54 - How does my relief arrangement for an oil and gas lease operate if prices rise sharply?</a:t>
            </a:r>
          </a:p>
        </p:txBody>
      </p:sp>
      <p:pic>
        <p:nvPicPr>
          <p:cNvPr id="4" name="Picture 3"/>
          <p:cNvPicPr>
            <a:picLocks noChangeAspect="1"/>
          </p:cNvPicPr>
          <p:nvPr/>
        </p:nvPicPr>
        <p:blipFill>
          <a:blip r:embed="rId2"/>
          <a:stretch>
            <a:fillRect/>
          </a:stretch>
        </p:blipFill>
        <p:spPr>
          <a:xfrm>
            <a:off x="748568" y="1886253"/>
            <a:ext cx="8395432" cy="2251605"/>
          </a:xfrm>
          <a:prstGeom prst="rect">
            <a:avLst/>
          </a:prstGeom>
        </p:spPr>
      </p:pic>
      <p:sp>
        <p:nvSpPr>
          <p:cNvPr id="3" name="Slide Number Placeholder 2"/>
          <p:cNvSpPr>
            <a:spLocks noGrp="1"/>
          </p:cNvSpPr>
          <p:nvPr>
            <p:ph type="sldNum" sz="quarter" idx="13"/>
          </p:nvPr>
        </p:nvSpPr>
        <p:spPr/>
        <p:txBody>
          <a:bodyPr/>
          <a:lstStyle/>
          <a:p>
            <a:pPr>
              <a:defRPr/>
            </a:pPr>
            <a:r>
              <a:rPr lang="en-US" dirty="0" smtClean="0"/>
              <a:t>87</a:t>
            </a:r>
            <a:endParaRPr lang="en-US" dirty="0"/>
          </a:p>
        </p:txBody>
      </p:sp>
    </p:spTree>
    <p:extLst>
      <p:ext uri="{BB962C8B-B14F-4D97-AF65-F5344CB8AC3E}">
        <p14:creationId xmlns:p14="http://schemas.microsoft.com/office/powerpoint/2010/main" val="271242236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77200" cy="1251626"/>
          </a:xfrm>
        </p:spPr>
        <p:txBody>
          <a:bodyPr>
            <a:noAutofit/>
          </a:bodyPr>
          <a:lstStyle/>
          <a:p>
            <a:r>
              <a:rPr lang="en-US" sz="2400" dirty="0"/>
              <a:t>§203.55 - Under what conditions can my end-of-life royalty relief arrangement for an oil and gas lease be ended?</a:t>
            </a:r>
            <a:br>
              <a:rPr lang="en-US" sz="2400" dirty="0"/>
            </a:br>
            <a:endParaRPr lang="en-US" sz="2400" dirty="0"/>
          </a:p>
        </p:txBody>
      </p:sp>
      <p:pic>
        <p:nvPicPr>
          <p:cNvPr id="3" name="Picture 2"/>
          <p:cNvPicPr>
            <a:picLocks noChangeAspect="1"/>
          </p:cNvPicPr>
          <p:nvPr/>
        </p:nvPicPr>
        <p:blipFill>
          <a:blip r:embed="rId2"/>
          <a:stretch>
            <a:fillRect/>
          </a:stretch>
        </p:blipFill>
        <p:spPr>
          <a:xfrm>
            <a:off x="690585" y="2391303"/>
            <a:ext cx="8443179" cy="2011363"/>
          </a:xfrm>
          <a:prstGeom prst="rect">
            <a:avLst/>
          </a:prstGeom>
        </p:spPr>
      </p:pic>
      <p:sp>
        <p:nvSpPr>
          <p:cNvPr id="4" name="Slide Number Placeholder 3"/>
          <p:cNvSpPr>
            <a:spLocks noGrp="1"/>
          </p:cNvSpPr>
          <p:nvPr>
            <p:ph type="sldNum" sz="quarter" idx="13"/>
          </p:nvPr>
        </p:nvSpPr>
        <p:spPr/>
        <p:txBody>
          <a:bodyPr/>
          <a:lstStyle/>
          <a:p>
            <a:pPr>
              <a:defRPr/>
            </a:pPr>
            <a:r>
              <a:rPr lang="en-US" dirty="0" smtClean="0"/>
              <a:t>88</a:t>
            </a:r>
            <a:endParaRPr lang="en-US" dirty="0"/>
          </a:p>
        </p:txBody>
      </p:sp>
    </p:spTree>
    <p:extLst>
      <p:ext uri="{BB962C8B-B14F-4D97-AF65-F5344CB8AC3E}">
        <p14:creationId xmlns:p14="http://schemas.microsoft.com/office/powerpoint/2010/main" val="207060141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6939"/>
            <a:ext cx="8077200" cy="843064"/>
          </a:xfrm>
        </p:spPr>
        <p:txBody>
          <a:bodyPr>
            <a:noAutofit/>
          </a:bodyPr>
          <a:lstStyle/>
          <a:p>
            <a:r>
              <a:rPr lang="en-US" sz="2800" dirty="0"/>
              <a:t>§203.56  - Does relief transfer when a lease is assigned?</a:t>
            </a:r>
          </a:p>
        </p:txBody>
      </p:sp>
      <p:sp>
        <p:nvSpPr>
          <p:cNvPr id="3" name="Slide Number Placeholder 2"/>
          <p:cNvSpPr>
            <a:spLocks noGrp="1"/>
          </p:cNvSpPr>
          <p:nvPr>
            <p:ph type="sldNum" sz="quarter" idx="13"/>
          </p:nvPr>
        </p:nvSpPr>
        <p:spPr/>
        <p:txBody>
          <a:bodyPr/>
          <a:lstStyle/>
          <a:p>
            <a:pPr>
              <a:defRPr/>
            </a:pPr>
            <a:r>
              <a:rPr lang="en-US" dirty="0" smtClean="0"/>
              <a:t>89</a:t>
            </a:r>
            <a:endParaRPr lang="en-US" dirty="0"/>
          </a:p>
        </p:txBody>
      </p:sp>
      <p:sp>
        <p:nvSpPr>
          <p:cNvPr id="5" name="TextBox 4">
            <a:extLst>
              <a:ext uri="{FF2B5EF4-FFF2-40B4-BE49-F238E27FC236}">
                <a16:creationId xmlns:a16="http://schemas.microsoft.com/office/drawing/2014/main" id="{51CAE7F4-3DE3-4B11-917D-9948058B3E63}"/>
              </a:ext>
            </a:extLst>
          </p:cNvPr>
          <p:cNvSpPr txBox="1"/>
          <p:nvPr/>
        </p:nvSpPr>
        <p:spPr>
          <a:xfrm>
            <a:off x="1108952" y="2393731"/>
            <a:ext cx="7688094" cy="646331"/>
          </a:xfrm>
          <a:prstGeom prst="rect">
            <a:avLst/>
          </a:prstGeom>
          <a:noFill/>
        </p:spPr>
        <p:txBody>
          <a:bodyPr wrap="square" rtlCol="0">
            <a:spAutoFit/>
          </a:bodyPr>
          <a:lstStyle/>
          <a:p>
            <a:r>
              <a:rPr lang="en-US" dirty="0"/>
              <a:t>Yes. Royalty relief is based on the lease circumstances, not ownership. It transfers upon lease assignment.</a:t>
            </a:r>
          </a:p>
        </p:txBody>
      </p:sp>
    </p:spTree>
    <p:extLst>
      <p:ext uri="{BB962C8B-B14F-4D97-AF65-F5344CB8AC3E}">
        <p14:creationId xmlns:p14="http://schemas.microsoft.com/office/powerpoint/2010/main" val="2007417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SEE">
      <a:majorFont>
        <a:latin typeface="switzerland black"/>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6 BSEE PPT Template v2.11.16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SEE">
      <a:majorFont>
        <a:latin typeface="switzerland black"/>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33627</TotalTime>
  <Words>3259</Words>
  <Application>Microsoft Office PowerPoint</Application>
  <PresentationFormat>On-screen Show (4:3)</PresentationFormat>
  <Paragraphs>922</Paragraphs>
  <Slides>103</Slides>
  <Notes>48</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103</vt:i4>
      </vt:variant>
    </vt:vector>
  </HeadingPairs>
  <TitlesOfParts>
    <vt:vector size="118" baseType="lpstr">
      <vt:lpstr>Arial</vt:lpstr>
      <vt:lpstr>Calibri</vt:lpstr>
      <vt:lpstr>Calibri Light</vt:lpstr>
      <vt:lpstr>Cambria Math</vt:lpstr>
      <vt:lpstr>Franklin Gothic Demi Cond</vt:lpstr>
      <vt:lpstr>Franklin Gothic Medium</vt:lpstr>
      <vt:lpstr>MS Sans Serif</vt:lpstr>
      <vt:lpstr>Myriad Pro</vt:lpstr>
      <vt:lpstr>switzerland black</vt:lpstr>
      <vt:lpstr>SwitzerlandBlack</vt:lpstr>
      <vt:lpstr>Times New Roman</vt:lpstr>
      <vt:lpstr>Wingdings</vt:lpstr>
      <vt:lpstr>Office Theme</vt:lpstr>
      <vt:lpstr>2016 BSEE PPT Template v2.11.16 (2)</vt:lpstr>
      <vt:lpstr>Worksheet</vt:lpstr>
      <vt:lpstr>Royalty Relief Workshop End-of-Life &amp; “Special Case”</vt:lpstr>
      <vt:lpstr>PowerPoint Presentation</vt:lpstr>
      <vt:lpstr>PowerPoint Presentation</vt:lpstr>
      <vt:lpstr>PowerPoint Presentation</vt:lpstr>
      <vt:lpstr>PowerPoint Presentation</vt:lpstr>
      <vt:lpstr>Discretionary Royalty Relief Workshop:  End-of-Life Royalty Relief</vt:lpstr>
      <vt:lpstr>Agenda</vt:lpstr>
      <vt:lpstr>Introduction to End-of-Life Royalty Relief</vt:lpstr>
      <vt:lpstr>Purpose &amp; Authority</vt:lpstr>
      <vt:lpstr>Agenda</vt:lpstr>
      <vt:lpstr>End-Of-Life Royalty Relief  Regulations &amp; NTL</vt:lpstr>
      <vt:lpstr>Regulations for End-of-Life Royalty Relief</vt:lpstr>
      <vt:lpstr>PowerPoint Presentation</vt:lpstr>
      <vt:lpstr>Agenda</vt:lpstr>
      <vt:lpstr>End-of-Life Process</vt:lpstr>
      <vt:lpstr>End-Of-Life Process</vt:lpstr>
      <vt:lpstr>Qualification</vt:lpstr>
      <vt:lpstr>Qualification Example</vt:lpstr>
      <vt:lpstr>Qualification</vt:lpstr>
      <vt:lpstr>End-of-Life Process</vt:lpstr>
      <vt:lpstr>End-Of-Life Process</vt:lpstr>
      <vt:lpstr>Application Requirements</vt:lpstr>
      <vt:lpstr>1) Required Fee</vt:lpstr>
      <vt:lpstr>2) Administrative Information Report</vt:lpstr>
      <vt:lpstr>3) Net Revenue and Relief Justification Report</vt:lpstr>
      <vt:lpstr>Where’s the Spreadsheet?</vt:lpstr>
      <vt:lpstr>Where’s the Spreadsheet?</vt:lpstr>
      <vt:lpstr>Where’s the Spreadsheet?</vt:lpstr>
      <vt:lpstr>Allowable Costs Tab</vt:lpstr>
      <vt:lpstr>What Allowable Costs to Include?</vt:lpstr>
      <vt:lpstr>Allowable Cost Breakdown</vt:lpstr>
      <vt:lpstr>AC - Allocation &amp; Joint Costs</vt:lpstr>
      <vt:lpstr>Revenues Tab</vt:lpstr>
      <vt:lpstr>Results Tab</vt:lpstr>
      <vt:lpstr>4) Acceptable CPA Certification</vt:lpstr>
      <vt:lpstr>End-of-Life Process</vt:lpstr>
      <vt:lpstr>End-Of-Life Process</vt:lpstr>
      <vt:lpstr>BSEE Evaluation</vt:lpstr>
      <vt:lpstr>End-of-Life Process</vt:lpstr>
      <vt:lpstr>End-Of-Life Process</vt:lpstr>
      <vt:lpstr>Royalty Relief Rate</vt:lpstr>
      <vt:lpstr>Royalty Relief Volume</vt:lpstr>
      <vt:lpstr>Suspension of Relief</vt:lpstr>
      <vt:lpstr>Termination of Relief</vt:lpstr>
      <vt:lpstr>End-Of-Life Process</vt:lpstr>
      <vt:lpstr>Agenda</vt:lpstr>
      <vt:lpstr>End-Of-Life Example</vt:lpstr>
      <vt:lpstr>End-of-Life Royalty Relief Spreadsheets</vt:lpstr>
      <vt:lpstr>Example Inputs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Decision Letter</vt:lpstr>
      <vt:lpstr>Calculations</vt:lpstr>
      <vt:lpstr>Price Effects Tracking Example </vt:lpstr>
      <vt:lpstr>Price Tracking with Relief Suspension</vt:lpstr>
      <vt:lpstr>Price Tracking with Relief Suspension</vt:lpstr>
      <vt:lpstr>Price Tracking with Relief Suspension</vt:lpstr>
      <vt:lpstr>Price Tracking with Relief Suspension</vt:lpstr>
      <vt:lpstr>Production Thresholds Example</vt:lpstr>
      <vt:lpstr>Scaled Royalties Owed</vt:lpstr>
      <vt:lpstr>Production Above Royalty Relief Volume</vt:lpstr>
      <vt:lpstr>Tracking &amp; Termination</vt:lpstr>
      <vt:lpstr>Agenda</vt:lpstr>
      <vt:lpstr>End-Of-Life Helpful Tips</vt:lpstr>
      <vt:lpstr>Helpful Tips</vt:lpstr>
      <vt:lpstr>Helpful Tips</vt:lpstr>
      <vt:lpstr>Helpful Tips</vt:lpstr>
      <vt:lpstr>Helpful Tips</vt:lpstr>
      <vt:lpstr>Helpful Tips</vt:lpstr>
      <vt:lpstr>Agenda</vt:lpstr>
      <vt:lpstr>Questions?</vt:lpstr>
      <vt:lpstr>Thank you!</vt:lpstr>
      <vt:lpstr>Regulations</vt:lpstr>
      <vt:lpstr>§203.50 - Who may apply for end-of-life royalty relief?</vt:lpstr>
      <vt:lpstr>§203.51 - How do I apply for end-of-life royalty relief?</vt:lpstr>
      <vt:lpstr>§203.52 - What criteria must I meet to get relief?</vt:lpstr>
      <vt:lpstr>§203.53 - What relief will BSEE grant?</vt:lpstr>
      <vt:lpstr>§203.54 - How does my relief arrangement for an oil and gas lease operate if prices rise sharply?</vt:lpstr>
      <vt:lpstr>§203.55 - Under what conditions can my end-of-life royalty relief arrangement for an oil and gas lease be ended? </vt:lpstr>
      <vt:lpstr>§203.56  - Does relief transfer when a lease is assigned?</vt:lpstr>
      <vt:lpstr>§203.81 What supplemental reports do royalty-relief applications require? </vt:lpstr>
      <vt:lpstr>§203.82 What is BSEE's authority to collect this information?</vt:lpstr>
      <vt:lpstr>§203.83 What is in an administrative information report?</vt:lpstr>
      <vt:lpstr>§203.84 What is in a net revenue and relief justification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artist</dc:creator>
  <cp:lastModifiedBy>Woitha, Lauren F</cp:lastModifiedBy>
  <cp:revision>1119</cp:revision>
  <cp:lastPrinted>2020-01-29T20:58:02Z</cp:lastPrinted>
  <dcterms:created xsi:type="dcterms:W3CDTF">2015-03-02T21:32:03Z</dcterms:created>
  <dcterms:modified xsi:type="dcterms:W3CDTF">2020-02-03T23:18:07Z</dcterms:modified>
</cp:coreProperties>
</file>