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Lst>
  <p:notesMasterIdLst>
    <p:notesMasterId r:id="rId77"/>
  </p:notesMasterIdLst>
  <p:handoutMasterIdLst>
    <p:handoutMasterId r:id="rId78"/>
  </p:handoutMasterIdLst>
  <p:sldIdLst>
    <p:sldId id="632" r:id="rId3"/>
    <p:sldId id="634" r:id="rId4"/>
    <p:sldId id="633" r:id="rId5"/>
    <p:sldId id="479" r:id="rId6"/>
    <p:sldId id="626" r:id="rId7"/>
    <p:sldId id="625" r:id="rId8"/>
    <p:sldId id="618" r:id="rId9"/>
    <p:sldId id="534" r:id="rId10"/>
    <p:sldId id="520" r:id="rId11"/>
    <p:sldId id="546" r:id="rId12"/>
    <p:sldId id="521" r:id="rId13"/>
    <p:sldId id="609" r:id="rId14"/>
    <p:sldId id="593" r:id="rId15"/>
    <p:sldId id="594" r:id="rId16"/>
    <p:sldId id="595" r:id="rId17"/>
    <p:sldId id="596" r:id="rId18"/>
    <p:sldId id="597" r:id="rId19"/>
    <p:sldId id="619" r:id="rId20"/>
    <p:sldId id="524" r:id="rId21"/>
    <p:sldId id="525" r:id="rId22"/>
    <p:sldId id="582" r:id="rId23"/>
    <p:sldId id="635" r:id="rId24"/>
    <p:sldId id="526" r:id="rId25"/>
    <p:sldId id="531" r:id="rId26"/>
    <p:sldId id="527" r:id="rId27"/>
    <p:sldId id="550" r:id="rId28"/>
    <p:sldId id="610" r:id="rId29"/>
    <p:sldId id="616" r:id="rId30"/>
    <p:sldId id="528" r:id="rId31"/>
    <p:sldId id="552" r:id="rId32"/>
    <p:sldId id="611" r:id="rId33"/>
    <p:sldId id="547" r:id="rId34"/>
    <p:sldId id="551" r:id="rId35"/>
    <p:sldId id="549" r:id="rId36"/>
    <p:sldId id="585" r:id="rId37"/>
    <p:sldId id="586" r:id="rId38"/>
    <p:sldId id="587" r:id="rId39"/>
    <p:sldId id="588" r:id="rId40"/>
    <p:sldId id="589" r:id="rId41"/>
    <p:sldId id="636" r:id="rId42"/>
    <p:sldId id="533" r:id="rId43"/>
    <p:sldId id="540" r:id="rId44"/>
    <p:sldId id="637" r:id="rId45"/>
    <p:sldId id="583" r:id="rId46"/>
    <p:sldId id="584" r:id="rId47"/>
    <p:sldId id="623" r:id="rId48"/>
    <p:sldId id="620" r:id="rId49"/>
    <p:sldId id="567" r:id="rId50"/>
    <p:sldId id="639" r:id="rId51"/>
    <p:sldId id="592" r:id="rId52"/>
    <p:sldId id="598" r:id="rId53"/>
    <p:sldId id="607" r:id="rId54"/>
    <p:sldId id="630" r:id="rId55"/>
    <p:sldId id="569" r:id="rId56"/>
    <p:sldId id="621" r:id="rId57"/>
    <p:sldId id="575" r:id="rId58"/>
    <p:sldId id="640" r:id="rId59"/>
    <p:sldId id="615" r:id="rId60"/>
    <p:sldId id="600" r:id="rId61"/>
    <p:sldId id="608" r:id="rId62"/>
    <p:sldId id="631" r:id="rId63"/>
    <p:sldId id="581" r:id="rId64"/>
    <p:sldId id="622" r:id="rId65"/>
    <p:sldId id="603" r:id="rId66"/>
    <p:sldId id="558" r:id="rId67"/>
    <p:sldId id="553" r:id="rId68"/>
    <p:sldId id="554" r:id="rId69"/>
    <p:sldId id="555" r:id="rId70"/>
    <p:sldId id="591" r:id="rId71"/>
    <p:sldId id="556" r:id="rId72"/>
    <p:sldId id="559" r:id="rId73"/>
    <p:sldId id="638" r:id="rId74"/>
    <p:sldId id="560" r:id="rId75"/>
    <p:sldId id="579" r:id="rId76"/>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Myriad Pro" pitchFamily="34" charset="0"/>
        <a:ea typeface="+mn-ea"/>
        <a:cs typeface="Arial" pitchFamily="34" charset="0"/>
      </a:defRPr>
    </a:lvl1pPr>
    <a:lvl2pPr marL="457200" algn="l" rtl="0" fontAlgn="base">
      <a:spcBef>
        <a:spcPct val="0"/>
      </a:spcBef>
      <a:spcAft>
        <a:spcPct val="0"/>
      </a:spcAft>
      <a:defRPr kern="1200">
        <a:solidFill>
          <a:schemeClr val="tx1"/>
        </a:solidFill>
        <a:latin typeface="Myriad Pro" pitchFamily="34" charset="0"/>
        <a:ea typeface="+mn-ea"/>
        <a:cs typeface="Arial" pitchFamily="34" charset="0"/>
      </a:defRPr>
    </a:lvl2pPr>
    <a:lvl3pPr marL="914400" algn="l" rtl="0" fontAlgn="base">
      <a:spcBef>
        <a:spcPct val="0"/>
      </a:spcBef>
      <a:spcAft>
        <a:spcPct val="0"/>
      </a:spcAft>
      <a:defRPr kern="1200">
        <a:solidFill>
          <a:schemeClr val="tx1"/>
        </a:solidFill>
        <a:latin typeface="Myriad Pro" pitchFamily="34" charset="0"/>
        <a:ea typeface="+mn-ea"/>
        <a:cs typeface="Arial" pitchFamily="34" charset="0"/>
      </a:defRPr>
    </a:lvl3pPr>
    <a:lvl4pPr marL="1371600" algn="l" rtl="0" fontAlgn="base">
      <a:spcBef>
        <a:spcPct val="0"/>
      </a:spcBef>
      <a:spcAft>
        <a:spcPct val="0"/>
      </a:spcAft>
      <a:defRPr kern="1200">
        <a:solidFill>
          <a:schemeClr val="tx1"/>
        </a:solidFill>
        <a:latin typeface="Myriad Pro" pitchFamily="34" charset="0"/>
        <a:ea typeface="+mn-ea"/>
        <a:cs typeface="Arial" pitchFamily="34" charset="0"/>
      </a:defRPr>
    </a:lvl4pPr>
    <a:lvl5pPr marL="1828800" algn="l" rtl="0" fontAlgn="base">
      <a:spcBef>
        <a:spcPct val="0"/>
      </a:spcBef>
      <a:spcAft>
        <a:spcPct val="0"/>
      </a:spcAft>
      <a:defRPr kern="1200">
        <a:solidFill>
          <a:schemeClr val="tx1"/>
        </a:solidFill>
        <a:latin typeface="Myriad Pro" pitchFamily="34" charset="0"/>
        <a:ea typeface="+mn-ea"/>
        <a:cs typeface="Arial" pitchFamily="34" charset="0"/>
      </a:defRPr>
    </a:lvl5pPr>
    <a:lvl6pPr marL="2286000" algn="l" defTabSz="914400" rtl="0" eaLnBrk="1" latinLnBrk="0" hangingPunct="1">
      <a:defRPr kern="1200">
        <a:solidFill>
          <a:schemeClr val="tx1"/>
        </a:solidFill>
        <a:latin typeface="Myriad Pro" pitchFamily="34" charset="0"/>
        <a:ea typeface="+mn-ea"/>
        <a:cs typeface="Arial" pitchFamily="34" charset="0"/>
      </a:defRPr>
    </a:lvl6pPr>
    <a:lvl7pPr marL="2743200" algn="l" defTabSz="914400" rtl="0" eaLnBrk="1" latinLnBrk="0" hangingPunct="1">
      <a:defRPr kern="1200">
        <a:solidFill>
          <a:schemeClr val="tx1"/>
        </a:solidFill>
        <a:latin typeface="Myriad Pro" pitchFamily="34" charset="0"/>
        <a:ea typeface="+mn-ea"/>
        <a:cs typeface="Arial" pitchFamily="34" charset="0"/>
      </a:defRPr>
    </a:lvl7pPr>
    <a:lvl8pPr marL="3200400" algn="l" defTabSz="914400" rtl="0" eaLnBrk="1" latinLnBrk="0" hangingPunct="1">
      <a:defRPr kern="1200">
        <a:solidFill>
          <a:schemeClr val="tx1"/>
        </a:solidFill>
        <a:latin typeface="Myriad Pro" pitchFamily="34" charset="0"/>
        <a:ea typeface="+mn-ea"/>
        <a:cs typeface="Arial" pitchFamily="34" charset="0"/>
      </a:defRPr>
    </a:lvl8pPr>
    <a:lvl9pPr marL="3657600" algn="l" defTabSz="914400" rtl="0" eaLnBrk="1" latinLnBrk="0" hangingPunct="1">
      <a:defRPr kern="1200">
        <a:solidFill>
          <a:schemeClr val="tx1"/>
        </a:solidFill>
        <a:latin typeface="Myriad Pro"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vanaugh, Casey R" initials="" lastIdx="0" clrIdx="0"/>
  <p:cmAuthor id="2" name="Dauterive, Daniel J" initials="DDJ" lastIdx="1" clrIdx="1">
    <p:extLst>
      <p:ext uri="{19B8F6BF-5375-455C-9EA6-DF929625EA0E}">
        <p15:presenceInfo xmlns:p15="http://schemas.microsoft.com/office/powerpoint/2012/main" userId="S-1-5-21-656016574-236263764-2381138938-50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6452" autoAdjust="0"/>
  </p:normalViewPr>
  <p:slideViewPr>
    <p:cSldViewPr snapToGrid="0">
      <p:cViewPr varScale="1">
        <p:scale>
          <a:sx n="99" d="100"/>
          <a:sy n="99" d="100"/>
        </p:scale>
        <p:origin x="1566" y="90"/>
      </p:cViewPr>
      <p:guideLst>
        <p:guide orient="horz" pos="2160"/>
        <p:guide pos="2880"/>
      </p:guideLst>
    </p:cSldViewPr>
  </p:slideViewPr>
  <p:outlineViewPr>
    <p:cViewPr>
      <p:scale>
        <a:sx n="33" d="100"/>
        <a:sy n="33" d="100"/>
      </p:scale>
      <p:origin x="0" y="-648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16"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9" cy="463696"/>
          </a:xfrm>
          <a:prstGeom prst="rect">
            <a:avLst/>
          </a:prstGeom>
        </p:spPr>
        <p:txBody>
          <a:bodyPr vert="horz" lIns="90750" tIns="45375" rIns="90750" bIns="45375" rtlCol="0"/>
          <a:lstStyle>
            <a:lvl1pPr algn="l">
              <a:defRPr sz="1200"/>
            </a:lvl1pPr>
          </a:lstStyle>
          <a:p>
            <a:endParaRPr lang="en-US"/>
          </a:p>
        </p:txBody>
      </p:sp>
      <p:sp>
        <p:nvSpPr>
          <p:cNvPr id="3" name="Date Placeholder 2"/>
          <p:cNvSpPr>
            <a:spLocks noGrp="1"/>
          </p:cNvSpPr>
          <p:nvPr>
            <p:ph type="dt" sz="quarter" idx="1"/>
          </p:nvPr>
        </p:nvSpPr>
        <p:spPr>
          <a:xfrm>
            <a:off x="3936173" y="2"/>
            <a:ext cx="3012329" cy="463696"/>
          </a:xfrm>
          <a:prstGeom prst="rect">
            <a:avLst/>
          </a:prstGeom>
        </p:spPr>
        <p:txBody>
          <a:bodyPr vert="horz" lIns="90750" tIns="45375" rIns="90750" bIns="45375" rtlCol="0"/>
          <a:lstStyle>
            <a:lvl1pPr algn="r">
              <a:defRPr sz="1200"/>
            </a:lvl1pPr>
          </a:lstStyle>
          <a:p>
            <a:fld id="{F591BA18-3DDE-456E-A287-48F96B2D4B05}" type="datetimeFigureOut">
              <a:rPr lang="en-US" smtClean="0"/>
              <a:t>2/4/2020</a:t>
            </a:fld>
            <a:endParaRPr lang="en-US"/>
          </a:p>
        </p:txBody>
      </p:sp>
      <p:sp>
        <p:nvSpPr>
          <p:cNvPr id="4" name="Footer Placeholder 3"/>
          <p:cNvSpPr>
            <a:spLocks noGrp="1"/>
          </p:cNvSpPr>
          <p:nvPr>
            <p:ph type="ftr" sz="quarter" idx="2"/>
          </p:nvPr>
        </p:nvSpPr>
        <p:spPr>
          <a:xfrm>
            <a:off x="1" y="8772379"/>
            <a:ext cx="3012329" cy="463696"/>
          </a:xfrm>
          <a:prstGeom prst="rect">
            <a:avLst/>
          </a:prstGeom>
        </p:spPr>
        <p:txBody>
          <a:bodyPr vert="horz" lIns="90750" tIns="45375" rIns="90750" bIns="45375"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50" tIns="45375" rIns="90750" bIns="45375" rtlCol="0" anchor="b"/>
          <a:lstStyle>
            <a:lvl1pPr algn="r">
              <a:defRPr sz="1200"/>
            </a:lvl1pPr>
          </a:lstStyle>
          <a:p>
            <a:fld id="{006DDF3F-8FC8-44F7-A7DC-C61E45EDEEA6}" type="slidenum">
              <a:rPr lang="en-US" smtClean="0"/>
              <a:t>‹#›</a:t>
            </a:fld>
            <a:endParaRPr lang="en-US"/>
          </a:p>
        </p:txBody>
      </p:sp>
    </p:spTree>
    <p:extLst>
      <p:ext uri="{BB962C8B-B14F-4D97-AF65-F5344CB8AC3E}">
        <p14:creationId xmlns:p14="http://schemas.microsoft.com/office/powerpoint/2010/main" val="42797634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2462" tIns="46231" rIns="92462" bIns="4623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70" y="0"/>
            <a:ext cx="3011699" cy="461804"/>
          </a:xfrm>
          <a:prstGeom prst="rect">
            <a:avLst/>
          </a:prstGeom>
        </p:spPr>
        <p:txBody>
          <a:bodyPr vert="horz" lIns="92462" tIns="46231" rIns="92462" bIns="46231" rtlCol="0"/>
          <a:lstStyle>
            <a:lvl1pPr algn="r" fontAlgn="auto">
              <a:spcBef>
                <a:spcPts val="0"/>
              </a:spcBef>
              <a:spcAft>
                <a:spcPts val="0"/>
              </a:spcAft>
              <a:defRPr sz="1200">
                <a:latin typeface="+mn-lt"/>
                <a:cs typeface="+mn-cs"/>
              </a:defRPr>
            </a:lvl1pPr>
          </a:lstStyle>
          <a:p>
            <a:pPr>
              <a:defRPr/>
            </a:pPr>
            <a:fld id="{AB9CDACF-6ABF-48B2-89EC-74B83DF947B4}" type="datetimeFigureOut">
              <a:rPr lang="en-US"/>
              <a:pPr>
                <a:defRPr/>
              </a:pPr>
              <a:t>2/4/2020</a:t>
            </a:fld>
            <a:endParaRPr lang="en-US"/>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2462" tIns="46231" rIns="92462" bIns="46231" rtlCol="0" anchor="ctr"/>
          <a:lstStyle/>
          <a:p>
            <a:pPr lvl="0"/>
            <a:endParaRPr lang="en-US" noProof="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62" tIns="46231" rIns="92462" bIns="462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772668"/>
            <a:ext cx="3011699" cy="461804"/>
          </a:xfrm>
          <a:prstGeom prst="rect">
            <a:avLst/>
          </a:prstGeom>
        </p:spPr>
        <p:txBody>
          <a:bodyPr vert="horz" lIns="92462" tIns="46231" rIns="92462" bIns="4623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2462" tIns="46231" rIns="92462" bIns="46231" rtlCol="0" anchor="b"/>
          <a:lstStyle>
            <a:lvl1pPr algn="r" fontAlgn="auto">
              <a:spcBef>
                <a:spcPts val="0"/>
              </a:spcBef>
              <a:spcAft>
                <a:spcPts val="0"/>
              </a:spcAft>
              <a:defRPr sz="1200">
                <a:latin typeface="+mn-lt"/>
                <a:cs typeface="+mn-cs"/>
              </a:defRPr>
            </a:lvl1pPr>
          </a:lstStyle>
          <a:p>
            <a:pPr>
              <a:defRPr/>
            </a:pPr>
            <a:fld id="{1445C317-6C00-49BE-BB29-9C29C423E97C}" type="slidenum">
              <a:rPr lang="en-US"/>
              <a:pPr>
                <a:defRPr/>
              </a:pPr>
              <a:t>‹#›</a:t>
            </a:fld>
            <a:endParaRPr lang="en-US"/>
          </a:p>
        </p:txBody>
      </p:sp>
    </p:spTree>
    <p:extLst>
      <p:ext uri="{BB962C8B-B14F-4D97-AF65-F5344CB8AC3E}">
        <p14:creationId xmlns:p14="http://schemas.microsoft.com/office/powerpoint/2010/main" val="36567198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240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10</a:t>
            </a:fld>
            <a:endParaRPr lang="en-US" altLang="en-US">
              <a:latin typeface="Calibri" pitchFamily="34" charset="0"/>
            </a:endParaRPr>
          </a:p>
        </p:txBody>
      </p:sp>
    </p:spTree>
    <p:extLst>
      <p:ext uri="{BB962C8B-B14F-4D97-AF65-F5344CB8AC3E}">
        <p14:creationId xmlns:p14="http://schemas.microsoft.com/office/powerpoint/2010/main" val="365947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11</a:t>
            </a:fld>
            <a:endParaRPr lang="en-US" altLang="en-US">
              <a:latin typeface="Calibri" pitchFamily="34" charset="0"/>
            </a:endParaRPr>
          </a:p>
        </p:txBody>
      </p:sp>
    </p:spTree>
    <p:extLst>
      <p:ext uri="{BB962C8B-B14F-4D97-AF65-F5344CB8AC3E}">
        <p14:creationId xmlns:p14="http://schemas.microsoft.com/office/powerpoint/2010/main" val="156749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12</a:t>
            </a:fld>
            <a:endParaRPr lang="en-US" altLang="en-US">
              <a:latin typeface="Calibri" pitchFamily="34" charset="0"/>
            </a:endParaRPr>
          </a:p>
        </p:txBody>
      </p:sp>
    </p:spTree>
    <p:extLst>
      <p:ext uri="{BB962C8B-B14F-4D97-AF65-F5344CB8AC3E}">
        <p14:creationId xmlns:p14="http://schemas.microsoft.com/office/powerpoint/2010/main" val="425855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13</a:t>
            </a:fld>
            <a:endParaRPr lang="en-US" altLang="en-US">
              <a:latin typeface="Calibri" pitchFamily="34" charset="0"/>
            </a:endParaRPr>
          </a:p>
        </p:txBody>
      </p:sp>
    </p:spTree>
    <p:extLst>
      <p:ext uri="{BB962C8B-B14F-4D97-AF65-F5344CB8AC3E}">
        <p14:creationId xmlns:p14="http://schemas.microsoft.com/office/powerpoint/2010/main" val="146824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14</a:t>
            </a:fld>
            <a:endParaRPr lang="en-US" altLang="en-US">
              <a:latin typeface="Calibri" pitchFamily="34" charset="0"/>
            </a:endParaRPr>
          </a:p>
        </p:txBody>
      </p:sp>
    </p:spTree>
    <p:extLst>
      <p:ext uri="{BB962C8B-B14F-4D97-AF65-F5344CB8AC3E}">
        <p14:creationId xmlns:p14="http://schemas.microsoft.com/office/powerpoint/2010/main" val="2462546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15</a:t>
            </a:fld>
            <a:endParaRPr lang="en-US" altLang="en-US">
              <a:latin typeface="Calibri" pitchFamily="34" charset="0"/>
            </a:endParaRPr>
          </a:p>
        </p:txBody>
      </p:sp>
    </p:spTree>
    <p:extLst>
      <p:ext uri="{BB962C8B-B14F-4D97-AF65-F5344CB8AC3E}">
        <p14:creationId xmlns:p14="http://schemas.microsoft.com/office/powerpoint/2010/main" val="276861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16</a:t>
            </a:fld>
            <a:endParaRPr lang="en-US" altLang="en-US">
              <a:latin typeface="Calibri" pitchFamily="34" charset="0"/>
            </a:endParaRPr>
          </a:p>
        </p:txBody>
      </p:sp>
    </p:spTree>
    <p:extLst>
      <p:ext uri="{BB962C8B-B14F-4D97-AF65-F5344CB8AC3E}">
        <p14:creationId xmlns:p14="http://schemas.microsoft.com/office/powerpoint/2010/main" val="3771943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17</a:t>
            </a:fld>
            <a:endParaRPr lang="en-US" altLang="en-US">
              <a:latin typeface="Calibri" pitchFamily="34" charset="0"/>
            </a:endParaRPr>
          </a:p>
        </p:txBody>
      </p:sp>
    </p:spTree>
    <p:extLst>
      <p:ext uri="{BB962C8B-B14F-4D97-AF65-F5344CB8AC3E}">
        <p14:creationId xmlns:p14="http://schemas.microsoft.com/office/powerpoint/2010/main" val="2754289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18</a:t>
            </a:fld>
            <a:endParaRPr lang="en-US" altLang="en-US">
              <a:latin typeface="Calibri" pitchFamily="34" charset="0"/>
            </a:endParaRPr>
          </a:p>
        </p:txBody>
      </p:sp>
    </p:spTree>
    <p:extLst>
      <p:ext uri="{BB962C8B-B14F-4D97-AF65-F5344CB8AC3E}">
        <p14:creationId xmlns:p14="http://schemas.microsoft.com/office/powerpoint/2010/main" val="315012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Initial</a:t>
            </a:r>
            <a:r>
              <a:rPr lang="en-US" altLang="en-US" baseline="0" dirty="0"/>
              <a:t> Meeting is to “Introduce your project”.  Detailed Meeting is to “Explain through your G&amp;G, Engineering, and Project Economic Modeling your need for royalty relief”.</a:t>
            </a: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19</a:t>
            </a:fld>
            <a:endParaRPr lang="en-US" altLang="en-US">
              <a:latin typeface="Calibri" pitchFamily="34" charset="0"/>
            </a:endParaRPr>
          </a:p>
        </p:txBody>
      </p:sp>
    </p:spTree>
    <p:extLst>
      <p:ext uri="{BB962C8B-B14F-4D97-AF65-F5344CB8AC3E}">
        <p14:creationId xmlns:p14="http://schemas.microsoft.com/office/powerpoint/2010/main" val="199090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4778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20</a:t>
            </a:fld>
            <a:endParaRPr lang="en-US" altLang="en-US">
              <a:latin typeface="Calibri" pitchFamily="34" charset="0"/>
            </a:endParaRPr>
          </a:p>
        </p:txBody>
      </p:sp>
    </p:spTree>
    <p:extLst>
      <p:ext uri="{BB962C8B-B14F-4D97-AF65-F5344CB8AC3E}">
        <p14:creationId xmlns:p14="http://schemas.microsoft.com/office/powerpoint/2010/main" val="2459230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21</a:t>
            </a:fld>
            <a:endParaRPr lang="en-US" altLang="en-US">
              <a:latin typeface="Calibri" pitchFamily="34" charset="0"/>
            </a:endParaRPr>
          </a:p>
        </p:txBody>
      </p:sp>
    </p:spTree>
    <p:extLst>
      <p:ext uri="{BB962C8B-B14F-4D97-AF65-F5344CB8AC3E}">
        <p14:creationId xmlns:p14="http://schemas.microsoft.com/office/powerpoint/2010/main" val="2778199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22</a:t>
            </a:fld>
            <a:endParaRPr lang="en-US" altLang="en-US">
              <a:latin typeface="Calibri" pitchFamily="34" charset="0"/>
            </a:endParaRPr>
          </a:p>
        </p:txBody>
      </p:sp>
    </p:spTree>
    <p:extLst>
      <p:ext uri="{BB962C8B-B14F-4D97-AF65-F5344CB8AC3E}">
        <p14:creationId xmlns:p14="http://schemas.microsoft.com/office/powerpoint/2010/main" val="3702035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23</a:t>
            </a:fld>
            <a:endParaRPr lang="en-US" altLang="en-US">
              <a:latin typeface="Calibri" pitchFamily="34" charset="0"/>
            </a:endParaRPr>
          </a:p>
        </p:txBody>
      </p:sp>
    </p:spTree>
    <p:extLst>
      <p:ext uri="{BB962C8B-B14F-4D97-AF65-F5344CB8AC3E}">
        <p14:creationId xmlns:p14="http://schemas.microsoft.com/office/powerpoint/2010/main" val="2217005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24</a:t>
            </a:fld>
            <a:endParaRPr lang="en-US" altLang="en-US">
              <a:latin typeface="Calibri" pitchFamily="34" charset="0"/>
            </a:endParaRPr>
          </a:p>
        </p:txBody>
      </p:sp>
    </p:spTree>
    <p:extLst>
      <p:ext uri="{BB962C8B-B14F-4D97-AF65-F5344CB8AC3E}">
        <p14:creationId xmlns:p14="http://schemas.microsoft.com/office/powerpoint/2010/main" val="2734237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25</a:t>
            </a:fld>
            <a:endParaRPr lang="en-US" altLang="en-US">
              <a:latin typeface="Calibri" pitchFamily="34" charset="0"/>
            </a:endParaRPr>
          </a:p>
        </p:txBody>
      </p:sp>
    </p:spTree>
    <p:extLst>
      <p:ext uri="{BB962C8B-B14F-4D97-AF65-F5344CB8AC3E}">
        <p14:creationId xmlns:p14="http://schemas.microsoft.com/office/powerpoint/2010/main" val="566939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26</a:t>
            </a:fld>
            <a:endParaRPr lang="en-US" altLang="en-US">
              <a:latin typeface="Calibri" pitchFamily="34" charset="0"/>
            </a:endParaRPr>
          </a:p>
        </p:txBody>
      </p:sp>
    </p:spTree>
    <p:extLst>
      <p:ext uri="{BB962C8B-B14F-4D97-AF65-F5344CB8AC3E}">
        <p14:creationId xmlns:p14="http://schemas.microsoft.com/office/powerpoint/2010/main" val="129725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27</a:t>
            </a:fld>
            <a:endParaRPr lang="en-US" altLang="en-US">
              <a:latin typeface="Calibri" pitchFamily="34" charset="0"/>
            </a:endParaRPr>
          </a:p>
        </p:txBody>
      </p:sp>
    </p:spTree>
    <p:extLst>
      <p:ext uri="{BB962C8B-B14F-4D97-AF65-F5344CB8AC3E}">
        <p14:creationId xmlns:p14="http://schemas.microsoft.com/office/powerpoint/2010/main" val="3171992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28</a:t>
            </a:fld>
            <a:endParaRPr lang="en-US" altLang="en-US">
              <a:latin typeface="Calibri" pitchFamily="34" charset="0"/>
            </a:endParaRPr>
          </a:p>
        </p:txBody>
      </p:sp>
    </p:spTree>
    <p:extLst>
      <p:ext uri="{BB962C8B-B14F-4D97-AF65-F5344CB8AC3E}">
        <p14:creationId xmlns:p14="http://schemas.microsoft.com/office/powerpoint/2010/main" val="2130774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29</a:t>
            </a:fld>
            <a:endParaRPr lang="en-US" altLang="en-US">
              <a:latin typeface="Calibri" pitchFamily="34" charset="0"/>
            </a:endParaRPr>
          </a:p>
        </p:txBody>
      </p:sp>
    </p:spTree>
    <p:extLst>
      <p:ext uri="{BB962C8B-B14F-4D97-AF65-F5344CB8AC3E}">
        <p14:creationId xmlns:p14="http://schemas.microsoft.com/office/powerpoint/2010/main" val="42765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6777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30</a:t>
            </a:fld>
            <a:endParaRPr lang="en-US" altLang="en-US">
              <a:latin typeface="Calibri" pitchFamily="34" charset="0"/>
            </a:endParaRPr>
          </a:p>
        </p:txBody>
      </p:sp>
    </p:spTree>
    <p:extLst>
      <p:ext uri="{BB962C8B-B14F-4D97-AF65-F5344CB8AC3E}">
        <p14:creationId xmlns:p14="http://schemas.microsoft.com/office/powerpoint/2010/main" val="3995588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31</a:t>
            </a:fld>
            <a:endParaRPr lang="en-US" altLang="en-US">
              <a:latin typeface="Calibri" pitchFamily="34" charset="0"/>
            </a:endParaRPr>
          </a:p>
        </p:txBody>
      </p:sp>
    </p:spTree>
    <p:extLst>
      <p:ext uri="{BB962C8B-B14F-4D97-AF65-F5344CB8AC3E}">
        <p14:creationId xmlns:p14="http://schemas.microsoft.com/office/powerpoint/2010/main" val="998645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32</a:t>
            </a:fld>
            <a:endParaRPr lang="en-US" altLang="en-US">
              <a:latin typeface="Calibri" pitchFamily="34" charset="0"/>
            </a:endParaRPr>
          </a:p>
        </p:txBody>
      </p:sp>
    </p:spTree>
    <p:extLst>
      <p:ext uri="{BB962C8B-B14F-4D97-AF65-F5344CB8AC3E}">
        <p14:creationId xmlns:p14="http://schemas.microsoft.com/office/powerpoint/2010/main" val="1644835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33</a:t>
            </a:fld>
            <a:endParaRPr lang="en-US" altLang="en-US">
              <a:latin typeface="Calibri" pitchFamily="34" charset="0"/>
            </a:endParaRPr>
          </a:p>
        </p:txBody>
      </p:sp>
    </p:spTree>
    <p:extLst>
      <p:ext uri="{BB962C8B-B14F-4D97-AF65-F5344CB8AC3E}">
        <p14:creationId xmlns:p14="http://schemas.microsoft.com/office/powerpoint/2010/main" val="2966173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34</a:t>
            </a:fld>
            <a:endParaRPr lang="en-US" altLang="en-US">
              <a:latin typeface="Calibri" pitchFamily="34" charset="0"/>
            </a:endParaRPr>
          </a:p>
        </p:txBody>
      </p:sp>
    </p:spTree>
    <p:extLst>
      <p:ext uri="{BB962C8B-B14F-4D97-AF65-F5344CB8AC3E}">
        <p14:creationId xmlns:p14="http://schemas.microsoft.com/office/powerpoint/2010/main" val="2558199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35</a:t>
            </a:fld>
            <a:endParaRPr lang="en-US" altLang="en-US">
              <a:latin typeface="Calibri" pitchFamily="34" charset="0"/>
            </a:endParaRPr>
          </a:p>
        </p:txBody>
      </p:sp>
    </p:spTree>
    <p:extLst>
      <p:ext uri="{BB962C8B-B14F-4D97-AF65-F5344CB8AC3E}">
        <p14:creationId xmlns:p14="http://schemas.microsoft.com/office/powerpoint/2010/main" val="394723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36</a:t>
            </a:fld>
            <a:endParaRPr lang="en-US" altLang="en-US">
              <a:latin typeface="Calibri" pitchFamily="34" charset="0"/>
            </a:endParaRPr>
          </a:p>
        </p:txBody>
      </p:sp>
    </p:spTree>
    <p:extLst>
      <p:ext uri="{BB962C8B-B14F-4D97-AF65-F5344CB8AC3E}">
        <p14:creationId xmlns:p14="http://schemas.microsoft.com/office/powerpoint/2010/main" val="2905969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37</a:t>
            </a:fld>
            <a:endParaRPr lang="en-US" altLang="en-US">
              <a:latin typeface="Calibri" pitchFamily="34" charset="0"/>
            </a:endParaRPr>
          </a:p>
        </p:txBody>
      </p:sp>
    </p:spTree>
    <p:extLst>
      <p:ext uri="{BB962C8B-B14F-4D97-AF65-F5344CB8AC3E}">
        <p14:creationId xmlns:p14="http://schemas.microsoft.com/office/powerpoint/2010/main" val="204476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38</a:t>
            </a:fld>
            <a:endParaRPr lang="en-US" altLang="en-US">
              <a:latin typeface="Calibri" pitchFamily="34" charset="0"/>
            </a:endParaRPr>
          </a:p>
        </p:txBody>
      </p:sp>
    </p:spTree>
    <p:extLst>
      <p:ext uri="{BB962C8B-B14F-4D97-AF65-F5344CB8AC3E}">
        <p14:creationId xmlns:p14="http://schemas.microsoft.com/office/powerpoint/2010/main" val="3474562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latin typeface="Arial" panose="020B0604020202020204" pitchFamily="34" charset="0"/>
            </a:endParaRP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39</a:t>
            </a:fld>
            <a:endParaRPr lang="en-US" altLang="en-US">
              <a:latin typeface="Calibri" pitchFamily="34" charset="0"/>
            </a:endParaRPr>
          </a:p>
        </p:txBody>
      </p:sp>
    </p:spTree>
    <p:extLst>
      <p:ext uri="{BB962C8B-B14F-4D97-AF65-F5344CB8AC3E}">
        <p14:creationId xmlns:p14="http://schemas.microsoft.com/office/powerpoint/2010/main" val="163558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a:t>
            </a:fld>
            <a:endParaRPr lang="en-US" altLang="en-US">
              <a:latin typeface="Calibri" pitchFamily="34" charset="0"/>
            </a:endParaRPr>
          </a:p>
        </p:txBody>
      </p:sp>
    </p:spTree>
    <p:extLst>
      <p:ext uri="{BB962C8B-B14F-4D97-AF65-F5344CB8AC3E}">
        <p14:creationId xmlns:p14="http://schemas.microsoft.com/office/powerpoint/2010/main" val="2322123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40</a:t>
            </a:fld>
            <a:endParaRPr lang="en-US" altLang="en-US">
              <a:latin typeface="Calibri" pitchFamily="34" charset="0"/>
            </a:endParaRPr>
          </a:p>
        </p:txBody>
      </p:sp>
    </p:spTree>
    <p:extLst>
      <p:ext uri="{BB962C8B-B14F-4D97-AF65-F5344CB8AC3E}">
        <p14:creationId xmlns:p14="http://schemas.microsoft.com/office/powerpoint/2010/main" val="1503903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41</a:t>
            </a:fld>
            <a:endParaRPr lang="en-US" altLang="en-US">
              <a:latin typeface="Calibri" pitchFamily="34" charset="0"/>
            </a:endParaRPr>
          </a:p>
        </p:txBody>
      </p:sp>
    </p:spTree>
    <p:extLst>
      <p:ext uri="{BB962C8B-B14F-4D97-AF65-F5344CB8AC3E}">
        <p14:creationId xmlns:p14="http://schemas.microsoft.com/office/powerpoint/2010/main" val="75007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42</a:t>
            </a:fld>
            <a:endParaRPr lang="en-US" altLang="en-US">
              <a:latin typeface="Calibri" pitchFamily="34" charset="0"/>
            </a:endParaRPr>
          </a:p>
        </p:txBody>
      </p:sp>
    </p:spTree>
    <p:extLst>
      <p:ext uri="{BB962C8B-B14F-4D97-AF65-F5344CB8AC3E}">
        <p14:creationId xmlns:p14="http://schemas.microsoft.com/office/powerpoint/2010/main" val="346283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43</a:t>
            </a:fld>
            <a:endParaRPr lang="en-US" altLang="en-US">
              <a:latin typeface="Calibri" pitchFamily="34" charset="0"/>
            </a:endParaRPr>
          </a:p>
        </p:txBody>
      </p:sp>
    </p:spTree>
    <p:extLst>
      <p:ext uri="{BB962C8B-B14F-4D97-AF65-F5344CB8AC3E}">
        <p14:creationId xmlns:p14="http://schemas.microsoft.com/office/powerpoint/2010/main" val="1444221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44</a:t>
            </a:fld>
            <a:endParaRPr lang="en-US" altLang="en-US">
              <a:latin typeface="Calibri" pitchFamily="34" charset="0"/>
            </a:endParaRPr>
          </a:p>
        </p:txBody>
      </p:sp>
    </p:spTree>
    <p:extLst>
      <p:ext uri="{BB962C8B-B14F-4D97-AF65-F5344CB8AC3E}">
        <p14:creationId xmlns:p14="http://schemas.microsoft.com/office/powerpoint/2010/main" val="1115131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45</a:t>
            </a:fld>
            <a:endParaRPr lang="en-US" altLang="en-US">
              <a:latin typeface="Calibri" pitchFamily="34" charset="0"/>
            </a:endParaRPr>
          </a:p>
        </p:txBody>
      </p:sp>
    </p:spTree>
    <p:extLst>
      <p:ext uri="{BB962C8B-B14F-4D97-AF65-F5344CB8AC3E}">
        <p14:creationId xmlns:p14="http://schemas.microsoft.com/office/powerpoint/2010/main" val="4074159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46</a:t>
            </a:fld>
            <a:endParaRPr lang="en-US" altLang="en-US">
              <a:latin typeface="Calibri" pitchFamily="34" charset="0"/>
            </a:endParaRPr>
          </a:p>
        </p:txBody>
      </p:sp>
    </p:spTree>
    <p:extLst>
      <p:ext uri="{BB962C8B-B14F-4D97-AF65-F5344CB8AC3E}">
        <p14:creationId xmlns:p14="http://schemas.microsoft.com/office/powerpoint/2010/main" val="862732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47</a:t>
            </a:fld>
            <a:endParaRPr lang="en-US" altLang="en-US">
              <a:latin typeface="Calibri" pitchFamily="34" charset="0"/>
            </a:endParaRPr>
          </a:p>
        </p:txBody>
      </p:sp>
    </p:spTree>
    <p:extLst>
      <p:ext uri="{BB962C8B-B14F-4D97-AF65-F5344CB8AC3E}">
        <p14:creationId xmlns:p14="http://schemas.microsoft.com/office/powerpoint/2010/main" val="23707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45C317-6C00-49BE-BB29-9C29C423E97C}" type="slidenum">
              <a:rPr lang="en-US" smtClean="0"/>
              <a:pPr>
                <a:defRPr/>
              </a:pPr>
              <a:t>48</a:t>
            </a:fld>
            <a:endParaRPr lang="en-US"/>
          </a:p>
        </p:txBody>
      </p:sp>
    </p:spTree>
    <p:extLst>
      <p:ext uri="{BB962C8B-B14F-4D97-AF65-F5344CB8AC3E}">
        <p14:creationId xmlns:p14="http://schemas.microsoft.com/office/powerpoint/2010/main" val="5466611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87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6407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0740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242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4582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5343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6940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55</a:t>
            </a:fld>
            <a:endParaRPr lang="en-US" altLang="en-US">
              <a:latin typeface="Calibri" pitchFamily="34" charset="0"/>
            </a:endParaRPr>
          </a:p>
        </p:txBody>
      </p:sp>
    </p:spTree>
    <p:extLst>
      <p:ext uri="{BB962C8B-B14F-4D97-AF65-F5344CB8AC3E}">
        <p14:creationId xmlns:p14="http://schemas.microsoft.com/office/powerpoint/2010/main" val="19106692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45C317-6C00-49BE-BB29-9C29C423E97C}" type="slidenum">
              <a:rPr lang="en-US" smtClean="0"/>
              <a:pPr>
                <a:defRPr/>
              </a:pPr>
              <a:t>56</a:t>
            </a:fld>
            <a:endParaRPr lang="en-US"/>
          </a:p>
        </p:txBody>
      </p:sp>
    </p:spTree>
    <p:extLst>
      <p:ext uri="{BB962C8B-B14F-4D97-AF65-F5344CB8AC3E}">
        <p14:creationId xmlns:p14="http://schemas.microsoft.com/office/powerpoint/2010/main" val="3762015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0654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85930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467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a:t>
            </a:fld>
            <a:endParaRPr lang="en-US" altLang="en-US">
              <a:latin typeface="Calibri" pitchFamily="34" charset="0"/>
            </a:endParaRPr>
          </a:p>
        </p:txBody>
      </p:sp>
    </p:spTree>
    <p:extLst>
      <p:ext uri="{BB962C8B-B14F-4D97-AF65-F5344CB8AC3E}">
        <p14:creationId xmlns:p14="http://schemas.microsoft.com/office/powerpoint/2010/main" val="1197109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90360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004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876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63</a:t>
            </a:fld>
            <a:endParaRPr lang="en-US" altLang="en-US">
              <a:latin typeface="Calibri" pitchFamily="34" charset="0"/>
            </a:endParaRPr>
          </a:p>
        </p:txBody>
      </p:sp>
    </p:spTree>
    <p:extLst>
      <p:ext uri="{BB962C8B-B14F-4D97-AF65-F5344CB8AC3E}">
        <p14:creationId xmlns:p14="http://schemas.microsoft.com/office/powerpoint/2010/main" val="370660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64</a:t>
            </a:fld>
            <a:endParaRPr lang="en-US" altLang="en-US">
              <a:latin typeface="Calibri" pitchFamily="34" charset="0"/>
            </a:endParaRPr>
          </a:p>
        </p:txBody>
      </p:sp>
    </p:spTree>
    <p:extLst>
      <p:ext uri="{BB962C8B-B14F-4D97-AF65-F5344CB8AC3E}">
        <p14:creationId xmlns:p14="http://schemas.microsoft.com/office/powerpoint/2010/main" val="9191312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65</a:t>
            </a:fld>
            <a:endParaRPr lang="en-US" altLang="en-US">
              <a:latin typeface="Calibri" pitchFamily="34" charset="0"/>
            </a:endParaRPr>
          </a:p>
        </p:txBody>
      </p:sp>
    </p:spTree>
    <p:extLst>
      <p:ext uri="{BB962C8B-B14F-4D97-AF65-F5344CB8AC3E}">
        <p14:creationId xmlns:p14="http://schemas.microsoft.com/office/powerpoint/2010/main" val="37325284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66</a:t>
            </a:fld>
            <a:endParaRPr lang="en-US" altLang="en-US">
              <a:latin typeface="Calibri" pitchFamily="34" charset="0"/>
            </a:endParaRPr>
          </a:p>
        </p:txBody>
      </p:sp>
    </p:spTree>
    <p:extLst>
      <p:ext uri="{BB962C8B-B14F-4D97-AF65-F5344CB8AC3E}">
        <p14:creationId xmlns:p14="http://schemas.microsoft.com/office/powerpoint/2010/main" val="32863718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67</a:t>
            </a:fld>
            <a:endParaRPr lang="en-US" altLang="en-US">
              <a:latin typeface="Calibri" pitchFamily="34" charset="0"/>
            </a:endParaRPr>
          </a:p>
        </p:txBody>
      </p:sp>
    </p:spTree>
    <p:extLst>
      <p:ext uri="{BB962C8B-B14F-4D97-AF65-F5344CB8AC3E}">
        <p14:creationId xmlns:p14="http://schemas.microsoft.com/office/powerpoint/2010/main" val="14456820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68</a:t>
            </a:fld>
            <a:endParaRPr lang="en-US" altLang="en-US">
              <a:latin typeface="Calibri" pitchFamily="34" charset="0"/>
            </a:endParaRPr>
          </a:p>
        </p:txBody>
      </p:sp>
    </p:spTree>
    <p:extLst>
      <p:ext uri="{BB962C8B-B14F-4D97-AF65-F5344CB8AC3E}">
        <p14:creationId xmlns:p14="http://schemas.microsoft.com/office/powerpoint/2010/main" val="122628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69</a:t>
            </a:fld>
            <a:endParaRPr lang="en-US" altLang="en-US">
              <a:latin typeface="Calibri" pitchFamily="34" charset="0"/>
            </a:endParaRPr>
          </a:p>
        </p:txBody>
      </p:sp>
    </p:spTree>
    <p:extLst>
      <p:ext uri="{BB962C8B-B14F-4D97-AF65-F5344CB8AC3E}">
        <p14:creationId xmlns:p14="http://schemas.microsoft.com/office/powerpoint/2010/main" val="322183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7</a:t>
            </a:fld>
            <a:endParaRPr lang="en-US" altLang="en-US">
              <a:latin typeface="Calibri" pitchFamily="34" charset="0"/>
            </a:endParaRPr>
          </a:p>
        </p:txBody>
      </p:sp>
    </p:spTree>
    <p:extLst>
      <p:ext uri="{BB962C8B-B14F-4D97-AF65-F5344CB8AC3E}">
        <p14:creationId xmlns:p14="http://schemas.microsoft.com/office/powerpoint/2010/main" val="7740808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70</a:t>
            </a:fld>
            <a:endParaRPr lang="en-US" altLang="en-US">
              <a:latin typeface="Calibri" pitchFamily="34" charset="0"/>
            </a:endParaRPr>
          </a:p>
        </p:txBody>
      </p:sp>
    </p:spTree>
    <p:extLst>
      <p:ext uri="{BB962C8B-B14F-4D97-AF65-F5344CB8AC3E}">
        <p14:creationId xmlns:p14="http://schemas.microsoft.com/office/powerpoint/2010/main" val="40797823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71</a:t>
            </a:fld>
            <a:endParaRPr lang="en-US" altLang="en-US">
              <a:latin typeface="Calibri" pitchFamily="34" charset="0"/>
            </a:endParaRPr>
          </a:p>
        </p:txBody>
      </p:sp>
    </p:spTree>
    <p:extLst>
      <p:ext uri="{BB962C8B-B14F-4D97-AF65-F5344CB8AC3E}">
        <p14:creationId xmlns:p14="http://schemas.microsoft.com/office/powerpoint/2010/main" val="1681480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72</a:t>
            </a:fld>
            <a:endParaRPr lang="en-US" altLang="en-US">
              <a:latin typeface="Calibri" pitchFamily="34" charset="0"/>
            </a:endParaRPr>
          </a:p>
        </p:txBody>
      </p:sp>
    </p:spTree>
    <p:extLst>
      <p:ext uri="{BB962C8B-B14F-4D97-AF65-F5344CB8AC3E}">
        <p14:creationId xmlns:p14="http://schemas.microsoft.com/office/powerpoint/2010/main" val="18989696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73</a:t>
            </a:fld>
            <a:endParaRPr lang="en-US" altLang="en-US">
              <a:latin typeface="Calibri" pitchFamily="34" charset="0"/>
            </a:endParaRPr>
          </a:p>
        </p:txBody>
      </p:sp>
    </p:spTree>
    <p:extLst>
      <p:ext uri="{BB962C8B-B14F-4D97-AF65-F5344CB8AC3E}">
        <p14:creationId xmlns:p14="http://schemas.microsoft.com/office/powerpoint/2010/main" val="42747404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74</a:t>
            </a:fld>
            <a:endParaRPr lang="en-US" altLang="en-US">
              <a:latin typeface="Calibri" pitchFamily="34" charset="0"/>
            </a:endParaRPr>
          </a:p>
        </p:txBody>
      </p:sp>
    </p:spTree>
    <p:extLst>
      <p:ext uri="{BB962C8B-B14F-4D97-AF65-F5344CB8AC3E}">
        <p14:creationId xmlns:p14="http://schemas.microsoft.com/office/powerpoint/2010/main" val="404181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8</a:t>
            </a:fld>
            <a:endParaRPr lang="en-US" altLang="en-US">
              <a:latin typeface="Calibri" pitchFamily="34" charset="0"/>
            </a:endParaRPr>
          </a:p>
        </p:txBody>
      </p:sp>
    </p:spTree>
    <p:extLst>
      <p:ext uri="{BB962C8B-B14F-4D97-AF65-F5344CB8AC3E}">
        <p14:creationId xmlns:p14="http://schemas.microsoft.com/office/powerpoint/2010/main" val="35120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defRPr>
            </a:lvl1pPr>
            <a:lvl2pPr marL="745241" indent="-286631">
              <a:defRPr>
                <a:solidFill>
                  <a:schemeClr val="tx1"/>
                </a:solidFill>
                <a:latin typeface="Myriad Pro" pitchFamily="34" charset="0"/>
              </a:defRPr>
            </a:lvl2pPr>
            <a:lvl3pPr marL="1146525" indent="-229305">
              <a:defRPr>
                <a:solidFill>
                  <a:schemeClr val="tx1"/>
                </a:solidFill>
                <a:latin typeface="Myriad Pro" pitchFamily="34" charset="0"/>
              </a:defRPr>
            </a:lvl3pPr>
            <a:lvl4pPr marL="1605134" indent="-229305">
              <a:defRPr>
                <a:solidFill>
                  <a:schemeClr val="tx1"/>
                </a:solidFill>
                <a:latin typeface="Myriad Pro" pitchFamily="34" charset="0"/>
              </a:defRPr>
            </a:lvl4pPr>
            <a:lvl5pPr marL="2063744" indent="-229305">
              <a:defRPr>
                <a:solidFill>
                  <a:schemeClr val="tx1"/>
                </a:solidFill>
                <a:latin typeface="Myriad Pro" pitchFamily="34" charset="0"/>
              </a:defRPr>
            </a:lvl5pPr>
            <a:lvl6pPr marL="2522354" indent="-229305" fontAlgn="base">
              <a:spcBef>
                <a:spcPct val="0"/>
              </a:spcBef>
              <a:spcAft>
                <a:spcPct val="0"/>
              </a:spcAft>
              <a:defRPr>
                <a:solidFill>
                  <a:schemeClr val="tx1"/>
                </a:solidFill>
                <a:latin typeface="Myriad Pro" pitchFamily="34" charset="0"/>
              </a:defRPr>
            </a:lvl6pPr>
            <a:lvl7pPr marL="2980964" indent="-229305" fontAlgn="base">
              <a:spcBef>
                <a:spcPct val="0"/>
              </a:spcBef>
              <a:spcAft>
                <a:spcPct val="0"/>
              </a:spcAft>
              <a:defRPr>
                <a:solidFill>
                  <a:schemeClr val="tx1"/>
                </a:solidFill>
                <a:latin typeface="Myriad Pro" pitchFamily="34" charset="0"/>
              </a:defRPr>
            </a:lvl7pPr>
            <a:lvl8pPr marL="3439574" indent="-229305" fontAlgn="base">
              <a:spcBef>
                <a:spcPct val="0"/>
              </a:spcBef>
              <a:spcAft>
                <a:spcPct val="0"/>
              </a:spcAft>
              <a:defRPr>
                <a:solidFill>
                  <a:schemeClr val="tx1"/>
                </a:solidFill>
                <a:latin typeface="Myriad Pro" pitchFamily="34" charset="0"/>
              </a:defRPr>
            </a:lvl8pPr>
            <a:lvl9pPr marL="3898183" indent="-229305"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A6725A2E-D265-4281-AD84-8766D46A9511}" type="slidenum">
              <a:rPr lang="en-US" altLang="en-US" smtClean="0">
                <a:latin typeface="Calibri" pitchFamily="34" charset="0"/>
              </a:rPr>
              <a:pPr fontAlgn="base">
                <a:spcBef>
                  <a:spcPct val="0"/>
                </a:spcBef>
                <a:spcAft>
                  <a:spcPct val="0"/>
                </a:spcAft>
                <a:defRPr/>
              </a:pPr>
              <a:t>9</a:t>
            </a:fld>
            <a:endParaRPr lang="en-US" altLang="en-US">
              <a:latin typeface="Calibri" pitchFamily="34" charset="0"/>
            </a:endParaRPr>
          </a:p>
        </p:txBody>
      </p:sp>
    </p:spTree>
    <p:extLst>
      <p:ext uri="{BB962C8B-B14F-4D97-AF65-F5344CB8AC3E}">
        <p14:creationId xmlns:p14="http://schemas.microsoft.com/office/powerpoint/2010/main" val="294160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3" descr="Title 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1582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057401"/>
            <a:ext cx="7772400" cy="1295400"/>
          </a:xfrm>
        </p:spPr>
        <p:txBody>
          <a:bodyPr/>
          <a:lstStyle>
            <a:lvl1pPr>
              <a:defRPr sz="3600" baseline="0">
                <a:latin typeface="SwitzerlandBlack"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71800" y="3352800"/>
            <a:ext cx="5943600" cy="1752600"/>
          </a:xfrm>
        </p:spPr>
        <p:txBody>
          <a:bodyPr>
            <a:normAutofit/>
          </a:bodyPr>
          <a:lstStyle>
            <a:lvl1pPr marL="0" indent="0" algn="l">
              <a:buNone/>
              <a:defRPr sz="1800">
                <a:solidFill>
                  <a:schemeClr val="tx2">
                    <a:lumMod val="75000"/>
                  </a:schemeClr>
                </a:solidFill>
                <a:latin typeface="Switzerland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5029200" y="51816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Tree>
    <p:extLst>
      <p:ext uri="{BB962C8B-B14F-4D97-AF65-F5344CB8AC3E}">
        <p14:creationId xmlns:p14="http://schemas.microsoft.com/office/powerpoint/2010/main" val="307890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4"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1"/>
          </p:nvPr>
        </p:nvSpPr>
        <p:spPr>
          <a:xfrm>
            <a:off x="2057400" y="2362200"/>
            <a:ext cx="5638800" cy="20574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7" name="Title 3"/>
          <p:cNvSpPr>
            <a:spLocks noGrp="1"/>
          </p:cNvSpPr>
          <p:nvPr>
            <p:ph type="title"/>
          </p:nvPr>
        </p:nvSpPr>
        <p:spPr>
          <a:xfrm>
            <a:off x="914400" y="1600200"/>
            <a:ext cx="8077200" cy="533400"/>
          </a:xfrm>
        </p:spPr>
        <p:txBody>
          <a:bodyPr>
            <a:noAutofit/>
          </a:bodyPr>
          <a:lstStyle>
            <a:lvl1pPr algn="l">
              <a:defRPr sz="3200"/>
            </a:lvl1pPr>
          </a:lstStyle>
          <a:p>
            <a:r>
              <a:rPr lang="en-US"/>
              <a:t>Click to edit Master title style</a:t>
            </a:r>
            <a:endParaRPr lang="en-US" dirty="0"/>
          </a:p>
        </p:txBody>
      </p:sp>
      <p:sp>
        <p:nvSpPr>
          <p:cNvPr id="5"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dirty="0"/>
              <a:t>(#)</a:t>
            </a:r>
          </a:p>
        </p:txBody>
      </p:sp>
    </p:spTree>
    <p:extLst>
      <p:ext uri="{BB962C8B-B14F-4D97-AF65-F5344CB8AC3E}">
        <p14:creationId xmlns:p14="http://schemas.microsoft.com/office/powerpoint/2010/main" val="324284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Bulleted Text">
    <p:spTree>
      <p:nvGrpSpPr>
        <p:cNvPr id="1" name=""/>
        <p:cNvGrpSpPr/>
        <p:nvPr/>
      </p:nvGrpSpPr>
      <p:grpSpPr>
        <a:xfrm>
          <a:off x="0" y="0"/>
          <a:ext cx="0" cy="0"/>
          <a:chOff x="0" y="0"/>
          <a:chExt cx="0" cy="0"/>
        </a:xfrm>
      </p:grpSpPr>
      <p:pic>
        <p:nvPicPr>
          <p:cNvPr id="5"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1524000"/>
            <a:ext cx="8077200" cy="5029200"/>
          </a:xfr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914400" y="304800"/>
            <a:ext cx="8077200" cy="533400"/>
          </a:xfrm>
        </p:spPr>
        <p:txBody>
          <a:bodyPr>
            <a:no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8"/>
          <p:cNvSpPr>
            <a:spLocks noGrp="1"/>
          </p:cNvSpPr>
          <p:nvPr>
            <p:ph type="body" sz="quarter" idx="12"/>
          </p:nvPr>
        </p:nvSpPr>
        <p:spPr>
          <a:xfrm>
            <a:off x="990600" y="914400"/>
            <a:ext cx="8001000" cy="457200"/>
          </a:xfrm>
        </p:spPr>
        <p:txBody>
          <a:bodyPr anchor="ctr"/>
          <a:lstStyle>
            <a:lvl1pPr marL="0" indent="0">
              <a:buFontTx/>
              <a:buNone/>
              <a:defRPr sz="3200" baseline="0">
                <a:solidFill>
                  <a:schemeClr val="tx2">
                    <a:lumMod val="7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dirty="0"/>
              <a:t>(#)</a:t>
            </a:r>
          </a:p>
        </p:txBody>
      </p:sp>
    </p:spTree>
    <p:extLst>
      <p:ext uri="{BB962C8B-B14F-4D97-AF65-F5344CB8AC3E}">
        <p14:creationId xmlns:p14="http://schemas.microsoft.com/office/powerpoint/2010/main" val="313827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5"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304800"/>
            <a:ext cx="8077200" cy="533400"/>
          </a:xfrm>
        </p:spPr>
        <p:txBody>
          <a:bodyPr>
            <a:no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dirty="0"/>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dirty="0"/>
              <a:t>(#)</a:t>
            </a:r>
          </a:p>
        </p:txBody>
      </p:sp>
    </p:spTree>
    <p:extLst>
      <p:ext uri="{BB962C8B-B14F-4D97-AF65-F5344CB8AC3E}">
        <p14:creationId xmlns:p14="http://schemas.microsoft.com/office/powerpoint/2010/main" val="192388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Caption Layout">
    <p:spTree>
      <p:nvGrpSpPr>
        <p:cNvPr id="1" name=""/>
        <p:cNvGrpSpPr/>
        <p:nvPr/>
      </p:nvGrpSpPr>
      <p:grpSpPr>
        <a:xfrm>
          <a:off x="0" y="0"/>
          <a:ext cx="0" cy="0"/>
          <a:chOff x="0" y="0"/>
          <a:chExt cx="0" cy="0"/>
        </a:xfrm>
      </p:grpSpPr>
      <p:pic>
        <p:nvPicPr>
          <p:cNvPr id="4"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304800"/>
            <a:ext cx="8001000" cy="50292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5105400" y="5410200"/>
            <a:ext cx="3886200" cy="1219200"/>
          </a:xfrm>
        </p:spPr>
        <p:txBody>
          <a:bodyPr>
            <a:noAutofit/>
          </a:bodyPr>
          <a:lstStyle>
            <a:lvl1pPr marL="0" indent="0" algn="r">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dirty="0"/>
              <a:t>(#)</a:t>
            </a:r>
          </a:p>
        </p:txBody>
      </p:sp>
    </p:spTree>
    <p:extLst>
      <p:ext uri="{BB962C8B-B14F-4D97-AF65-F5344CB8AC3E}">
        <p14:creationId xmlns:p14="http://schemas.microsoft.com/office/powerpoint/2010/main" val="377304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pic>
        <p:nvPicPr>
          <p:cNvPr id="7"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838200"/>
            <a:ext cx="8001000" cy="44958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914400" y="5410200"/>
            <a:ext cx="8077200" cy="1219200"/>
          </a:xfrm>
        </p:spPr>
        <p:txBody>
          <a:bodyPr>
            <a:noAutofit/>
          </a:bodyPr>
          <a:lstStyle>
            <a:lvl1pPr marL="0" indent="0" algn="l">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3"/>
          <p:cNvSpPr>
            <a:spLocks noGrp="1"/>
          </p:cNvSpPr>
          <p:nvPr>
            <p:ph type="title"/>
          </p:nvPr>
        </p:nvSpPr>
        <p:spPr>
          <a:xfrm>
            <a:off x="914400" y="152400"/>
            <a:ext cx="8077200" cy="533400"/>
          </a:xfrm>
        </p:spPr>
        <p:txBody>
          <a:bodyPr>
            <a:noAutofit/>
          </a:bodyPr>
          <a:lstStyle>
            <a:lvl1pPr algn="ctr">
              <a:defRPr sz="3200"/>
            </a:lvl1pPr>
          </a:lstStyle>
          <a:p>
            <a:r>
              <a:rPr lang="en-US"/>
              <a:t>Click to edit Master title style</a:t>
            </a:r>
            <a:endParaRPr lang="en-US" dirty="0"/>
          </a:p>
        </p:txBody>
      </p:sp>
      <p:sp>
        <p:nvSpPr>
          <p:cNvPr id="9"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dirty="0"/>
              <a:t>(#)</a:t>
            </a:r>
          </a:p>
        </p:txBody>
      </p:sp>
    </p:spTree>
    <p:extLst>
      <p:ext uri="{BB962C8B-B14F-4D97-AF65-F5344CB8AC3E}">
        <p14:creationId xmlns:p14="http://schemas.microsoft.com/office/powerpoint/2010/main" val="2856954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Bulleted Layout">
    <p:spTree>
      <p:nvGrpSpPr>
        <p:cNvPr id="1" name=""/>
        <p:cNvGrpSpPr/>
        <p:nvPr/>
      </p:nvGrpSpPr>
      <p:grpSpPr>
        <a:xfrm>
          <a:off x="0" y="0"/>
          <a:ext cx="0" cy="0"/>
          <a:chOff x="0" y="0"/>
          <a:chExt cx="0" cy="0"/>
        </a:xfrm>
      </p:grpSpPr>
      <p:pic>
        <p:nvPicPr>
          <p:cNvPr id="7"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304800"/>
            <a:ext cx="8077200" cy="5334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914400" y="1524000"/>
            <a:ext cx="4038600" cy="5029200"/>
          </a:xfrm>
        </p:spPr>
        <p:txBody>
          <a:bodyPr/>
          <a:lstStyle>
            <a:lvl1pPr>
              <a:defRPr sz="24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5105400" y="1524000"/>
            <a:ext cx="3886200" cy="5029200"/>
          </a:xfrm>
        </p:spPr>
        <p:txBody>
          <a:bodyPr/>
          <a:lstStyle>
            <a:lvl1pPr>
              <a:defRPr sz="24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a:t>Click to edit Master text styles</a:t>
            </a:r>
          </a:p>
        </p:txBody>
      </p:sp>
      <p:sp>
        <p:nvSpPr>
          <p:cNvPr id="8"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dirty="0"/>
              <a:t>(#)</a:t>
            </a:r>
          </a:p>
        </p:txBody>
      </p:sp>
    </p:spTree>
    <p:extLst>
      <p:ext uri="{BB962C8B-B14F-4D97-AF65-F5344CB8AC3E}">
        <p14:creationId xmlns:p14="http://schemas.microsoft.com/office/powerpoint/2010/main" val="353077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43188" y="2286000"/>
            <a:ext cx="4714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flickr-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22538" y="4343400"/>
            <a:ext cx="585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0"/>
          </p:nvPr>
        </p:nvSpPr>
        <p:spPr>
          <a:xfrm>
            <a:off x="4572000" y="50292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
        <p:nvSpPr>
          <p:cNvPr id="11" name="Text Placeholder 7"/>
          <p:cNvSpPr>
            <a:spLocks noGrp="1"/>
          </p:cNvSpPr>
          <p:nvPr>
            <p:ph type="body" sz="quarter" idx="11"/>
          </p:nvPr>
        </p:nvSpPr>
        <p:spPr>
          <a:xfrm>
            <a:off x="1905000" y="1371600"/>
            <a:ext cx="5638800" cy="4572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12" name="Text Placeholder 7"/>
          <p:cNvSpPr>
            <a:spLocks noGrp="1"/>
          </p:cNvSpPr>
          <p:nvPr>
            <p:ph type="body" sz="quarter" idx="12"/>
          </p:nvPr>
        </p:nvSpPr>
        <p:spPr>
          <a:xfrm>
            <a:off x="3200400" y="2286000"/>
            <a:ext cx="5334000" cy="2819400"/>
          </a:xfrm>
        </p:spPr>
        <p:txBody>
          <a:bodyPr>
            <a:noAutofit/>
          </a:bodyPr>
          <a:lstStyle>
            <a:lvl1pPr marL="0" indent="0">
              <a:lnSpc>
                <a:spcPts val="2400"/>
              </a:lnSpc>
              <a:spcBef>
                <a:spcPts val="0"/>
              </a:spcBef>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35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4"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1"/>
          </p:nvPr>
        </p:nvSpPr>
        <p:spPr>
          <a:xfrm>
            <a:off x="2057400" y="2362200"/>
            <a:ext cx="5638800" cy="20574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7" name="Title 3"/>
          <p:cNvSpPr>
            <a:spLocks noGrp="1"/>
          </p:cNvSpPr>
          <p:nvPr>
            <p:ph type="title"/>
          </p:nvPr>
        </p:nvSpPr>
        <p:spPr>
          <a:xfrm>
            <a:off x="914400" y="1600200"/>
            <a:ext cx="8077200" cy="533400"/>
          </a:xfrm>
        </p:spPr>
        <p:txBody>
          <a:bodyPr>
            <a:noAutofit/>
          </a:bodyPr>
          <a:lstStyle>
            <a:lvl1pPr algn="l">
              <a:defRPr sz="3200"/>
            </a:lvl1pPr>
          </a:lstStyle>
          <a:p>
            <a:r>
              <a:rPr lang="en-US"/>
              <a:t>Click to edit Master title style</a:t>
            </a:r>
            <a:endParaRPr lang="en-US" dirty="0"/>
          </a:p>
        </p:txBody>
      </p:sp>
      <p:sp>
        <p:nvSpPr>
          <p:cNvPr id="5"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70891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Bulleted Text">
    <p:spTree>
      <p:nvGrpSpPr>
        <p:cNvPr id="1" name=""/>
        <p:cNvGrpSpPr/>
        <p:nvPr/>
      </p:nvGrpSpPr>
      <p:grpSpPr>
        <a:xfrm>
          <a:off x="0" y="0"/>
          <a:ext cx="0" cy="0"/>
          <a:chOff x="0" y="0"/>
          <a:chExt cx="0" cy="0"/>
        </a:xfrm>
      </p:grpSpPr>
      <p:pic>
        <p:nvPicPr>
          <p:cNvPr id="5"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1524000"/>
            <a:ext cx="8077200" cy="5029200"/>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914400" y="304800"/>
            <a:ext cx="8077200" cy="533400"/>
          </a:xfrm>
        </p:spPr>
        <p:txBody>
          <a:bodyPr/>
          <a:lstStyle>
            <a:lvl1pPr algn="l">
              <a:defRPr/>
            </a:lvl1pPr>
          </a:lstStyle>
          <a:p>
            <a:r>
              <a:rPr lang="en-US" dirty="0"/>
              <a:t>Click to edit Master title style</a:t>
            </a:r>
          </a:p>
        </p:txBody>
      </p:sp>
      <p:sp>
        <p:nvSpPr>
          <p:cNvPr id="6" name="Text Placeholder 8"/>
          <p:cNvSpPr>
            <a:spLocks noGrp="1"/>
          </p:cNvSpPr>
          <p:nvPr>
            <p:ph type="body" sz="quarter" idx="12"/>
          </p:nvPr>
        </p:nvSpPr>
        <p:spPr>
          <a:xfrm>
            <a:off x="990600" y="914400"/>
            <a:ext cx="8001000" cy="457200"/>
          </a:xfrm>
        </p:spPr>
        <p:txBody>
          <a:bodyPr anchor="ctr"/>
          <a:lstStyle>
            <a:lvl1pPr marL="0" indent="0">
              <a:buFontTx/>
              <a:buNone/>
              <a:defRPr sz="3200" baseline="0">
                <a:solidFill>
                  <a:schemeClr val="tx2">
                    <a:lumMod val="7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202071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5"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304800"/>
            <a:ext cx="8077200" cy="533400"/>
          </a:xfrm>
        </p:spPr>
        <p:txBody>
          <a:bodyPr/>
          <a:lstStyle>
            <a:lvl1pPr algn="l">
              <a:defRPr/>
            </a:lvl1pPr>
          </a:lstStyle>
          <a:p>
            <a:r>
              <a:rPr lang="en-US" dirty="0"/>
              <a:t>Click to edit Master title style</a:t>
            </a:r>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26707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Caption Layout">
    <p:spTree>
      <p:nvGrpSpPr>
        <p:cNvPr id="1" name=""/>
        <p:cNvGrpSpPr/>
        <p:nvPr/>
      </p:nvGrpSpPr>
      <p:grpSpPr>
        <a:xfrm>
          <a:off x="0" y="0"/>
          <a:ext cx="0" cy="0"/>
          <a:chOff x="0" y="0"/>
          <a:chExt cx="0" cy="0"/>
        </a:xfrm>
      </p:grpSpPr>
      <p:pic>
        <p:nvPicPr>
          <p:cNvPr id="4"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304800"/>
            <a:ext cx="8001000" cy="50292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5105400" y="5410200"/>
            <a:ext cx="3886200" cy="1219200"/>
          </a:xfrm>
        </p:spPr>
        <p:txBody>
          <a:bodyPr>
            <a:noAutofit/>
          </a:bodyPr>
          <a:lstStyle>
            <a:lvl1pPr marL="0" indent="0" algn="r">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31177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pic>
        <p:nvPicPr>
          <p:cNvPr id="7"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838200"/>
            <a:ext cx="8001000" cy="44958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914400" y="5410200"/>
            <a:ext cx="8077200" cy="1219200"/>
          </a:xfrm>
        </p:spPr>
        <p:txBody>
          <a:bodyPr>
            <a:noAutofit/>
          </a:bodyPr>
          <a:lstStyle>
            <a:lvl1pPr marL="0" indent="0" algn="l">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3"/>
          <p:cNvSpPr>
            <a:spLocks noGrp="1"/>
          </p:cNvSpPr>
          <p:nvPr>
            <p:ph type="title"/>
          </p:nvPr>
        </p:nvSpPr>
        <p:spPr>
          <a:xfrm>
            <a:off x="914400" y="152400"/>
            <a:ext cx="8077200" cy="533400"/>
          </a:xfrm>
        </p:spPr>
        <p:txBody>
          <a:bodyPr>
            <a:noAutofit/>
          </a:bodyPr>
          <a:lstStyle>
            <a:lvl1pPr algn="ctr">
              <a:defRPr sz="3200"/>
            </a:lvl1pPr>
          </a:lstStyle>
          <a:p>
            <a:r>
              <a:rPr lang="en-US" dirty="0"/>
              <a:t>Click to edit Master title style</a:t>
            </a:r>
          </a:p>
        </p:txBody>
      </p:sp>
      <p:sp>
        <p:nvSpPr>
          <p:cNvPr id="9"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77865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Bulleted Layout">
    <p:spTree>
      <p:nvGrpSpPr>
        <p:cNvPr id="1" name=""/>
        <p:cNvGrpSpPr/>
        <p:nvPr/>
      </p:nvGrpSpPr>
      <p:grpSpPr>
        <a:xfrm>
          <a:off x="0" y="0"/>
          <a:ext cx="0" cy="0"/>
          <a:chOff x="0" y="0"/>
          <a:chExt cx="0" cy="0"/>
        </a:xfrm>
      </p:grpSpPr>
      <p:pic>
        <p:nvPicPr>
          <p:cNvPr id="7" name="Picture 3" descr="Vertical 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304800"/>
            <a:ext cx="8077200" cy="5334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914400" y="1524000"/>
            <a:ext cx="4038600" cy="5029200"/>
          </a:xfrm>
        </p:spPr>
        <p:txBody>
          <a:bodyPr/>
          <a:lstStyle>
            <a:lvl1pPr>
              <a:defRPr sz="24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5105400" y="1524000"/>
            <a:ext cx="3886200" cy="5029200"/>
          </a:xfrm>
        </p:spPr>
        <p:txBody>
          <a:bodyPr/>
          <a:lstStyle>
            <a:lvl1pPr>
              <a:defRPr sz="24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a:t>Click to edit Master text styles</a:t>
            </a:r>
          </a:p>
        </p:txBody>
      </p:sp>
      <p:sp>
        <p:nvSpPr>
          <p:cNvPr id="8"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181372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3" descr="Vertical 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43188" y="2819400"/>
            <a:ext cx="4714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0"/>
          </p:nvPr>
        </p:nvSpPr>
        <p:spPr>
          <a:xfrm>
            <a:off x="4572000" y="50292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
        <p:nvSpPr>
          <p:cNvPr id="8" name="Text Placeholder 7"/>
          <p:cNvSpPr>
            <a:spLocks noGrp="1"/>
          </p:cNvSpPr>
          <p:nvPr>
            <p:ph type="body" sz="quarter" idx="11"/>
          </p:nvPr>
        </p:nvSpPr>
        <p:spPr>
          <a:xfrm>
            <a:off x="2133600" y="2057400"/>
            <a:ext cx="5638800" cy="4572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9" name="Text Placeholder 7"/>
          <p:cNvSpPr>
            <a:spLocks noGrp="1"/>
          </p:cNvSpPr>
          <p:nvPr>
            <p:ph type="body" sz="quarter" idx="12"/>
          </p:nvPr>
        </p:nvSpPr>
        <p:spPr>
          <a:xfrm>
            <a:off x="3200400" y="2819400"/>
            <a:ext cx="5334000" cy="1981200"/>
          </a:xfrm>
        </p:spPr>
        <p:txBody>
          <a:bodyPr>
            <a:noAutofit/>
          </a:bodyPr>
          <a:lstStyle>
            <a:lvl1pPr marL="0" indent="0">
              <a:lnSpc>
                <a:spcPts val="2400"/>
              </a:lnSpc>
              <a:spcBef>
                <a:spcPts val="0"/>
              </a:spcBef>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13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057401"/>
            <a:ext cx="7772400" cy="1295400"/>
          </a:xfrm>
        </p:spPr>
        <p:txBody>
          <a:bodyPr/>
          <a:lstStyle>
            <a:lvl1pPr>
              <a:defRPr sz="3600" baseline="0">
                <a:latin typeface="SwitzerlandBlack"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71800" y="3352800"/>
            <a:ext cx="5943600" cy="1752600"/>
          </a:xfrm>
        </p:spPr>
        <p:txBody>
          <a:bodyPr>
            <a:normAutofit/>
          </a:bodyPr>
          <a:lstStyle>
            <a:lvl1pPr marL="0" indent="0" algn="l">
              <a:buNone/>
              <a:defRPr sz="1800">
                <a:solidFill>
                  <a:schemeClr val="tx2">
                    <a:lumMod val="75000"/>
                  </a:schemeClr>
                </a:solidFill>
                <a:latin typeface="Switzerland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5029200" y="51816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Tree>
    <p:extLst>
      <p:ext uri="{BB962C8B-B14F-4D97-AF65-F5344CB8AC3E}">
        <p14:creationId xmlns:p14="http://schemas.microsoft.com/office/powerpoint/2010/main" val="262125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457200" y="1600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SwitzerlandBlack" pitchFamily="34" charset="0"/>
          <a:ea typeface="+mj-ea"/>
          <a:cs typeface="+mj-cs"/>
        </a:defRPr>
      </a:lvl1pPr>
      <a:lvl2pPr algn="l" rtl="0" eaLnBrk="0" fontAlgn="base" hangingPunct="0">
        <a:spcBef>
          <a:spcPct val="0"/>
        </a:spcBef>
        <a:spcAft>
          <a:spcPct val="0"/>
        </a:spcAft>
        <a:defRPr sz="3600">
          <a:solidFill>
            <a:schemeClr val="tx1"/>
          </a:solidFill>
          <a:latin typeface="SwitzerlandBlack"/>
        </a:defRPr>
      </a:lvl2pPr>
      <a:lvl3pPr algn="l" rtl="0" eaLnBrk="0" fontAlgn="base" hangingPunct="0">
        <a:spcBef>
          <a:spcPct val="0"/>
        </a:spcBef>
        <a:spcAft>
          <a:spcPct val="0"/>
        </a:spcAft>
        <a:defRPr sz="3600">
          <a:solidFill>
            <a:schemeClr val="tx1"/>
          </a:solidFill>
          <a:latin typeface="SwitzerlandBlack"/>
        </a:defRPr>
      </a:lvl3pPr>
      <a:lvl4pPr algn="l" rtl="0" eaLnBrk="0" fontAlgn="base" hangingPunct="0">
        <a:spcBef>
          <a:spcPct val="0"/>
        </a:spcBef>
        <a:spcAft>
          <a:spcPct val="0"/>
        </a:spcAft>
        <a:defRPr sz="3600">
          <a:solidFill>
            <a:schemeClr val="tx1"/>
          </a:solidFill>
          <a:latin typeface="SwitzerlandBlack"/>
        </a:defRPr>
      </a:lvl4pPr>
      <a:lvl5pPr algn="l" rtl="0" eaLnBrk="0" fontAlgn="base" hangingPunct="0">
        <a:spcBef>
          <a:spcPct val="0"/>
        </a:spcBef>
        <a:spcAft>
          <a:spcPct val="0"/>
        </a:spcAft>
        <a:defRPr sz="3600">
          <a:solidFill>
            <a:schemeClr val="tx1"/>
          </a:solidFill>
          <a:latin typeface="SwitzerlandBlack"/>
        </a:defRPr>
      </a:lvl5pPr>
      <a:lvl6pPr marL="457200" algn="l" rtl="0" fontAlgn="base">
        <a:spcBef>
          <a:spcPct val="0"/>
        </a:spcBef>
        <a:spcAft>
          <a:spcPct val="0"/>
        </a:spcAft>
        <a:defRPr sz="3600">
          <a:solidFill>
            <a:schemeClr val="tx1"/>
          </a:solidFill>
          <a:latin typeface="SwitzerlandBlack"/>
        </a:defRPr>
      </a:lvl6pPr>
      <a:lvl7pPr marL="914400" algn="l" rtl="0" fontAlgn="base">
        <a:spcBef>
          <a:spcPct val="0"/>
        </a:spcBef>
        <a:spcAft>
          <a:spcPct val="0"/>
        </a:spcAft>
        <a:defRPr sz="3600">
          <a:solidFill>
            <a:schemeClr val="tx1"/>
          </a:solidFill>
          <a:latin typeface="SwitzerlandBlack"/>
        </a:defRPr>
      </a:lvl7pPr>
      <a:lvl8pPr marL="1371600" algn="l" rtl="0" fontAlgn="base">
        <a:spcBef>
          <a:spcPct val="0"/>
        </a:spcBef>
        <a:spcAft>
          <a:spcPct val="0"/>
        </a:spcAft>
        <a:defRPr sz="3600">
          <a:solidFill>
            <a:schemeClr val="tx1"/>
          </a:solidFill>
          <a:latin typeface="SwitzerlandBlack"/>
        </a:defRPr>
      </a:lvl8pPr>
      <a:lvl9pPr marL="1828800" algn="l" rtl="0" fontAlgn="base">
        <a:spcBef>
          <a:spcPct val="0"/>
        </a:spcBef>
        <a:spcAft>
          <a:spcPct val="0"/>
        </a:spcAft>
        <a:defRPr sz="3600">
          <a:solidFill>
            <a:schemeClr val="tx1"/>
          </a:solidFill>
          <a:latin typeface="SwitzerlandBlack"/>
        </a:defRPr>
      </a:lvl9pPr>
    </p:titleStyle>
    <p:bodyStyle>
      <a:lvl1pPr marL="342900" indent="-342900" algn="l" rtl="0" eaLnBrk="0" fontAlgn="base" hangingPunct="0">
        <a:spcBef>
          <a:spcPct val="20000"/>
        </a:spcBef>
        <a:spcAft>
          <a:spcPct val="0"/>
        </a:spcAft>
        <a:buBlip>
          <a:blip r:embed="rId10"/>
        </a:buBli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0"/>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0"/>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0"/>
        </a:buBlip>
        <a:defRPr lang="en-US" sz="2000" kern="1200" dirty="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0"/>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C6802-13E0-4CAD-8D47-6FF6ABB30063}" type="slidenum">
              <a:rPr lang="en-US" smtClean="0"/>
              <a:t>‹#›</a:t>
            </a:fld>
            <a:endParaRPr lang="en-US"/>
          </a:p>
        </p:txBody>
      </p:sp>
    </p:spTree>
    <p:extLst>
      <p:ext uri="{BB962C8B-B14F-4D97-AF65-F5344CB8AC3E}">
        <p14:creationId xmlns:p14="http://schemas.microsoft.com/office/powerpoint/2010/main" val="119438312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SwitzerlandBlack" pitchFamily="34" charset="0"/>
          <a:ea typeface="+mj-ea"/>
          <a:cs typeface="+mj-cs"/>
        </a:defRPr>
      </a:lvl1pPr>
      <a:lvl2pPr algn="l" rtl="0" eaLnBrk="0" fontAlgn="base" hangingPunct="0">
        <a:spcBef>
          <a:spcPct val="0"/>
        </a:spcBef>
        <a:spcAft>
          <a:spcPct val="0"/>
        </a:spcAft>
        <a:defRPr sz="3600">
          <a:solidFill>
            <a:schemeClr val="tx1"/>
          </a:solidFill>
          <a:latin typeface="SwitzerlandBlack"/>
        </a:defRPr>
      </a:lvl2pPr>
      <a:lvl3pPr algn="l" rtl="0" eaLnBrk="0" fontAlgn="base" hangingPunct="0">
        <a:spcBef>
          <a:spcPct val="0"/>
        </a:spcBef>
        <a:spcAft>
          <a:spcPct val="0"/>
        </a:spcAft>
        <a:defRPr sz="3600">
          <a:solidFill>
            <a:schemeClr val="tx1"/>
          </a:solidFill>
          <a:latin typeface="SwitzerlandBlack"/>
        </a:defRPr>
      </a:lvl3pPr>
      <a:lvl4pPr algn="l" rtl="0" eaLnBrk="0" fontAlgn="base" hangingPunct="0">
        <a:spcBef>
          <a:spcPct val="0"/>
        </a:spcBef>
        <a:spcAft>
          <a:spcPct val="0"/>
        </a:spcAft>
        <a:defRPr sz="3600">
          <a:solidFill>
            <a:schemeClr val="tx1"/>
          </a:solidFill>
          <a:latin typeface="SwitzerlandBlack"/>
        </a:defRPr>
      </a:lvl4pPr>
      <a:lvl5pPr algn="l" rtl="0" eaLnBrk="0" fontAlgn="base" hangingPunct="0">
        <a:spcBef>
          <a:spcPct val="0"/>
        </a:spcBef>
        <a:spcAft>
          <a:spcPct val="0"/>
        </a:spcAft>
        <a:defRPr sz="3600">
          <a:solidFill>
            <a:schemeClr val="tx1"/>
          </a:solidFill>
          <a:latin typeface="SwitzerlandBlack"/>
        </a:defRPr>
      </a:lvl5pPr>
      <a:lvl6pPr marL="457200" algn="l" rtl="0" fontAlgn="base">
        <a:spcBef>
          <a:spcPct val="0"/>
        </a:spcBef>
        <a:spcAft>
          <a:spcPct val="0"/>
        </a:spcAft>
        <a:defRPr sz="3600">
          <a:solidFill>
            <a:schemeClr val="tx1"/>
          </a:solidFill>
          <a:latin typeface="SwitzerlandBlack"/>
        </a:defRPr>
      </a:lvl6pPr>
      <a:lvl7pPr marL="914400" algn="l" rtl="0" fontAlgn="base">
        <a:spcBef>
          <a:spcPct val="0"/>
        </a:spcBef>
        <a:spcAft>
          <a:spcPct val="0"/>
        </a:spcAft>
        <a:defRPr sz="3600">
          <a:solidFill>
            <a:schemeClr val="tx1"/>
          </a:solidFill>
          <a:latin typeface="SwitzerlandBlack"/>
        </a:defRPr>
      </a:lvl7pPr>
      <a:lvl8pPr marL="1371600" algn="l" rtl="0" fontAlgn="base">
        <a:spcBef>
          <a:spcPct val="0"/>
        </a:spcBef>
        <a:spcAft>
          <a:spcPct val="0"/>
        </a:spcAft>
        <a:defRPr sz="3600">
          <a:solidFill>
            <a:schemeClr val="tx1"/>
          </a:solidFill>
          <a:latin typeface="SwitzerlandBlack"/>
        </a:defRPr>
      </a:lvl8pPr>
      <a:lvl9pPr marL="1828800" algn="l" rtl="0" fontAlgn="base">
        <a:spcBef>
          <a:spcPct val="0"/>
        </a:spcBef>
        <a:spcAft>
          <a:spcPct val="0"/>
        </a:spcAft>
        <a:defRPr sz="3600">
          <a:solidFill>
            <a:schemeClr val="tx1"/>
          </a:solidFill>
          <a:latin typeface="SwitzerlandBlack"/>
        </a:defRPr>
      </a:lvl9pPr>
    </p:titleStyle>
    <p:bodyStyle>
      <a:lvl1pPr marL="342900" indent="-342900" algn="l" rtl="0" eaLnBrk="0" fontAlgn="base" hangingPunct="0">
        <a:spcBef>
          <a:spcPct val="20000"/>
        </a:spcBef>
        <a:spcAft>
          <a:spcPct val="0"/>
        </a:spcAft>
        <a:buBlip>
          <a:blip r:embed="rId10"/>
        </a:buBli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0"/>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0"/>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0"/>
        </a:buBlip>
        <a:defRPr lang="en-US" sz="2000" kern="1200" dirty="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0"/>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boem.gov/oil-gas-energy/energy-economics/royalty-relief/royalty-relief-informatio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4.emf"/><Relationship Id="rId5" Type="http://schemas.openxmlformats.org/officeDocument/2006/relationships/oleObject" Target="../embeddings/oleObject4.bin"/><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14733" y="2743199"/>
            <a:ext cx="7772400" cy="1260910"/>
          </a:xfrm>
          <a:prstGeom prst="rect">
            <a:avLst/>
          </a:prstGeom>
        </p:spPr>
        <p:txBody>
          <a:bodyPr vert="horz" lIns="91440" tIns="45720" rIns="91440" bIns="45720" rtlCol="0" anchor="t">
            <a:normAutofit/>
          </a:bodyPr>
          <a:lstStyle>
            <a:lvl1pPr algn="l" rtl="0" eaLnBrk="0" fontAlgn="base" hangingPunct="0">
              <a:spcBef>
                <a:spcPct val="0"/>
              </a:spcBef>
              <a:spcAft>
                <a:spcPct val="0"/>
              </a:spcAft>
              <a:defRPr sz="3600" kern="1200" baseline="0">
                <a:solidFill>
                  <a:schemeClr val="tx1"/>
                </a:solidFill>
                <a:effectLst>
                  <a:outerShdw blurRad="38100" dist="38100" dir="2700000" algn="tl">
                    <a:srgbClr val="000000">
                      <a:alpha val="43137"/>
                    </a:srgbClr>
                  </a:outerShdw>
                </a:effectLst>
                <a:latin typeface="SwitzerlandBlack" pitchFamily="34" charset="0"/>
                <a:ea typeface="+mj-ea"/>
                <a:cs typeface="+mj-cs"/>
              </a:defRPr>
            </a:lvl1pPr>
            <a:lvl2pPr algn="l" rtl="0" eaLnBrk="0" fontAlgn="base" hangingPunct="0">
              <a:spcBef>
                <a:spcPct val="0"/>
              </a:spcBef>
              <a:spcAft>
                <a:spcPct val="0"/>
              </a:spcAft>
              <a:defRPr sz="3600">
                <a:solidFill>
                  <a:schemeClr val="tx1"/>
                </a:solidFill>
                <a:latin typeface="SwitzerlandBlack"/>
              </a:defRPr>
            </a:lvl2pPr>
            <a:lvl3pPr algn="l" rtl="0" eaLnBrk="0" fontAlgn="base" hangingPunct="0">
              <a:spcBef>
                <a:spcPct val="0"/>
              </a:spcBef>
              <a:spcAft>
                <a:spcPct val="0"/>
              </a:spcAft>
              <a:defRPr sz="3600">
                <a:solidFill>
                  <a:schemeClr val="tx1"/>
                </a:solidFill>
                <a:latin typeface="SwitzerlandBlack"/>
              </a:defRPr>
            </a:lvl3pPr>
            <a:lvl4pPr algn="l" rtl="0" eaLnBrk="0" fontAlgn="base" hangingPunct="0">
              <a:spcBef>
                <a:spcPct val="0"/>
              </a:spcBef>
              <a:spcAft>
                <a:spcPct val="0"/>
              </a:spcAft>
              <a:defRPr sz="3600">
                <a:solidFill>
                  <a:schemeClr val="tx1"/>
                </a:solidFill>
                <a:latin typeface="SwitzerlandBlack"/>
              </a:defRPr>
            </a:lvl4pPr>
            <a:lvl5pPr algn="l" rtl="0" eaLnBrk="0" fontAlgn="base" hangingPunct="0">
              <a:spcBef>
                <a:spcPct val="0"/>
              </a:spcBef>
              <a:spcAft>
                <a:spcPct val="0"/>
              </a:spcAft>
              <a:defRPr sz="3600">
                <a:solidFill>
                  <a:schemeClr val="tx1"/>
                </a:solidFill>
                <a:latin typeface="SwitzerlandBlack"/>
              </a:defRPr>
            </a:lvl5pPr>
            <a:lvl6pPr marL="457200" algn="l" rtl="0" fontAlgn="base">
              <a:spcBef>
                <a:spcPct val="0"/>
              </a:spcBef>
              <a:spcAft>
                <a:spcPct val="0"/>
              </a:spcAft>
              <a:defRPr sz="3600">
                <a:solidFill>
                  <a:schemeClr val="tx1"/>
                </a:solidFill>
                <a:latin typeface="SwitzerlandBlack"/>
              </a:defRPr>
            </a:lvl6pPr>
            <a:lvl7pPr marL="914400" algn="l" rtl="0" fontAlgn="base">
              <a:spcBef>
                <a:spcPct val="0"/>
              </a:spcBef>
              <a:spcAft>
                <a:spcPct val="0"/>
              </a:spcAft>
              <a:defRPr sz="3600">
                <a:solidFill>
                  <a:schemeClr val="tx1"/>
                </a:solidFill>
                <a:latin typeface="SwitzerlandBlack"/>
              </a:defRPr>
            </a:lvl7pPr>
            <a:lvl8pPr marL="1371600" algn="l" rtl="0" fontAlgn="base">
              <a:spcBef>
                <a:spcPct val="0"/>
              </a:spcBef>
              <a:spcAft>
                <a:spcPct val="0"/>
              </a:spcAft>
              <a:defRPr sz="3600">
                <a:solidFill>
                  <a:schemeClr val="tx1"/>
                </a:solidFill>
                <a:latin typeface="SwitzerlandBlack"/>
              </a:defRPr>
            </a:lvl8pPr>
            <a:lvl9pPr marL="1828800" algn="l" rtl="0" fontAlgn="base">
              <a:spcBef>
                <a:spcPct val="0"/>
              </a:spcBef>
              <a:spcAft>
                <a:spcPct val="0"/>
              </a:spcAft>
              <a:defRPr sz="3600">
                <a:solidFill>
                  <a:schemeClr val="tx1"/>
                </a:solidFill>
                <a:latin typeface="SwitzerlandBlack"/>
              </a:defRPr>
            </a:lvl9pPr>
          </a:lstStyle>
          <a:p>
            <a:pPr lvl="0" algn="ctr" eaLnBrk="1" fontAlgn="auto" hangingPunct="1">
              <a:spcAft>
                <a:spcPts val="0"/>
              </a:spcAft>
              <a:defRPr/>
            </a:pPr>
            <a:r>
              <a:rPr lang="en-US" sz="3200" dirty="0">
                <a:effectLst/>
                <a:latin typeface="Arial" panose="020B0604020202020204" pitchFamily="34" charset="0"/>
                <a:cs typeface="Arial" panose="020B0604020202020204" pitchFamily="34" charset="0"/>
              </a:rPr>
              <a:t>Royalty Relief Workshop</a:t>
            </a:r>
            <a:br>
              <a:rPr lang="en-US" sz="32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End-of-Life &amp; “Special Case”</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Subtitle 2"/>
          <p:cNvSpPr txBox="1">
            <a:spLocks/>
          </p:cNvSpPr>
          <p:nvPr/>
        </p:nvSpPr>
        <p:spPr bwMode="auto">
          <a:xfrm>
            <a:off x="2117539" y="4004108"/>
            <a:ext cx="5486401" cy="75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l" rtl="0" eaLnBrk="0" fontAlgn="base" hangingPunct="0">
              <a:spcBef>
                <a:spcPct val="20000"/>
              </a:spcBef>
              <a:spcAft>
                <a:spcPct val="0"/>
              </a:spcAft>
              <a:buNone/>
              <a:defRPr sz="1800" kern="1200">
                <a:solidFill>
                  <a:schemeClr val="tx2">
                    <a:lumMod val="75000"/>
                  </a:schemeClr>
                </a:solidFill>
                <a:latin typeface="SwitzerlandBlack" pitchFamily="34" charset="0"/>
                <a:ea typeface="+mn-ea"/>
                <a:cs typeface="+mn-cs"/>
              </a:defRPr>
            </a:lvl1pPr>
            <a:lvl2pPr marL="457200" indent="0" algn="ctr" rtl="0" eaLnBrk="0" fontAlgn="base" hangingPunct="0">
              <a:spcBef>
                <a:spcPct val="20000"/>
              </a:spcBef>
              <a:spcAft>
                <a:spcPct val="0"/>
              </a:spcAft>
              <a:buNone/>
              <a:defRPr sz="24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None/>
              <a:defRPr sz="20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None/>
              <a:defRPr lang="en-US"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eaLnBrk="1" fontAlgn="auto" hangingPunct="1">
              <a:spcAft>
                <a:spcPts val="0"/>
              </a:spcAft>
              <a:defRPr/>
            </a:pPr>
            <a:r>
              <a:rPr lang="en-US" sz="1600" dirty="0">
                <a:solidFill>
                  <a:schemeClr val="tx1"/>
                </a:solidFill>
                <a:latin typeface="Arial" panose="020B0604020202020204" pitchFamily="34" charset="0"/>
                <a:cs typeface="Arial" panose="020B0604020202020204" pitchFamily="34" charset="0"/>
              </a:rPr>
              <a:t>January 31, 2020</a:t>
            </a:r>
          </a:p>
          <a:p>
            <a:pPr algn="ctr" eaLnBrk="1" fontAlgn="auto" hangingPunct="1">
              <a:spcAft>
                <a:spcPts val="0"/>
              </a:spcAft>
              <a:defRPr/>
            </a:pPr>
            <a:r>
              <a:rPr lang="en-US" sz="1600" dirty="0">
                <a:solidFill>
                  <a:schemeClr val="tx1"/>
                </a:solidFill>
                <a:latin typeface="Arial" panose="020B0604020202020204" pitchFamily="34" charset="0"/>
                <a:cs typeface="Arial" panose="020B0604020202020204" pitchFamily="34" charset="0"/>
              </a:rPr>
              <a:t>Hyatt Regency Hotel</a:t>
            </a:r>
          </a:p>
          <a:p>
            <a:pPr algn="ctr" eaLnBrk="1" fontAlgn="auto" hangingPunct="1">
              <a:spcAft>
                <a:spcPts val="0"/>
              </a:spcAft>
              <a:defRPr/>
            </a:pPr>
            <a:r>
              <a:rPr lang="en-US" sz="1600" dirty="0">
                <a:solidFill>
                  <a:schemeClr val="tx1"/>
                </a:solidFill>
                <a:latin typeface="Arial" panose="020B0604020202020204" pitchFamily="34" charset="0"/>
                <a:cs typeface="Arial" panose="020B0604020202020204" pitchFamily="34" charset="0"/>
              </a:rPr>
              <a:t> Houston, Texas</a:t>
            </a:r>
          </a:p>
        </p:txBody>
      </p:sp>
      <p:pic>
        <p:nvPicPr>
          <p:cNvPr id="4" name="Picture 3"/>
          <p:cNvPicPr>
            <a:picLocks noChangeAspect="1"/>
          </p:cNvPicPr>
          <p:nvPr/>
        </p:nvPicPr>
        <p:blipFill>
          <a:blip r:embed="rId3"/>
          <a:stretch>
            <a:fillRect/>
          </a:stretch>
        </p:blipFill>
        <p:spPr>
          <a:xfrm>
            <a:off x="4617108" y="5611528"/>
            <a:ext cx="4399077" cy="1299143"/>
          </a:xfrm>
          <a:prstGeom prst="rect">
            <a:avLst/>
          </a:prstGeom>
        </p:spPr>
      </p:pic>
    </p:spTree>
    <p:extLst>
      <p:ext uri="{BB962C8B-B14F-4D97-AF65-F5344CB8AC3E}">
        <p14:creationId xmlns:p14="http://schemas.microsoft.com/office/powerpoint/2010/main" val="174181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Overview of Regulations</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§203.2 How can I obtain royalty relief? (cont.)</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If you have a lease …</a:t>
            </a: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(e) Where royalty relief would recover significant additional resources or, offshore Alaska or in certain areas of the GOM, would enable development,</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And if you …</a:t>
            </a: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Are not eligible to apply for end-of-life or deep water royalty relief, but show us you meet certain eligibility conditions,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Then we may grant you …</a:t>
            </a: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 royalty modification in size, duration, or form that makes your lease or project economic (see §203.80.)</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8</a:t>
            </a:r>
          </a:p>
        </p:txBody>
      </p:sp>
    </p:spTree>
    <p:extLst>
      <p:ext uri="{BB962C8B-B14F-4D97-AF65-F5344CB8AC3E}">
        <p14:creationId xmlns:p14="http://schemas.microsoft.com/office/powerpoint/2010/main" val="389336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Overview of Regulations</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§203.80 When can I get royalty relief if I am not eligible for royalty relief under other sections in the subpart?</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We may grant royalty relief when it serves purposes summarized in §203.1 and our formal relief programs, including but not limited to the applicable levels of the royalty suspension volumes and price thresholds, provide inadequate encouragement to promote development or increase production.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Unless your lease lies offshore of Alaska or wholly west of 87 degrees, 30 minutes West longitude in the GOM, your lease must be producing to qualify for relief.</a:t>
            </a:r>
          </a:p>
        </p:txBody>
      </p:sp>
      <p:sp>
        <p:nvSpPr>
          <p:cNvPr id="2" name="Slide Number Placeholder 1"/>
          <p:cNvSpPr>
            <a:spLocks noGrp="1"/>
          </p:cNvSpPr>
          <p:nvPr>
            <p:ph type="sldNum" sz="quarter" idx="13"/>
          </p:nvPr>
        </p:nvSpPr>
        <p:spPr/>
        <p:txBody>
          <a:bodyPr/>
          <a:lstStyle/>
          <a:p>
            <a:pPr>
              <a:defRPr/>
            </a:pPr>
            <a:r>
              <a:rPr lang="en-US" dirty="0"/>
              <a:t>9</a:t>
            </a:r>
          </a:p>
        </p:txBody>
      </p:sp>
    </p:spTree>
    <p:extLst>
      <p:ext uri="{BB962C8B-B14F-4D97-AF65-F5344CB8AC3E}">
        <p14:creationId xmlns:p14="http://schemas.microsoft.com/office/powerpoint/2010/main" val="1180656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Overview of Regulations</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§203.80 When can I get royalty relief if I am not eligible for royalty relief under other sections in the subpart? (cont.)</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Before you may apply for royalty relief apart from our programs for end-of-life leases or for pre-Act deep water leases and development and expansion projects, we must agree that your lease or </a:t>
            </a:r>
            <a:r>
              <a:rPr lang="en-US" sz="2000" dirty="0">
                <a:solidFill>
                  <a:schemeClr val="accent5">
                    <a:lumMod val="75000"/>
                  </a:schemeClr>
                </a:solidFill>
                <a:latin typeface="Arial" panose="020B0604020202020204" pitchFamily="34" charset="0"/>
                <a:cs typeface="Arial" panose="020B0604020202020204" pitchFamily="34" charset="0"/>
              </a:rPr>
              <a:t>project</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has met two or more of the following characteristics.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solidFill>
                <a:srgbClr val="C00000"/>
              </a:solidFill>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solidFill>
                <a:srgbClr val="C00000"/>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i="1" dirty="0">
                <a:solidFill>
                  <a:schemeClr val="accent5">
                    <a:lumMod val="75000"/>
                  </a:schemeClr>
                </a:solidFill>
                <a:latin typeface="Arial" panose="020B0604020202020204" pitchFamily="34" charset="0"/>
                <a:cs typeface="Arial" panose="020B0604020202020204" pitchFamily="34" charset="0"/>
              </a:rPr>
              <a:t>Note: A project means any activity that requires at least a permit to drill. </a:t>
            </a:r>
          </a:p>
          <a:p>
            <a:pPr marL="400050" lvl="1"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10</a:t>
            </a:r>
          </a:p>
        </p:txBody>
      </p:sp>
    </p:spTree>
    <p:extLst>
      <p:ext uri="{BB962C8B-B14F-4D97-AF65-F5344CB8AC3E}">
        <p14:creationId xmlns:p14="http://schemas.microsoft.com/office/powerpoint/2010/main" val="938262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§203.80 Characteristics</a:t>
            </a:r>
            <a:endParaRPr lang="en-US" sz="3200" dirty="0"/>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 The lease has produced for a substantial period and the lessee can recover significant additional resources. Significant additional resources mean enough to allow production for at least a year more than would be profitable without royalty relief.</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u="sng" dirty="0">
                <a:solidFill>
                  <a:schemeClr val="accent5">
                    <a:lumMod val="50000"/>
                  </a:schemeClr>
                </a:solidFill>
                <a:latin typeface="Arial" panose="020B0604020202020204" pitchFamily="34" charset="0"/>
                <a:cs typeface="Arial" panose="020B0604020202020204" pitchFamily="34" charset="0"/>
              </a:rPr>
              <a:t>Example:</a:t>
            </a:r>
          </a:p>
          <a:p>
            <a:pPr marL="0" indent="0" eaLnBrk="1" hangingPunct="1">
              <a:buClr>
                <a:schemeClr val="tx1"/>
              </a:buClr>
              <a:buSzPct val="65000"/>
              <a:buNone/>
            </a:pPr>
            <a:endParaRPr lang="en-US" sz="2000" dirty="0">
              <a:solidFill>
                <a:schemeClr val="accent5">
                  <a:lumMod val="50000"/>
                </a:schemeClr>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solidFill>
                  <a:schemeClr val="accent5">
                    <a:lumMod val="50000"/>
                  </a:schemeClr>
                </a:solidFill>
                <a:latin typeface="Arial" panose="020B0604020202020204" pitchFamily="34" charset="0"/>
                <a:cs typeface="Arial" panose="020B0604020202020204" pitchFamily="34" charset="0"/>
              </a:rPr>
              <a:t>A lease was acquired in 2002 and has nearly depleted its developed reserves.  Without new drilling, the lease will stop producing in the next few months.  The company would like to sidetrack a previously depleted well to previously discovered hydrocarbons, which would extend lease production nearly three years.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11</a:t>
            </a:r>
          </a:p>
        </p:txBody>
      </p:sp>
    </p:spTree>
    <p:extLst>
      <p:ext uri="{BB962C8B-B14F-4D97-AF65-F5344CB8AC3E}">
        <p14:creationId xmlns:p14="http://schemas.microsoft.com/office/powerpoint/2010/main" val="2824430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§203.80 Characteristics</a:t>
            </a:r>
            <a:endParaRPr lang="en-US" sz="3200" dirty="0"/>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 Valuable facilities (e.g., a platform or pipeline that would be removed upon lease relinquishment) exist that we do not expect a successor lessee to use. If the facilities are located off the lease, their preservation must depend on continued production from the lease applying for royalty relief. We will only consider an allocable share of costs for off-lease facilities in the relief application.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u="sng" dirty="0">
                <a:solidFill>
                  <a:schemeClr val="accent5">
                    <a:lumMod val="50000"/>
                  </a:schemeClr>
                </a:solidFill>
                <a:latin typeface="Arial" panose="020B0604020202020204" pitchFamily="34" charset="0"/>
                <a:cs typeface="Arial" panose="020B0604020202020204" pitchFamily="34" charset="0"/>
              </a:rPr>
              <a:t>Example:</a:t>
            </a:r>
          </a:p>
          <a:p>
            <a:pPr marL="0" indent="0" eaLnBrk="1" hangingPunct="1">
              <a:buClr>
                <a:schemeClr val="tx1"/>
              </a:buClr>
              <a:buSzPct val="65000"/>
              <a:buNone/>
            </a:pPr>
            <a:endParaRPr lang="en-US" sz="2000" dirty="0">
              <a:solidFill>
                <a:schemeClr val="accent5">
                  <a:lumMod val="50000"/>
                </a:schemeClr>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solidFill>
                  <a:schemeClr val="accent5">
                    <a:lumMod val="50000"/>
                  </a:schemeClr>
                </a:solidFill>
                <a:latin typeface="Arial" panose="020B0604020202020204" pitchFamily="34" charset="0"/>
                <a:cs typeface="Arial" panose="020B0604020202020204" pitchFamily="34" charset="0"/>
              </a:rPr>
              <a:t>An operator would like to drill a well, which requires royalty relief to become economic, that flows back to a platform that is no longer being used, has no future utility, and would definitely be decommissioned if the lease expires.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12</a:t>
            </a:r>
          </a:p>
        </p:txBody>
      </p:sp>
    </p:spTree>
    <p:extLst>
      <p:ext uri="{BB962C8B-B14F-4D97-AF65-F5344CB8AC3E}">
        <p14:creationId xmlns:p14="http://schemas.microsoft.com/office/powerpoint/2010/main" val="45745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§203.80 Characteristics</a:t>
            </a:r>
            <a:endParaRPr lang="en-US" sz="3200" dirty="0"/>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(c) A substantial risk exists that no new lessee will recover the resources.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u="sng" dirty="0">
                <a:solidFill>
                  <a:schemeClr val="accent5">
                    <a:lumMod val="50000"/>
                  </a:schemeClr>
                </a:solidFill>
                <a:latin typeface="Arial" panose="020B0604020202020204" pitchFamily="34" charset="0"/>
                <a:cs typeface="Arial" panose="020B0604020202020204" pitchFamily="34" charset="0"/>
              </a:rPr>
              <a:t>Example:</a:t>
            </a:r>
          </a:p>
          <a:p>
            <a:pPr marL="0" indent="0" eaLnBrk="1" hangingPunct="1">
              <a:buClr>
                <a:schemeClr val="tx1"/>
              </a:buClr>
              <a:buSzPct val="65000"/>
              <a:buNone/>
            </a:pPr>
            <a:endParaRPr lang="en-US" sz="2000" u="sng" dirty="0">
              <a:solidFill>
                <a:schemeClr val="accent5">
                  <a:lumMod val="50000"/>
                </a:schemeClr>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solidFill>
                  <a:schemeClr val="accent5">
                    <a:lumMod val="50000"/>
                  </a:schemeClr>
                </a:solidFill>
                <a:latin typeface="Arial" panose="020B0604020202020204" pitchFamily="34" charset="0"/>
                <a:cs typeface="Arial" panose="020B0604020202020204" pitchFamily="34" charset="0"/>
              </a:rPr>
              <a:t>The block was available for leasing, but did not receive a bid for many years prior to the current lease (which is set to expire unless the operator receives royalty relief and drills a new well).  In addition, the lease is located in an area of the GOM that has limited recent bidding.</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13</a:t>
            </a:r>
          </a:p>
        </p:txBody>
      </p:sp>
    </p:spTree>
    <p:extLst>
      <p:ext uri="{BB962C8B-B14F-4D97-AF65-F5344CB8AC3E}">
        <p14:creationId xmlns:p14="http://schemas.microsoft.com/office/powerpoint/2010/main" val="121925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§203.80 Characteristics</a:t>
            </a:r>
            <a:endParaRPr lang="en-US" sz="3200" dirty="0"/>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(d) The lessee made major efforts to reduce operating costs too recently to use the formal program for royalty relief (e.g., recent significant change in operations).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u="sng" dirty="0">
                <a:solidFill>
                  <a:schemeClr val="accent5">
                    <a:lumMod val="50000"/>
                  </a:schemeClr>
                </a:solidFill>
                <a:latin typeface="Arial" panose="020B0604020202020204" pitchFamily="34" charset="0"/>
                <a:cs typeface="Arial" panose="020B0604020202020204" pitchFamily="34" charset="0"/>
              </a:rPr>
              <a:t>Example:</a:t>
            </a:r>
          </a:p>
          <a:p>
            <a:pPr marL="0" indent="0" eaLnBrk="1" hangingPunct="1">
              <a:buClr>
                <a:schemeClr val="tx1"/>
              </a:buClr>
              <a:buSzPct val="65000"/>
              <a:buNone/>
            </a:pPr>
            <a:endParaRPr lang="en-US" sz="2000" dirty="0">
              <a:solidFill>
                <a:schemeClr val="accent5">
                  <a:lumMod val="50000"/>
                </a:schemeClr>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solidFill>
                  <a:schemeClr val="accent5">
                    <a:lumMod val="50000"/>
                  </a:schemeClr>
                </a:solidFill>
                <a:latin typeface="Arial" panose="020B0604020202020204" pitchFamily="34" charset="0"/>
                <a:cs typeface="Arial" panose="020B0604020202020204" pitchFamily="34" charset="0"/>
              </a:rPr>
              <a:t>An operator would like to apply for End-of-Life Royalty Relief, but cannot because it made major efforts to reduce operating costs too recently.  Under 30 CFR 203.50(a), your 12 “qualifying months” for an End-of-Life application should reflect the basic operation you intend to use until your resources are depleted.</a:t>
            </a:r>
          </a:p>
        </p:txBody>
      </p:sp>
      <p:sp>
        <p:nvSpPr>
          <p:cNvPr id="2" name="Slide Number Placeholder 1"/>
          <p:cNvSpPr>
            <a:spLocks noGrp="1"/>
          </p:cNvSpPr>
          <p:nvPr>
            <p:ph type="sldNum" sz="quarter" idx="13"/>
          </p:nvPr>
        </p:nvSpPr>
        <p:spPr/>
        <p:txBody>
          <a:bodyPr/>
          <a:lstStyle/>
          <a:p>
            <a:pPr>
              <a:defRPr/>
            </a:pPr>
            <a:r>
              <a:rPr lang="en-US" dirty="0"/>
              <a:t>14</a:t>
            </a:r>
          </a:p>
        </p:txBody>
      </p:sp>
    </p:spTree>
    <p:extLst>
      <p:ext uri="{BB962C8B-B14F-4D97-AF65-F5344CB8AC3E}">
        <p14:creationId xmlns:p14="http://schemas.microsoft.com/office/powerpoint/2010/main" val="2421704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a:latin typeface="Arial" panose="020B0604020202020204" pitchFamily="34" charset="0"/>
                <a:cs typeface="Arial" panose="020B0604020202020204" pitchFamily="34" charset="0"/>
              </a:rPr>
              <a:t>§203.80 Characteristics</a:t>
            </a:r>
            <a:endParaRPr lang="en-US" sz="3200" dirty="0"/>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(e) Circumstances beyond the lessee’s control, other than water depth, preclude reliance on one of the existing royalty relief programs.</a:t>
            </a:r>
          </a:p>
          <a:p>
            <a:pPr marL="0" indent="0" eaLnBrk="1" hangingPunct="1">
              <a:buClr>
                <a:schemeClr val="tx1"/>
              </a:buClr>
              <a:buSzPct val="65000"/>
              <a:buNone/>
            </a:pPr>
            <a:endParaRPr lang="en-US" sz="2000" dirty="0">
              <a:solidFill>
                <a:schemeClr val="accent5">
                  <a:lumMod val="50000"/>
                </a:schemeClr>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u="sng" dirty="0">
                <a:solidFill>
                  <a:schemeClr val="accent5">
                    <a:lumMod val="50000"/>
                  </a:schemeClr>
                </a:solidFill>
                <a:latin typeface="Arial" panose="020B0604020202020204" pitchFamily="34" charset="0"/>
                <a:cs typeface="Arial" panose="020B0604020202020204" pitchFamily="34" charset="0"/>
              </a:rPr>
              <a:t>Example:</a:t>
            </a:r>
          </a:p>
          <a:p>
            <a:pPr marL="0" indent="0" eaLnBrk="1" hangingPunct="1">
              <a:buClr>
                <a:schemeClr val="tx1"/>
              </a:buClr>
              <a:buSzPct val="65000"/>
              <a:buNone/>
            </a:pPr>
            <a:endParaRPr lang="en-US" sz="2000" u="sng" dirty="0">
              <a:solidFill>
                <a:schemeClr val="accent5">
                  <a:lumMod val="50000"/>
                </a:schemeClr>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solidFill>
                  <a:schemeClr val="accent5">
                    <a:lumMod val="50000"/>
                  </a:schemeClr>
                </a:solidFill>
                <a:latin typeface="Arial" panose="020B0604020202020204" pitchFamily="34" charset="0"/>
                <a:cs typeface="Arial" panose="020B0604020202020204" pitchFamily="34" charset="0"/>
              </a:rPr>
              <a:t>An operator is targeting a previously discovered zone that would not qualify for Shallow Water Deep Gas royalty relief, the circumstances of the lease would not qualify it for an End-of-Life royalty relief application, and the lease is not subject to any automatic royalty relief (e.g. deep water royalty relief) in the terms of the lease instrument.</a:t>
            </a:r>
          </a:p>
          <a:p>
            <a:pPr marL="0" indent="0" eaLnBrk="1" hangingPunct="1">
              <a:buClr>
                <a:schemeClr val="tx1"/>
              </a:buClr>
              <a:buSzPct val="65000"/>
              <a:buNone/>
            </a:pPr>
            <a:endParaRPr lang="en-US" sz="2000" dirty="0">
              <a:solidFill>
                <a:srgbClr val="FF0000"/>
              </a:solidFill>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15</a:t>
            </a:r>
          </a:p>
        </p:txBody>
      </p:sp>
    </p:spTree>
    <p:extLst>
      <p:ext uri="{BB962C8B-B14F-4D97-AF65-F5344CB8AC3E}">
        <p14:creationId xmlns:p14="http://schemas.microsoft.com/office/powerpoint/2010/main" val="3507099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Presentation Agenda</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SCRR &amp; Application History</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Regulations</a:t>
            </a:r>
          </a:p>
          <a:p>
            <a:pPr eaLnBrk="1" hangingPunct="1">
              <a:buClr>
                <a:schemeClr val="tx1"/>
              </a:buClr>
              <a:buSzPct val="65000"/>
              <a:buFontTx/>
              <a:buChar char="•"/>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SCRR Application Process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#1</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#2</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Frequently Asked Questions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Questions from Audience</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16</a:t>
            </a:r>
          </a:p>
        </p:txBody>
      </p:sp>
    </p:spTree>
    <p:extLst>
      <p:ext uri="{BB962C8B-B14F-4D97-AF65-F5344CB8AC3E}">
        <p14:creationId xmlns:p14="http://schemas.microsoft.com/office/powerpoint/2010/main" val="4102530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717" y="202131"/>
            <a:ext cx="8077200" cy="639015"/>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SCRR Process Flowchart</a:t>
            </a:r>
          </a:p>
        </p:txBody>
      </p:sp>
      <p:sp>
        <p:nvSpPr>
          <p:cNvPr id="2" name="Rectangle 1"/>
          <p:cNvSpPr/>
          <p:nvPr/>
        </p:nvSpPr>
        <p:spPr>
          <a:xfrm>
            <a:off x="815716" y="841146"/>
            <a:ext cx="5344452" cy="167104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09600" y="3849571"/>
            <a:ext cx="8518358" cy="1"/>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3"/>
          </p:nvPr>
        </p:nvSpPr>
        <p:spPr/>
        <p:txBody>
          <a:bodyPr/>
          <a:lstStyle/>
          <a:p>
            <a:pPr>
              <a:defRPr/>
            </a:pPr>
            <a:r>
              <a:rPr lang="en-US" dirty="0"/>
              <a:t>17</a:t>
            </a:r>
          </a:p>
        </p:txBody>
      </p:sp>
      <p:pic>
        <p:nvPicPr>
          <p:cNvPr id="8" name="Picture 7"/>
          <p:cNvPicPr>
            <a:picLocks noChangeAspect="1"/>
          </p:cNvPicPr>
          <p:nvPr/>
        </p:nvPicPr>
        <p:blipFill>
          <a:blip r:embed="rId3"/>
          <a:stretch>
            <a:fillRect/>
          </a:stretch>
        </p:blipFill>
        <p:spPr>
          <a:xfrm>
            <a:off x="815717" y="841146"/>
            <a:ext cx="8260906" cy="6016854"/>
          </a:xfrm>
          <a:prstGeom prst="rect">
            <a:avLst/>
          </a:prstGeom>
        </p:spPr>
      </p:pic>
    </p:spTree>
    <p:extLst>
      <p:ext uri="{BB962C8B-B14F-4D97-AF65-F5344CB8AC3E}">
        <p14:creationId xmlns:p14="http://schemas.microsoft.com/office/powerpoint/2010/main" val="35839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00200" y="304800"/>
            <a:ext cx="6264340" cy="646331"/>
          </a:xfrm>
          <a:prstGeom prst="rect">
            <a:avLst/>
          </a:prstGeom>
          <a:noFill/>
        </p:spPr>
        <p:txBody>
          <a:bodyPr wrap="square" rtlCol="0">
            <a:spAutoFit/>
          </a:bodyPr>
          <a:lstStyle/>
          <a:p>
            <a:pPr algn="ctr"/>
            <a:r>
              <a:rPr lang="en-US" sz="3600" u="sng" dirty="0">
                <a:solidFill>
                  <a:prstClr val="black"/>
                </a:solidFill>
                <a:latin typeface="Calibri"/>
              </a:rPr>
              <a:t>Agenda</a:t>
            </a:r>
          </a:p>
        </p:txBody>
      </p:sp>
      <p:sp>
        <p:nvSpPr>
          <p:cNvPr id="4" name="TextBox 3">
            <a:extLst>
              <a:ext uri="{FF2B5EF4-FFF2-40B4-BE49-F238E27FC236}">
                <a16:creationId xmlns:a16="http://schemas.microsoft.com/office/drawing/2014/main" id="{66DB6BF4-D693-4736-B0EB-06CB1C0913AF}"/>
              </a:ext>
            </a:extLst>
          </p:cNvPr>
          <p:cNvSpPr txBox="1"/>
          <p:nvPr/>
        </p:nvSpPr>
        <p:spPr>
          <a:xfrm>
            <a:off x="2514600" y="18288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D1423C4E-D012-41A0-98CB-E8FF2F54C0FF}"/>
              </a:ext>
            </a:extLst>
          </p:cNvPr>
          <p:cNvSpPr txBox="1"/>
          <p:nvPr/>
        </p:nvSpPr>
        <p:spPr>
          <a:xfrm>
            <a:off x="1600200" y="1092741"/>
            <a:ext cx="655320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9:00		Registration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9:30		Introduction</a:t>
            </a:r>
          </a:p>
          <a:p>
            <a:r>
              <a:rPr lang="en-US" sz="24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Scott Angelle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10:00		End-of-Life Royalty Relief</a:t>
            </a:r>
          </a:p>
          <a:p>
            <a:r>
              <a:rPr lang="en-US" sz="24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Rebecca Rich &amp; Lauren Woitha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12:00		Lunch Break (on your own)</a:t>
            </a:r>
          </a:p>
          <a:p>
            <a:endParaRPr lang="en-US" sz="2400" dirty="0">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		“Special Case” Royalty Relief</a:t>
            </a:r>
          </a:p>
          <a:p>
            <a:r>
              <a:rPr lang="en-US" sz="24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Andrew Cambus &amp; Daniel Dauterive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4:00		Wrap up</a:t>
            </a:r>
          </a:p>
        </p:txBody>
      </p:sp>
    </p:spTree>
    <p:extLst>
      <p:ext uri="{BB962C8B-B14F-4D97-AF65-F5344CB8AC3E}">
        <p14:creationId xmlns:p14="http://schemas.microsoft.com/office/powerpoint/2010/main" val="2707808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Pre-Application</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Before an operator may submit a formal SCRR application, they must submit a “pre-application” as defined in §203.80.</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pre-application </a:t>
            </a:r>
            <a:r>
              <a:rPr lang="en-US" sz="2000" b="1" u="sng"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 contain a demonstration that you have met at least two of the five characteristics (with supporting documentation).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pre-application </a:t>
            </a:r>
            <a:r>
              <a:rPr lang="en-US" sz="2000" b="1" u="sng" dirty="0">
                <a:latin typeface="Arial" panose="020B0604020202020204" pitchFamily="34" charset="0"/>
                <a:cs typeface="Arial" panose="020B0604020202020204" pitchFamily="34" charset="0"/>
              </a:rPr>
              <a:t>should</a:t>
            </a:r>
            <a:r>
              <a:rPr lang="en-US" sz="2000" dirty="0">
                <a:latin typeface="Arial" panose="020B0604020202020204" pitchFamily="34" charset="0"/>
                <a:cs typeface="Arial" panose="020B0604020202020204" pitchFamily="34" charset="0"/>
              </a:rPr>
              <a:t> contain the following information:  </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A project scope that includes the number of wells being drilled and number of sands being targeted for development,</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A reasonable activity schedule detailing the major milestones within the development of the lease or project, and</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A demonstration that royalty relief is required to promote development, increase production, or encourage production of marginal resources.</a:t>
            </a:r>
          </a:p>
          <a:p>
            <a:pPr marL="457200" lvl="1"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18</a:t>
            </a:r>
          </a:p>
        </p:txBody>
      </p:sp>
    </p:spTree>
    <p:extLst>
      <p:ext uri="{BB962C8B-B14F-4D97-AF65-F5344CB8AC3E}">
        <p14:creationId xmlns:p14="http://schemas.microsoft.com/office/powerpoint/2010/main" val="2520085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Pre-Application</a:t>
            </a:r>
          </a:p>
        </p:txBody>
      </p:sp>
      <p:sp>
        <p:nvSpPr>
          <p:cNvPr id="8" name="Rectangle 5"/>
          <p:cNvSpPr>
            <a:spLocks noGrp="1" noChangeArrowheads="1"/>
          </p:cNvSpPr>
          <p:nvPr>
            <p:ph idx="1"/>
          </p:nvPr>
        </p:nvSpPr>
        <p:spPr bwMode="auto">
          <a:xfrm>
            <a:off x="851031" y="1080436"/>
            <a:ext cx="8077200"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BSEE will review the submitted pre-application based on your pre-application letter containing detailed supporting information.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If we are in agreement that you have met the requirements of §203.80, we will send a letter approving the pre-application.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We have found it helpful in the past for operators to meet with us before submitting the pre-application to discuss the project scope and characteristics required by §203.80.</a:t>
            </a:r>
          </a:p>
        </p:txBody>
      </p:sp>
      <p:sp>
        <p:nvSpPr>
          <p:cNvPr id="2" name="Slide Number Placeholder 1"/>
          <p:cNvSpPr>
            <a:spLocks noGrp="1"/>
          </p:cNvSpPr>
          <p:nvPr>
            <p:ph type="sldNum" sz="quarter" idx="13"/>
          </p:nvPr>
        </p:nvSpPr>
        <p:spPr/>
        <p:txBody>
          <a:bodyPr/>
          <a:lstStyle/>
          <a:p>
            <a:pPr>
              <a:defRPr/>
            </a:pPr>
            <a:r>
              <a:rPr lang="en-US" dirty="0"/>
              <a:t>19</a:t>
            </a:r>
          </a:p>
        </p:txBody>
      </p:sp>
    </p:spTree>
    <p:extLst>
      <p:ext uri="{BB962C8B-B14F-4D97-AF65-F5344CB8AC3E}">
        <p14:creationId xmlns:p14="http://schemas.microsoft.com/office/powerpoint/2010/main" val="1831319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717" y="202131"/>
            <a:ext cx="8077200" cy="639015"/>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SCRR Process Flowchart</a:t>
            </a:r>
          </a:p>
        </p:txBody>
      </p:sp>
      <p:sp>
        <p:nvSpPr>
          <p:cNvPr id="2" name="Rectangle 1"/>
          <p:cNvSpPr/>
          <p:nvPr/>
        </p:nvSpPr>
        <p:spPr>
          <a:xfrm>
            <a:off x="3537857" y="2444816"/>
            <a:ext cx="3007322" cy="12416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25642" y="3830853"/>
            <a:ext cx="8518358" cy="1"/>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3"/>
          </p:nvPr>
        </p:nvSpPr>
        <p:spPr/>
        <p:txBody>
          <a:bodyPr/>
          <a:lstStyle/>
          <a:p>
            <a:pPr>
              <a:defRPr/>
            </a:pPr>
            <a:r>
              <a:rPr lang="en-US" dirty="0"/>
              <a:t>20</a:t>
            </a:r>
          </a:p>
        </p:txBody>
      </p:sp>
      <p:sp>
        <p:nvSpPr>
          <p:cNvPr id="7" name="Rectangle 6"/>
          <p:cNvSpPr/>
          <p:nvPr/>
        </p:nvSpPr>
        <p:spPr>
          <a:xfrm>
            <a:off x="6131293" y="1405288"/>
            <a:ext cx="1559292" cy="139566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815717" y="841146"/>
            <a:ext cx="8260906" cy="6016854"/>
          </a:xfrm>
          <a:prstGeom prst="rect">
            <a:avLst/>
          </a:prstGeom>
        </p:spPr>
      </p:pic>
    </p:spTree>
    <p:extLst>
      <p:ext uri="{BB962C8B-B14F-4D97-AF65-F5344CB8AC3E}">
        <p14:creationId xmlns:p14="http://schemas.microsoft.com/office/powerpoint/2010/main" val="1483668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Pre-Application Decision</a:t>
            </a:r>
          </a:p>
        </p:txBody>
      </p:sp>
      <p:sp>
        <p:nvSpPr>
          <p:cNvPr id="8" name="Rectangle 5"/>
          <p:cNvSpPr>
            <a:spLocks noGrp="1" noChangeArrowheads="1"/>
          </p:cNvSpPr>
          <p:nvPr>
            <p:ph idx="1"/>
          </p:nvPr>
        </p:nvSpPr>
        <p:spPr bwMode="auto">
          <a:xfrm>
            <a:off x="851031" y="1080437"/>
            <a:ext cx="7950467" cy="527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 BSEE approval letter will inform the operator that they may submit a formal royalty relief application, and will contain:</a:t>
            </a:r>
          </a:p>
          <a:p>
            <a:pPr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The appropriate cost recovery fee (if the project scope is defined), and</a:t>
            </a:r>
          </a:p>
          <a:p>
            <a:pPr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An appendix outlining all submission requirements for the formal application.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SCRR cost recovery fees are estimated on a case-by-case basis, and are based on the actual costs required to review the application.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cost recovery fee will be determined by the scope of the project (e.g., number of wells to be drilled, target sands).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It is important that operators clearly define their project scope to prevent delays in the review process.</a:t>
            </a:r>
          </a:p>
        </p:txBody>
      </p:sp>
      <p:sp>
        <p:nvSpPr>
          <p:cNvPr id="2" name="Slide Number Placeholder 1"/>
          <p:cNvSpPr>
            <a:spLocks noGrp="1"/>
          </p:cNvSpPr>
          <p:nvPr>
            <p:ph type="sldNum" sz="quarter" idx="13"/>
          </p:nvPr>
        </p:nvSpPr>
        <p:spPr/>
        <p:txBody>
          <a:bodyPr/>
          <a:lstStyle/>
          <a:p>
            <a:pPr>
              <a:defRPr/>
            </a:pPr>
            <a:r>
              <a:rPr lang="en-US" dirty="0"/>
              <a:t>21</a:t>
            </a:r>
          </a:p>
        </p:txBody>
      </p:sp>
    </p:spTree>
    <p:extLst>
      <p:ext uri="{BB962C8B-B14F-4D97-AF65-F5344CB8AC3E}">
        <p14:creationId xmlns:p14="http://schemas.microsoft.com/office/powerpoint/2010/main" val="425532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Pre-Application Decision</a:t>
            </a:r>
          </a:p>
        </p:txBody>
      </p:sp>
      <p:sp>
        <p:nvSpPr>
          <p:cNvPr id="8" name="Rectangle 5"/>
          <p:cNvSpPr>
            <a:spLocks noGrp="1" noChangeArrowheads="1"/>
          </p:cNvSpPr>
          <p:nvPr>
            <p:ph idx="1"/>
          </p:nvPr>
        </p:nvSpPr>
        <p:spPr bwMode="auto">
          <a:xfrm>
            <a:off x="851031" y="1080436"/>
            <a:ext cx="7641216" cy="39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Submission Requirements:</a:t>
            </a:r>
          </a:p>
          <a:p>
            <a:pPr marL="457200" indent="-457200" eaLnBrk="1" hangingPunct="1">
              <a:buClr>
                <a:schemeClr val="tx1"/>
              </a:buClr>
              <a:buSzPct val="75000"/>
              <a:buFont typeface="+mj-lt"/>
              <a:buAutoNum type="arabicPeriod"/>
            </a:pPr>
            <a:endParaRPr lang="en-US" sz="2000" u="sng" dirty="0">
              <a:latin typeface="Arial" panose="020B0604020202020204" pitchFamily="34" charset="0"/>
              <a:cs typeface="Arial" panose="020B0604020202020204" pitchFamily="34" charset="0"/>
            </a:endParaRPr>
          </a:p>
          <a:p>
            <a:pPr marL="457200" indent="-457200" eaLnBrk="1" hangingPunct="1">
              <a:buClr>
                <a:schemeClr val="tx1"/>
              </a:buClr>
              <a:buSzPct val="75000"/>
              <a:buFont typeface="+mj-lt"/>
              <a:buAutoNum type="arabicPeriod"/>
            </a:pPr>
            <a:r>
              <a:rPr lang="en-US" sz="2000" dirty="0">
                <a:latin typeface="Arial" panose="020B0604020202020204" pitchFamily="34" charset="0"/>
                <a:cs typeface="Arial" panose="020B0604020202020204" pitchFamily="34" charset="0"/>
              </a:rPr>
              <a:t>Discounted Cash Flow Scenarios</a:t>
            </a:r>
          </a:p>
          <a:p>
            <a:pPr marL="457200" indent="-457200" eaLnBrk="1" hangingPunct="1">
              <a:buClr>
                <a:schemeClr val="tx1"/>
              </a:buClr>
              <a:buSzPct val="75000"/>
              <a:buFont typeface="+mj-lt"/>
              <a:buAutoNum type="arabicPeriod"/>
            </a:pPr>
            <a:r>
              <a:rPr lang="en-US" sz="2000" dirty="0">
                <a:latin typeface="Arial" panose="020B0604020202020204" pitchFamily="34" charset="0"/>
                <a:cs typeface="Arial" panose="020B0604020202020204" pitchFamily="34" charset="0"/>
              </a:rPr>
              <a:t>Economic Data</a:t>
            </a:r>
          </a:p>
          <a:p>
            <a:pPr marL="457200" indent="-457200" eaLnBrk="1" hangingPunct="1">
              <a:buClr>
                <a:schemeClr val="tx1"/>
              </a:buClr>
              <a:buSzPct val="75000"/>
              <a:buFont typeface="+mj-lt"/>
              <a:buAutoNum type="arabicPeriod"/>
            </a:pPr>
            <a:r>
              <a:rPr lang="en-US" sz="2000" dirty="0">
                <a:latin typeface="Arial" panose="020B0604020202020204" pitchFamily="34" charset="0"/>
                <a:cs typeface="Arial" panose="020B0604020202020204" pitchFamily="34" charset="0"/>
              </a:rPr>
              <a:t>Geological and Geophysical (G&amp;G) and Engineering Data</a:t>
            </a:r>
          </a:p>
          <a:p>
            <a:pPr marL="857250"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22</a:t>
            </a:r>
          </a:p>
        </p:txBody>
      </p:sp>
    </p:spTree>
    <p:extLst>
      <p:ext uri="{BB962C8B-B14F-4D97-AF65-F5344CB8AC3E}">
        <p14:creationId xmlns:p14="http://schemas.microsoft.com/office/powerpoint/2010/main" val="183430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Discounted Cash Flow Scenarios</a:t>
            </a:r>
          </a:p>
        </p:txBody>
      </p:sp>
      <p:sp>
        <p:nvSpPr>
          <p:cNvPr id="8" name="Rectangle 5"/>
          <p:cNvSpPr>
            <a:spLocks noGrp="1" noChangeArrowheads="1"/>
          </p:cNvSpPr>
          <p:nvPr>
            <p:ph idx="1"/>
          </p:nvPr>
        </p:nvSpPr>
        <p:spPr bwMode="auto">
          <a:xfrm>
            <a:off x="851031" y="1080436"/>
            <a:ext cx="7670399"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Required Data</a:t>
            </a: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Provide a cash flow scenario using an appropriate discount rate and the current royalty rate, which results in a negative Net Present Value (NPV) cash flow</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Demonstrates that the project is uneconomic without royalty relief</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Using the same model and discount rate as above, provide a cash flow scenario using royalty relief which results in a NPV cash flow equal to $0.</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Demonstrates that the project would become economic with royalty relief</a:t>
            </a:r>
          </a:p>
          <a:p>
            <a:pPr marL="914400" lvl="2"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914400" lvl="2"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914400" lvl="2"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23</a:t>
            </a:r>
          </a:p>
        </p:txBody>
      </p:sp>
    </p:spTree>
    <p:extLst>
      <p:ext uri="{BB962C8B-B14F-4D97-AF65-F5344CB8AC3E}">
        <p14:creationId xmlns:p14="http://schemas.microsoft.com/office/powerpoint/2010/main" val="1098337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Discounted Cash Flow Scenarios</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Operators choose their appropriate discount rate within BSEE limits.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Shallow water applications use a discount rate range of 0% to 25%</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Deep water applications use a discount rate range of 10% to 15%</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You must use the same discount rate in both cash flow scenarios.</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Your discounted cash flow scenarios should be in alignment with your submitted reasonable schedule of activity.</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You may internally use whichever software to generate your discounted cash flow scenarios; however to expedite the BSEE review process, submit your data in Microsoft Excel format.</a:t>
            </a:r>
            <a:endParaRPr lang="en-US" sz="1800" dirty="0">
              <a:latin typeface="Arial" panose="020B0604020202020204" pitchFamily="34" charset="0"/>
              <a:cs typeface="Arial" panose="020B0604020202020204" pitchFamily="34" charset="0"/>
            </a:endParaRPr>
          </a:p>
          <a:p>
            <a:pPr marL="914400" lvl="2"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914400" lvl="2"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24</a:t>
            </a:r>
          </a:p>
        </p:txBody>
      </p:sp>
    </p:spTree>
    <p:extLst>
      <p:ext uri="{BB962C8B-B14F-4D97-AF65-F5344CB8AC3E}">
        <p14:creationId xmlns:p14="http://schemas.microsoft.com/office/powerpoint/2010/main" val="2398041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Economic Data</a:t>
            </a:r>
          </a:p>
        </p:txBody>
      </p:sp>
      <p:sp>
        <p:nvSpPr>
          <p:cNvPr id="8" name="Rectangle 5"/>
          <p:cNvSpPr>
            <a:spLocks noGrp="1" noChangeArrowheads="1"/>
          </p:cNvSpPr>
          <p:nvPr>
            <p:ph idx="1"/>
          </p:nvPr>
        </p:nvSpPr>
        <p:spPr bwMode="auto">
          <a:xfrm>
            <a:off x="851031" y="1080436"/>
            <a:ext cx="8158215" cy="559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Price forecast from “Economic Assumptions for BSEE Discretionary Royalty Relief Applications”</a:t>
            </a:r>
          </a:p>
          <a:p>
            <a:pPr lvl="1" eaLnBrk="1" hangingPunct="1">
              <a:buClr>
                <a:schemeClr val="tx1"/>
              </a:buClr>
              <a:buSzPct val="65000"/>
              <a:buFont typeface="Arial" panose="020B0604020202020204" pitchFamily="34" charset="0"/>
              <a:buChar char="•"/>
            </a:pPr>
            <a:r>
              <a:rPr lang="en-US" sz="1000" dirty="0">
                <a:hlinkClick r:id="rId3"/>
              </a:rPr>
              <a:t>https://www.boem.gov/oil-gas-energy/energy-economics/royalty-relief/royalty-relief-information</a:t>
            </a:r>
            <a:endParaRPr lang="en-US" sz="1000" dirty="0"/>
          </a:p>
        </p:txBody>
      </p:sp>
      <p:pic>
        <p:nvPicPr>
          <p:cNvPr id="7" name="Picture 6"/>
          <p:cNvPicPr>
            <a:picLocks noChangeAspect="1"/>
          </p:cNvPicPr>
          <p:nvPr/>
        </p:nvPicPr>
        <p:blipFill>
          <a:blip r:embed="rId4"/>
          <a:stretch>
            <a:fillRect/>
          </a:stretch>
        </p:blipFill>
        <p:spPr>
          <a:xfrm>
            <a:off x="1316273" y="2077054"/>
            <a:ext cx="6992718" cy="4602879"/>
          </a:xfrm>
          <a:prstGeom prst="rect">
            <a:avLst/>
          </a:prstGeom>
        </p:spPr>
      </p:pic>
      <p:sp>
        <p:nvSpPr>
          <p:cNvPr id="6" name="Rectangle 5"/>
          <p:cNvSpPr/>
          <p:nvPr/>
        </p:nvSpPr>
        <p:spPr>
          <a:xfrm flipV="1">
            <a:off x="1386039" y="5938787"/>
            <a:ext cx="3185962" cy="115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2377770">
            <a:off x="756883" y="5646674"/>
            <a:ext cx="593872" cy="28631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3"/>
          </p:nvPr>
        </p:nvSpPr>
        <p:spPr/>
        <p:txBody>
          <a:bodyPr/>
          <a:lstStyle/>
          <a:p>
            <a:pPr>
              <a:defRPr/>
            </a:pPr>
            <a:r>
              <a:rPr lang="en-US" dirty="0"/>
              <a:t>25</a:t>
            </a:r>
          </a:p>
        </p:txBody>
      </p:sp>
    </p:spTree>
    <p:extLst>
      <p:ext uri="{BB962C8B-B14F-4D97-AF65-F5344CB8AC3E}">
        <p14:creationId xmlns:p14="http://schemas.microsoft.com/office/powerpoint/2010/main" val="1977869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Economic Data</a:t>
            </a:r>
          </a:p>
        </p:txBody>
      </p:sp>
      <p:pic>
        <p:nvPicPr>
          <p:cNvPr id="2" name="Content Placeholder 1"/>
          <p:cNvPicPr>
            <a:picLocks noGrp="1" noChangeAspect="1"/>
          </p:cNvPicPr>
          <p:nvPr>
            <p:ph idx="1"/>
          </p:nvPr>
        </p:nvPicPr>
        <p:blipFill>
          <a:blip r:embed="rId3"/>
          <a:stretch>
            <a:fillRect/>
          </a:stretch>
        </p:blipFill>
        <p:spPr>
          <a:xfrm>
            <a:off x="3888606" y="1080435"/>
            <a:ext cx="4957278" cy="5333385"/>
          </a:xfrm>
          <a:prstGeom prst="rect">
            <a:avLst/>
          </a:prstGeom>
          <a:ln>
            <a:solidFill>
              <a:schemeClr val="tx1"/>
            </a:solidFill>
          </a:ln>
        </p:spPr>
      </p:pic>
      <p:sp>
        <p:nvSpPr>
          <p:cNvPr id="6" name="Rectangle 5"/>
          <p:cNvSpPr/>
          <p:nvPr/>
        </p:nvSpPr>
        <p:spPr>
          <a:xfrm>
            <a:off x="6227545" y="2849078"/>
            <a:ext cx="654518" cy="329184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txBox="1">
            <a:spLocks noChangeArrowheads="1"/>
          </p:cNvSpPr>
          <p:nvPr/>
        </p:nvSpPr>
        <p:spPr bwMode="auto">
          <a:xfrm>
            <a:off x="851031" y="1080434"/>
            <a:ext cx="3037575" cy="49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4"/>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4"/>
              </a:buBlip>
              <a:defRPr lang="en-US" sz="18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4"/>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Use the “Most Likely” column for your price forecast.</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Note that there are 3 separate oil &amp; gas growth rates to be used if your project life extends beyond the first rate range.</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BOEM updates this Economic Assumptions sheet periodically.</a:t>
            </a:r>
          </a:p>
          <a:p>
            <a:pPr marL="857250"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pPr>
              <a:defRPr/>
            </a:pPr>
            <a:r>
              <a:rPr lang="en-US" dirty="0"/>
              <a:t>26</a:t>
            </a:r>
          </a:p>
        </p:txBody>
      </p:sp>
    </p:spTree>
    <p:extLst>
      <p:ext uri="{BB962C8B-B14F-4D97-AF65-F5344CB8AC3E}">
        <p14:creationId xmlns:p14="http://schemas.microsoft.com/office/powerpoint/2010/main" val="984908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Economic Data</a:t>
            </a:r>
          </a:p>
        </p:txBody>
      </p:sp>
      <p:sp>
        <p:nvSpPr>
          <p:cNvPr id="8" name="Rectangle 5"/>
          <p:cNvSpPr>
            <a:spLocks noGrp="1" noChangeArrowheads="1"/>
          </p:cNvSpPr>
          <p:nvPr>
            <p:ph idx="1"/>
          </p:nvPr>
        </p:nvSpPr>
        <p:spPr bwMode="auto">
          <a:xfrm>
            <a:off x="851031" y="1080436"/>
            <a:ext cx="7592578" cy="353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Data and calculations should be provided through the life of the project in Microsoft Excel format, and include:</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Monthly oil/gas production</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Monthly oil/gas revenue</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Monthly royalty paid</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Monthly direct operating costs (OPEX)</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Capital expenditures (CAPEX) in the month they are projected to occur</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Monthly undiscounted Before Tax Cash Flow (BTCF)</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Monthly discounted BTCF</a:t>
            </a:r>
          </a:p>
        </p:txBody>
      </p:sp>
      <p:sp>
        <p:nvSpPr>
          <p:cNvPr id="2" name="Slide Number Placeholder 1"/>
          <p:cNvSpPr>
            <a:spLocks noGrp="1"/>
          </p:cNvSpPr>
          <p:nvPr>
            <p:ph type="sldNum" sz="quarter" idx="13"/>
          </p:nvPr>
        </p:nvSpPr>
        <p:spPr/>
        <p:txBody>
          <a:bodyPr/>
          <a:lstStyle/>
          <a:p>
            <a:pPr>
              <a:defRPr/>
            </a:pPr>
            <a:r>
              <a:rPr lang="en-US" dirty="0"/>
              <a:t>27</a:t>
            </a:r>
          </a:p>
        </p:txBody>
      </p:sp>
    </p:spTree>
    <p:extLst>
      <p:ext uri="{BB962C8B-B14F-4D97-AF65-F5344CB8AC3E}">
        <p14:creationId xmlns:p14="http://schemas.microsoft.com/office/powerpoint/2010/main" val="368396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a:spLocks noGrp="1"/>
          </p:cNvSpPr>
          <p:nvPr>
            <p:ph type="subTitle" idx="1"/>
          </p:nvPr>
        </p:nvSpPr>
        <p:spPr>
          <a:xfrm>
            <a:off x="1014733" y="5056469"/>
            <a:ext cx="4242336" cy="1604212"/>
          </a:xfrm>
        </p:spPr>
        <p:txBody>
          <a:bodyPr>
            <a:normAutofit lnSpcReduction="10000"/>
          </a:bodyPr>
          <a:lstStyle/>
          <a:p>
            <a:pPr eaLnBrk="1" fontAlgn="auto" hangingPunct="1">
              <a:lnSpc>
                <a:spcPct val="110000"/>
              </a:lnSpc>
              <a:spcAft>
                <a:spcPts val="0"/>
              </a:spcAft>
              <a:defRPr/>
            </a:pPr>
            <a:r>
              <a:rPr lang="en-US" dirty="0">
                <a:latin typeface="Arial" panose="020B0604020202020204" pitchFamily="34" charset="0"/>
                <a:cs typeface="Arial" panose="020B0604020202020204" pitchFamily="34" charset="0"/>
              </a:rPr>
              <a:t>Andrew Cambus – Petroleum Engineer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Daniel Dauterive - Petroleum Engineer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Gulf of Mexico Region </a:t>
            </a:r>
          </a:p>
          <a:p>
            <a:pPr eaLnBrk="1" fontAlgn="auto" hangingPunct="1">
              <a:lnSpc>
                <a:spcPct val="110000"/>
              </a:lnSpc>
              <a:spcAft>
                <a:spcPts val="0"/>
              </a:spcAft>
              <a:defRPr/>
            </a:pPr>
            <a:r>
              <a:rPr lang="en-US" dirty="0">
                <a:latin typeface="Arial" panose="020B0604020202020204" pitchFamily="34" charset="0"/>
                <a:cs typeface="Arial" panose="020B0604020202020204" pitchFamily="34" charset="0"/>
              </a:rPr>
              <a:t>Production and Development </a:t>
            </a:r>
          </a:p>
          <a:p>
            <a:pPr eaLnBrk="1" fontAlgn="auto" hangingPunct="1">
              <a:lnSpc>
                <a:spcPct val="110000"/>
              </a:lnSpc>
              <a:spcAft>
                <a:spcPts val="0"/>
              </a:spcAft>
              <a:defRPr/>
            </a:pPr>
            <a:r>
              <a:rPr lang="en-US" dirty="0">
                <a:latin typeface="Arial" panose="020B0604020202020204" pitchFamily="34" charset="0"/>
                <a:cs typeface="Arial" panose="020B0604020202020204" pitchFamily="34" charset="0"/>
              </a:rPr>
              <a:t>Development Unit</a:t>
            </a:r>
          </a:p>
        </p:txBody>
      </p:sp>
      <p:sp>
        <p:nvSpPr>
          <p:cNvPr id="9" name="Text Placeholder 5"/>
          <p:cNvSpPr>
            <a:spLocks noGrp="1"/>
          </p:cNvSpPr>
          <p:nvPr>
            <p:ph type="body" sz="quarter" idx="10"/>
          </p:nvPr>
        </p:nvSpPr>
        <p:spPr>
          <a:xfrm>
            <a:off x="5038928" y="5056469"/>
            <a:ext cx="3886200" cy="1353953"/>
          </a:xfrm>
        </p:spPr>
        <p:txBody>
          <a:bodyPr/>
          <a:lstStyle/>
          <a:p>
            <a:r>
              <a:rPr lang="en-US" dirty="0">
                <a:latin typeface="Arial" panose="020B0604020202020204" pitchFamily="34" charset="0"/>
                <a:cs typeface="Arial" panose="020B0604020202020204" pitchFamily="34" charset="0"/>
              </a:rPr>
              <a:t>“To promote safety, protect the environment and conserve resources offshore through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vigorous regulatory oversight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enforcement.”</a:t>
            </a:r>
          </a:p>
          <a:p>
            <a:endParaRPr lang="en-US" dirty="0"/>
          </a:p>
        </p:txBody>
      </p:sp>
      <p:sp>
        <p:nvSpPr>
          <p:cNvPr id="10" name="Title 1"/>
          <p:cNvSpPr txBox="1">
            <a:spLocks/>
          </p:cNvSpPr>
          <p:nvPr/>
        </p:nvSpPr>
        <p:spPr>
          <a:xfrm>
            <a:off x="1014733" y="2743199"/>
            <a:ext cx="7772400" cy="1260910"/>
          </a:xfrm>
          <a:prstGeom prst="rect">
            <a:avLst/>
          </a:prstGeom>
        </p:spPr>
        <p:txBody>
          <a:bodyPr vert="horz" lIns="91440" tIns="45720" rIns="91440" bIns="45720" rtlCol="0" anchor="t">
            <a:normAutofit/>
          </a:bodyPr>
          <a:lstStyle>
            <a:lvl1pPr algn="l" rtl="0" eaLnBrk="0" fontAlgn="base" hangingPunct="0">
              <a:spcBef>
                <a:spcPct val="0"/>
              </a:spcBef>
              <a:spcAft>
                <a:spcPct val="0"/>
              </a:spcAft>
              <a:defRPr sz="3600" kern="1200" baseline="0">
                <a:solidFill>
                  <a:schemeClr val="tx1"/>
                </a:solidFill>
                <a:effectLst>
                  <a:outerShdw blurRad="38100" dist="38100" dir="2700000" algn="tl">
                    <a:srgbClr val="000000">
                      <a:alpha val="43137"/>
                    </a:srgbClr>
                  </a:outerShdw>
                </a:effectLst>
                <a:latin typeface="SwitzerlandBlack" pitchFamily="34" charset="0"/>
                <a:ea typeface="+mj-ea"/>
                <a:cs typeface="+mj-cs"/>
              </a:defRPr>
            </a:lvl1pPr>
            <a:lvl2pPr algn="l" rtl="0" eaLnBrk="0" fontAlgn="base" hangingPunct="0">
              <a:spcBef>
                <a:spcPct val="0"/>
              </a:spcBef>
              <a:spcAft>
                <a:spcPct val="0"/>
              </a:spcAft>
              <a:defRPr sz="3600">
                <a:solidFill>
                  <a:schemeClr val="tx1"/>
                </a:solidFill>
                <a:latin typeface="SwitzerlandBlack"/>
              </a:defRPr>
            </a:lvl2pPr>
            <a:lvl3pPr algn="l" rtl="0" eaLnBrk="0" fontAlgn="base" hangingPunct="0">
              <a:spcBef>
                <a:spcPct val="0"/>
              </a:spcBef>
              <a:spcAft>
                <a:spcPct val="0"/>
              </a:spcAft>
              <a:defRPr sz="3600">
                <a:solidFill>
                  <a:schemeClr val="tx1"/>
                </a:solidFill>
                <a:latin typeface="SwitzerlandBlack"/>
              </a:defRPr>
            </a:lvl3pPr>
            <a:lvl4pPr algn="l" rtl="0" eaLnBrk="0" fontAlgn="base" hangingPunct="0">
              <a:spcBef>
                <a:spcPct val="0"/>
              </a:spcBef>
              <a:spcAft>
                <a:spcPct val="0"/>
              </a:spcAft>
              <a:defRPr sz="3600">
                <a:solidFill>
                  <a:schemeClr val="tx1"/>
                </a:solidFill>
                <a:latin typeface="SwitzerlandBlack"/>
              </a:defRPr>
            </a:lvl4pPr>
            <a:lvl5pPr algn="l" rtl="0" eaLnBrk="0" fontAlgn="base" hangingPunct="0">
              <a:spcBef>
                <a:spcPct val="0"/>
              </a:spcBef>
              <a:spcAft>
                <a:spcPct val="0"/>
              </a:spcAft>
              <a:defRPr sz="3600">
                <a:solidFill>
                  <a:schemeClr val="tx1"/>
                </a:solidFill>
                <a:latin typeface="SwitzerlandBlack"/>
              </a:defRPr>
            </a:lvl5pPr>
            <a:lvl6pPr marL="457200" algn="l" rtl="0" fontAlgn="base">
              <a:spcBef>
                <a:spcPct val="0"/>
              </a:spcBef>
              <a:spcAft>
                <a:spcPct val="0"/>
              </a:spcAft>
              <a:defRPr sz="3600">
                <a:solidFill>
                  <a:schemeClr val="tx1"/>
                </a:solidFill>
                <a:latin typeface="SwitzerlandBlack"/>
              </a:defRPr>
            </a:lvl6pPr>
            <a:lvl7pPr marL="914400" algn="l" rtl="0" fontAlgn="base">
              <a:spcBef>
                <a:spcPct val="0"/>
              </a:spcBef>
              <a:spcAft>
                <a:spcPct val="0"/>
              </a:spcAft>
              <a:defRPr sz="3600">
                <a:solidFill>
                  <a:schemeClr val="tx1"/>
                </a:solidFill>
                <a:latin typeface="SwitzerlandBlack"/>
              </a:defRPr>
            </a:lvl7pPr>
            <a:lvl8pPr marL="1371600" algn="l" rtl="0" fontAlgn="base">
              <a:spcBef>
                <a:spcPct val="0"/>
              </a:spcBef>
              <a:spcAft>
                <a:spcPct val="0"/>
              </a:spcAft>
              <a:defRPr sz="3600">
                <a:solidFill>
                  <a:schemeClr val="tx1"/>
                </a:solidFill>
                <a:latin typeface="SwitzerlandBlack"/>
              </a:defRPr>
            </a:lvl8pPr>
            <a:lvl9pPr marL="1828800" algn="l" rtl="0" fontAlgn="base">
              <a:spcBef>
                <a:spcPct val="0"/>
              </a:spcBef>
              <a:spcAft>
                <a:spcPct val="0"/>
              </a:spcAft>
              <a:defRPr sz="3600">
                <a:solidFill>
                  <a:schemeClr val="tx1"/>
                </a:solidFill>
                <a:latin typeface="SwitzerlandBlack"/>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Discretionary Royalty Relief Workshop: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“Special Case” Royalty Relief (SCRR)</a:t>
            </a:r>
          </a:p>
        </p:txBody>
      </p:sp>
    </p:spTree>
    <p:extLst>
      <p:ext uri="{BB962C8B-B14F-4D97-AF65-F5344CB8AC3E}">
        <p14:creationId xmlns:p14="http://schemas.microsoft.com/office/powerpoint/2010/main" val="3705678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Economic Data</a:t>
            </a:r>
          </a:p>
        </p:txBody>
      </p:sp>
      <p:sp>
        <p:nvSpPr>
          <p:cNvPr id="8" name="Rectangle 5"/>
          <p:cNvSpPr>
            <a:spLocks noGrp="1" noChangeArrowheads="1"/>
          </p:cNvSpPr>
          <p:nvPr>
            <p:ph idx="1"/>
          </p:nvPr>
        </p:nvSpPr>
        <p:spPr bwMode="auto">
          <a:xfrm>
            <a:off x="851031" y="1080436"/>
            <a:ext cx="8158215" cy="577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Provide detailed estimates for CAPEX and include supporting information.</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CAPEX may include drilling, completions, platform modifications, recompletions, decommissioning, etc.</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Supporting information may consist of AFEs, third party engineering estimates, recent analogous cost data, etc.</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CAPEX should be allocated appropriately and clearly explained.</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Provide detailed estimates for OPEX and include supporting information.</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OPEX may include your direct costs for inspection, maintenance, repair, personnel, support, contract services, transportation, insurance, communication, rentals, fuel, chemicals, etc.</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OPEX should be allocated appropriately and clearly explained.</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Follow the guidelines within Appendix II to NTL No 2010-N03 Attachment 1.</a:t>
            </a:r>
          </a:p>
          <a:p>
            <a:pPr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914400" lvl="2"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28</a:t>
            </a:r>
          </a:p>
        </p:txBody>
      </p:sp>
    </p:spTree>
    <p:extLst>
      <p:ext uri="{BB962C8B-B14F-4D97-AF65-F5344CB8AC3E}">
        <p14:creationId xmlns:p14="http://schemas.microsoft.com/office/powerpoint/2010/main" val="1895384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Economic Data</a:t>
            </a:r>
          </a:p>
        </p:txBody>
      </p:sp>
      <p:sp>
        <p:nvSpPr>
          <p:cNvPr id="8" name="Rectangle 5"/>
          <p:cNvSpPr>
            <a:spLocks noGrp="1" noChangeArrowheads="1"/>
          </p:cNvSpPr>
          <p:nvPr>
            <p:ph idx="1"/>
          </p:nvPr>
        </p:nvSpPr>
        <p:spPr bwMode="auto">
          <a:xfrm>
            <a:off x="851031" y="1075624"/>
            <a:ext cx="8158215" cy="578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Provide detailed estimates for transportation costs including justification and supporting information.</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These costs cover oil and gas pipeline tariffs, gas plant processing fees, and other transportation system costs.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Supporting information may consist of third-party engineering estimates, recent analogous cost data, etc.</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Follow the guidelines within Appendix II to NTL No 2010-N03 Attachment 1.</a:t>
            </a:r>
          </a:p>
          <a:p>
            <a:pPr marL="0"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Provide detailed estimates for decommissioning costs including justification and supporting information.  </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These costs cover the removal of wells, production and transportation infrastructure, etc. that will be used in the application. </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Costs not allowed for pre-existing obligations.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Decommissioning cost timing should be align with BSEE regulations.</a:t>
            </a:r>
          </a:p>
          <a:p>
            <a:pPr marL="0" indent="0" eaLnBrk="1" hangingPunct="1">
              <a:buClr>
                <a:schemeClr val="tx1"/>
              </a:buClr>
              <a:buSzPct val="65000"/>
              <a:buNone/>
            </a:pPr>
            <a:endParaRPr lang="en-US" sz="11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Only project forward costs will be considered (no sunk costs).</a:t>
            </a:r>
          </a:p>
        </p:txBody>
      </p:sp>
      <p:sp>
        <p:nvSpPr>
          <p:cNvPr id="2" name="Slide Number Placeholder 1"/>
          <p:cNvSpPr>
            <a:spLocks noGrp="1"/>
          </p:cNvSpPr>
          <p:nvPr>
            <p:ph type="sldNum" sz="quarter" idx="13"/>
          </p:nvPr>
        </p:nvSpPr>
        <p:spPr/>
        <p:txBody>
          <a:bodyPr/>
          <a:lstStyle/>
          <a:p>
            <a:pPr>
              <a:defRPr/>
            </a:pPr>
            <a:r>
              <a:rPr lang="en-US" dirty="0"/>
              <a:t>29</a:t>
            </a:r>
          </a:p>
        </p:txBody>
      </p:sp>
    </p:spTree>
    <p:extLst>
      <p:ext uri="{BB962C8B-B14F-4D97-AF65-F5344CB8AC3E}">
        <p14:creationId xmlns:p14="http://schemas.microsoft.com/office/powerpoint/2010/main" val="4092104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sp>
        <p:nvSpPr>
          <p:cNvPr id="8" name="Rectangle 5"/>
          <p:cNvSpPr>
            <a:spLocks noGrp="1" noChangeArrowheads="1"/>
          </p:cNvSpPr>
          <p:nvPr>
            <p:ph idx="1"/>
          </p:nvPr>
        </p:nvSpPr>
        <p:spPr bwMode="auto">
          <a:xfrm>
            <a:off x="851031" y="1080436"/>
            <a:ext cx="7787131"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Required Data</a:t>
            </a: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Well logs clearly identifying targets</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Structure, net sand, hydrocarbon isopach, &amp; amplitude maps</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3D seismic survey data used for interpretation </a:t>
            </a:r>
            <a:endParaRPr lang="en-US" sz="1800" dirty="0">
              <a:latin typeface="Arial" panose="020B0604020202020204" pitchFamily="34" charset="0"/>
              <a:cs typeface="Arial" panose="020B0604020202020204" pitchFamily="34" charset="0"/>
            </a:endParaRP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Actual data submission only necessary if BSEE doesn’t have internally</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Cross sections</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Analog wells with markers</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Core and well test data (if available)</a:t>
            </a:r>
          </a:p>
        </p:txBody>
      </p:sp>
      <p:sp>
        <p:nvSpPr>
          <p:cNvPr id="2" name="Slide Number Placeholder 1"/>
          <p:cNvSpPr>
            <a:spLocks noGrp="1"/>
          </p:cNvSpPr>
          <p:nvPr>
            <p:ph type="sldNum" sz="quarter" idx="13"/>
          </p:nvPr>
        </p:nvSpPr>
        <p:spPr/>
        <p:txBody>
          <a:bodyPr/>
          <a:lstStyle/>
          <a:p>
            <a:pPr>
              <a:defRPr/>
            </a:pPr>
            <a:r>
              <a:rPr lang="en-US" dirty="0"/>
              <a:t>30</a:t>
            </a:r>
          </a:p>
        </p:txBody>
      </p:sp>
    </p:spTree>
    <p:extLst>
      <p:ext uri="{BB962C8B-B14F-4D97-AF65-F5344CB8AC3E}">
        <p14:creationId xmlns:p14="http://schemas.microsoft.com/office/powerpoint/2010/main" val="624466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sp>
        <p:nvSpPr>
          <p:cNvPr id="8" name="Rectangle 5"/>
          <p:cNvSpPr>
            <a:spLocks noGrp="1" noChangeArrowheads="1"/>
          </p:cNvSpPr>
          <p:nvPr>
            <p:ph idx="1"/>
          </p:nvPr>
        </p:nvSpPr>
        <p:spPr bwMode="auto">
          <a:xfrm>
            <a:off x="851031" y="1080436"/>
            <a:ext cx="8158215" cy="570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Required Data</a:t>
            </a: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Reservoir data for each reservoir to be produced (</a:t>
            </a:r>
            <a:r>
              <a:rPr lang="en-US" sz="2000" u="sng" dirty="0">
                <a:latin typeface="Arial" panose="020B0604020202020204" pitchFamily="34" charset="0"/>
                <a:cs typeface="Arial" panose="020B0604020202020204" pitchFamily="34" charset="0"/>
              </a:rPr>
              <a:t>Most Likely case</a:t>
            </a:r>
            <a:r>
              <a:rPr lang="en-US" sz="2000" dirty="0">
                <a:latin typeface="Arial" panose="020B0604020202020204" pitchFamily="34" charset="0"/>
                <a:cs typeface="Arial" panose="020B0604020202020204" pitchFamily="34" charset="0"/>
              </a:rPr>
              <a:t>)</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Reservoir name</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Acres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Net pay</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Volume (acre-</a:t>
            </a:r>
            <a:r>
              <a:rPr lang="en-US" sz="1800" dirty="0" err="1">
                <a:latin typeface="Arial" panose="020B0604020202020204" pitchFamily="34" charset="0"/>
                <a:cs typeface="Arial" panose="020B0604020202020204" pitchFamily="34" charset="0"/>
              </a:rPr>
              <a:t>ft</a:t>
            </a:r>
            <a:r>
              <a:rPr lang="en-US" sz="1800" dirty="0">
                <a:latin typeface="Arial" panose="020B0604020202020204" pitchFamily="34" charset="0"/>
                <a:cs typeface="Arial" panose="020B0604020202020204" pitchFamily="34" charset="0"/>
              </a:rPr>
              <a:t>)</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Fluid contacts (original and current)</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OOIP/OGIP</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Recovery factor</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Estimated ultimate recovery</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Porosity</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Initial water saturation</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Permeability</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Formation volume factor</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Initial flowrate</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GOR or condensate yield</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Decline rate</a:t>
            </a:r>
          </a:p>
          <a:p>
            <a:pPr marL="457200" lvl="1"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31</a:t>
            </a:r>
          </a:p>
        </p:txBody>
      </p:sp>
    </p:spTree>
    <p:extLst>
      <p:ext uri="{BB962C8B-B14F-4D97-AF65-F5344CB8AC3E}">
        <p14:creationId xmlns:p14="http://schemas.microsoft.com/office/powerpoint/2010/main" val="1262392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sp>
        <p:nvSpPr>
          <p:cNvPr id="8" name="Rectangle 5"/>
          <p:cNvSpPr>
            <a:spLocks noGrp="1" noChangeArrowheads="1"/>
          </p:cNvSpPr>
          <p:nvPr>
            <p:ph idx="1"/>
          </p:nvPr>
        </p:nvSpPr>
        <p:spPr bwMode="auto">
          <a:xfrm>
            <a:off x="851031" y="1080436"/>
            <a:ext cx="7145105" cy="395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For exploratory targets, assume no dry hole risk and use a P50 estimate of resources in analyses.</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State what seismic volume was used for mapping.</a:t>
            </a: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Provide clear, concise, and well labeled information.</a:t>
            </a:r>
          </a:p>
          <a:p>
            <a:pPr marL="0" indent="0" eaLnBrk="1" hangingPunct="1">
              <a:buClr>
                <a:schemeClr val="tx1"/>
              </a:buClr>
              <a:buSzPct val="65000"/>
              <a:buNone/>
            </a:pPr>
            <a:endParaRPr lang="en-US" sz="2000" dirty="0">
              <a:solidFill>
                <a:schemeClr val="accent5">
                  <a:lumMod val="50000"/>
                </a:schemeClr>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smtClean="0">
                <a:latin typeface="Arial" panose="020B0604020202020204" pitchFamily="34" charset="0"/>
                <a:cs typeface="Arial" panose="020B0604020202020204" pitchFamily="34" charset="0"/>
              </a:rPr>
              <a:t>Extraneous </a:t>
            </a:r>
            <a:r>
              <a:rPr lang="en-US" sz="2000" dirty="0">
                <a:latin typeface="Arial" panose="020B0604020202020204" pitchFamily="34" charset="0"/>
                <a:cs typeface="Arial" panose="020B0604020202020204" pitchFamily="34" charset="0"/>
              </a:rPr>
              <a:t>materials will hinder the review process.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32</a:t>
            </a:r>
          </a:p>
        </p:txBody>
      </p:sp>
    </p:spTree>
    <p:extLst>
      <p:ext uri="{BB962C8B-B14F-4D97-AF65-F5344CB8AC3E}">
        <p14:creationId xmlns:p14="http://schemas.microsoft.com/office/powerpoint/2010/main" val="647371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pic>
        <p:nvPicPr>
          <p:cNvPr id="2" name="Picture 1"/>
          <p:cNvPicPr>
            <a:picLocks noChangeAspect="1"/>
          </p:cNvPicPr>
          <p:nvPr/>
        </p:nvPicPr>
        <p:blipFill rotWithShape="1">
          <a:blip r:embed="rId3"/>
          <a:srcRect l="4414" t="12169" r="15058"/>
          <a:stretch/>
        </p:blipFill>
        <p:spPr>
          <a:xfrm>
            <a:off x="5345190" y="1771048"/>
            <a:ext cx="3661387" cy="3627803"/>
          </a:xfrm>
          <a:prstGeom prst="rect">
            <a:avLst/>
          </a:prstGeom>
        </p:spPr>
      </p:pic>
      <p:sp>
        <p:nvSpPr>
          <p:cNvPr id="4" name="Rectangle 3"/>
          <p:cNvSpPr/>
          <p:nvPr/>
        </p:nvSpPr>
        <p:spPr>
          <a:xfrm>
            <a:off x="853698" y="1080436"/>
            <a:ext cx="4584064" cy="5816977"/>
          </a:xfrm>
          <a:prstGeom prst="rect">
            <a:avLst/>
          </a:prstGeom>
        </p:spPr>
        <p:txBody>
          <a:bodyPr wrap="square">
            <a:spAutoFit/>
          </a:bodyPr>
          <a:lstStyle/>
          <a:p>
            <a:r>
              <a:rPr lang="en-US" u="sng" dirty="0">
                <a:latin typeface="Arial" panose="020B0604020202020204" pitchFamily="34" charset="0"/>
              </a:rPr>
              <a:t>Helpful Tips for Geological Review:</a:t>
            </a:r>
            <a:br>
              <a:rPr lang="en-US" u="sng" dirty="0">
                <a:latin typeface="Arial" panose="020B0604020202020204" pitchFamily="34" charset="0"/>
              </a:rPr>
            </a:b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Preferred printed scale: 1”:2000’</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Include the proposed well location(s) and relevant well data</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Label relevant contacts</a:t>
            </a:r>
          </a:p>
          <a:p>
            <a:pPr marL="742950" lvl="1" indent="-285750">
              <a:buFont typeface="Arial" panose="020B0604020202020204" pitchFamily="34" charset="0"/>
              <a:buChar char="•"/>
            </a:pPr>
            <a:r>
              <a:rPr lang="en-US" sz="1600" i="1" dirty="0">
                <a:latin typeface="Arial" panose="020B0604020202020204" pitchFamily="34" charset="0"/>
              </a:rPr>
              <a:t>i.e. OWC, HKW, LKO, LKG, ILW, Structural Spill Point, etc.</a:t>
            </a:r>
          </a:p>
          <a:p>
            <a:pPr lvl="1">
              <a:buFont typeface="Arial" panose="020B0604020202020204" pitchFamily="34" charset="0"/>
              <a:buChar char="•"/>
            </a:pPr>
            <a:endParaRPr lang="en-US" sz="1600" i="1"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If the reservoir extent is unknown, base your interpretation on Most Likely or P50 case</a:t>
            </a:r>
          </a:p>
          <a:p>
            <a:pPr marL="742950" lvl="1" indent="-285750">
              <a:buFont typeface="Arial" panose="020B0604020202020204" pitchFamily="34" charset="0"/>
              <a:buChar char="•"/>
            </a:pPr>
            <a:r>
              <a:rPr lang="en-US" dirty="0">
                <a:latin typeface="Arial" panose="020B0604020202020204" pitchFamily="34" charset="0"/>
              </a:rPr>
              <a:t>Include supporting material for determining these cases</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Honor all well tops and label all faults</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If there is compartmentalization, clearly label the different reservoirs</a:t>
            </a:r>
          </a:p>
        </p:txBody>
      </p:sp>
      <p:sp>
        <p:nvSpPr>
          <p:cNvPr id="5" name="Slide Number Placeholder 4"/>
          <p:cNvSpPr>
            <a:spLocks noGrp="1"/>
          </p:cNvSpPr>
          <p:nvPr>
            <p:ph type="sldNum" sz="quarter" idx="13"/>
          </p:nvPr>
        </p:nvSpPr>
        <p:spPr/>
        <p:txBody>
          <a:bodyPr/>
          <a:lstStyle/>
          <a:p>
            <a:pPr>
              <a:defRPr/>
            </a:pPr>
            <a:r>
              <a:rPr lang="en-US" dirty="0"/>
              <a:t>33</a:t>
            </a:r>
          </a:p>
        </p:txBody>
      </p:sp>
    </p:spTree>
    <p:extLst>
      <p:ext uri="{BB962C8B-B14F-4D97-AF65-F5344CB8AC3E}">
        <p14:creationId xmlns:p14="http://schemas.microsoft.com/office/powerpoint/2010/main" val="1416139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sp>
        <p:nvSpPr>
          <p:cNvPr id="8" name="Rectangle 5"/>
          <p:cNvSpPr>
            <a:spLocks noGrp="1" noChangeArrowheads="1"/>
          </p:cNvSpPr>
          <p:nvPr>
            <p:ph idx="1"/>
          </p:nvPr>
        </p:nvSpPr>
        <p:spPr bwMode="auto">
          <a:xfrm>
            <a:off x="851031" y="1080436"/>
            <a:ext cx="8158215" cy="569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Helpful Tips for Geological Review</a:t>
            </a: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009998" y="1841909"/>
            <a:ext cx="7759266" cy="4170398"/>
          </a:xfrm>
          <a:prstGeom prst="rect">
            <a:avLst/>
          </a:prstGeom>
        </p:spPr>
      </p:pic>
      <p:sp>
        <p:nvSpPr>
          <p:cNvPr id="2" name="Slide Number Placeholder 1"/>
          <p:cNvSpPr>
            <a:spLocks noGrp="1"/>
          </p:cNvSpPr>
          <p:nvPr>
            <p:ph type="sldNum" sz="quarter" idx="13"/>
          </p:nvPr>
        </p:nvSpPr>
        <p:spPr/>
        <p:txBody>
          <a:bodyPr/>
          <a:lstStyle/>
          <a:p>
            <a:pPr>
              <a:defRPr/>
            </a:pPr>
            <a:r>
              <a:rPr lang="en-US" dirty="0"/>
              <a:t>34</a:t>
            </a:r>
          </a:p>
        </p:txBody>
      </p:sp>
    </p:spTree>
    <p:extLst>
      <p:ext uri="{BB962C8B-B14F-4D97-AF65-F5344CB8AC3E}">
        <p14:creationId xmlns:p14="http://schemas.microsoft.com/office/powerpoint/2010/main" val="3813795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sp>
        <p:nvSpPr>
          <p:cNvPr id="4" name="Rectangle 3"/>
          <p:cNvSpPr/>
          <p:nvPr/>
        </p:nvSpPr>
        <p:spPr>
          <a:xfrm>
            <a:off x="851031" y="1080436"/>
            <a:ext cx="4035932" cy="2585323"/>
          </a:xfrm>
          <a:prstGeom prst="rect">
            <a:avLst/>
          </a:prstGeom>
        </p:spPr>
        <p:txBody>
          <a:bodyPr wrap="square">
            <a:spAutoFit/>
          </a:bodyPr>
          <a:lstStyle/>
          <a:p>
            <a:r>
              <a:rPr lang="en-US" u="sng" dirty="0">
                <a:latin typeface="Arial" panose="020B0604020202020204" pitchFamily="34" charset="0"/>
              </a:rPr>
              <a:t>Helpful Tips for Geological Review</a:t>
            </a:r>
          </a:p>
          <a:p>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Clearly label all contours, including zero contours</a:t>
            </a:r>
          </a:p>
          <a:p>
            <a:pPr>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Honor all well data</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Volumes submitted should match the maps submitted</a:t>
            </a:r>
          </a:p>
        </p:txBody>
      </p:sp>
      <p:pic>
        <p:nvPicPr>
          <p:cNvPr id="5" name="Picture 4"/>
          <p:cNvPicPr>
            <a:picLocks noChangeAspect="1"/>
          </p:cNvPicPr>
          <p:nvPr/>
        </p:nvPicPr>
        <p:blipFill rotWithShape="1">
          <a:blip r:embed="rId3"/>
          <a:srcRect t="755"/>
          <a:stretch/>
        </p:blipFill>
        <p:spPr>
          <a:xfrm>
            <a:off x="4886963" y="1080436"/>
            <a:ext cx="4068635" cy="4013934"/>
          </a:xfrm>
          <a:prstGeom prst="rect">
            <a:avLst/>
          </a:prstGeom>
        </p:spPr>
      </p:pic>
      <p:sp>
        <p:nvSpPr>
          <p:cNvPr id="2" name="Slide Number Placeholder 1"/>
          <p:cNvSpPr>
            <a:spLocks noGrp="1"/>
          </p:cNvSpPr>
          <p:nvPr>
            <p:ph type="sldNum" sz="quarter" idx="13"/>
          </p:nvPr>
        </p:nvSpPr>
        <p:spPr/>
        <p:txBody>
          <a:bodyPr/>
          <a:lstStyle/>
          <a:p>
            <a:pPr>
              <a:defRPr/>
            </a:pPr>
            <a:r>
              <a:rPr lang="en-US" dirty="0"/>
              <a:t>35</a:t>
            </a:r>
          </a:p>
        </p:txBody>
      </p:sp>
    </p:spTree>
    <p:extLst>
      <p:ext uri="{BB962C8B-B14F-4D97-AF65-F5344CB8AC3E}">
        <p14:creationId xmlns:p14="http://schemas.microsoft.com/office/powerpoint/2010/main" val="3910728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sp>
        <p:nvSpPr>
          <p:cNvPr id="4" name="Rectangle 3"/>
          <p:cNvSpPr/>
          <p:nvPr/>
        </p:nvSpPr>
        <p:spPr>
          <a:xfrm>
            <a:off x="853699" y="1080436"/>
            <a:ext cx="4035932" cy="3970318"/>
          </a:xfrm>
          <a:prstGeom prst="rect">
            <a:avLst/>
          </a:prstGeom>
        </p:spPr>
        <p:txBody>
          <a:bodyPr wrap="square">
            <a:spAutoFit/>
          </a:bodyPr>
          <a:lstStyle/>
          <a:p>
            <a:r>
              <a:rPr lang="en-US" u="sng" dirty="0">
                <a:latin typeface="Arial" panose="020B0604020202020204" pitchFamily="34" charset="0"/>
              </a:rPr>
              <a:t>Helpful Tips for Geological Review</a:t>
            </a:r>
          </a:p>
          <a:p>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Well logs should have the tops and bases of each reservoir interval clearly labeled</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Label fluid contacts and lowest knowns</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Clearly label pay counts</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Appropriately label petrophysical properties and any other assumptions</a:t>
            </a:r>
          </a:p>
        </p:txBody>
      </p:sp>
      <p:pic>
        <p:nvPicPr>
          <p:cNvPr id="2" name="Picture 1"/>
          <p:cNvPicPr>
            <a:picLocks noChangeAspect="1"/>
          </p:cNvPicPr>
          <p:nvPr/>
        </p:nvPicPr>
        <p:blipFill rotWithShape="1">
          <a:blip r:embed="rId3"/>
          <a:srcRect t="3761" r="44948"/>
          <a:stretch/>
        </p:blipFill>
        <p:spPr>
          <a:xfrm>
            <a:off x="5034251" y="1080436"/>
            <a:ext cx="3749359" cy="4915837"/>
          </a:xfrm>
          <a:prstGeom prst="rect">
            <a:avLst/>
          </a:prstGeom>
        </p:spPr>
      </p:pic>
      <p:sp>
        <p:nvSpPr>
          <p:cNvPr id="5" name="Slide Number Placeholder 4"/>
          <p:cNvSpPr>
            <a:spLocks noGrp="1"/>
          </p:cNvSpPr>
          <p:nvPr>
            <p:ph type="sldNum" sz="quarter" idx="13"/>
          </p:nvPr>
        </p:nvSpPr>
        <p:spPr/>
        <p:txBody>
          <a:bodyPr/>
          <a:lstStyle/>
          <a:p>
            <a:pPr>
              <a:defRPr/>
            </a:pPr>
            <a:r>
              <a:rPr lang="en-US" dirty="0"/>
              <a:t>36</a:t>
            </a:r>
          </a:p>
        </p:txBody>
      </p:sp>
    </p:spTree>
    <p:extLst>
      <p:ext uri="{BB962C8B-B14F-4D97-AF65-F5344CB8AC3E}">
        <p14:creationId xmlns:p14="http://schemas.microsoft.com/office/powerpoint/2010/main" val="532350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G&amp;G and Engineering Data</a:t>
            </a:r>
          </a:p>
        </p:txBody>
      </p:sp>
      <p:sp>
        <p:nvSpPr>
          <p:cNvPr id="8" name="Rectangle 5"/>
          <p:cNvSpPr>
            <a:spLocks noGrp="1" noChangeArrowheads="1"/>
          </p:cNvSpPr>
          <p:nvPr>
            <p:ph idx="1"/>
          </p:nvPr>
        </p:nvSpPr>
        <p:spPr bwMode="auto">
          <a:xfrm>
            <a:off x="851031" y="1080436"/>
            <a:ext cx="8158215" cy="325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Helpful Tips for Geological Review</a:t>
            </a: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eaLnBrk="1" hangingPunct="1">
              <a:buClr>
                <a:schemeClr val="tx1"/>
              </a:buClr>
              <a:buSzPct val="65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851031" y="1663458"/>
            <a:ext cx="8077200" cy="2519699"/>
          </a:xfrm>
          <a:prstGeom prst="rect">
            <a:avLst/>
          </a:prstGeom>
        </p:spPr>
      </p:pic>
      <p:sp>
        <p:nvSpPr>
          <p:cNvPr id="9" name="Rectangle 8"/>
          <p:cNvSpPr/>
          <p:nvPr/>
        </p:nvSpPr>
        <p:spPr>
          <a:xfrm>
            <a:off x="851031" y="4333775"/>
            <a:ext cx="7898333" cy="707886"/>
          </a:xfrm>
          <a:prstGeom prst="rect">
            <a:avLst/>
          </a:prstGeom>
        </p:spPr>
        <p:txBody>
          <a:bodyPr wrap="square">
            <a:spAutoFit/>
          </a:bodyPr>
          <a:lstStyle/>
          <a:p>
            <a:r>
              <a:rPr lang="en-US" sz="2000" kern="0" dirty="0">
                <a:latin typeface="Arial" panose="020B0604020202020204" pitchFamily="34" charset="0"/>
              </a:rPr>
              <a:t>Note: Depending on the geology, additional information may be needed.</a:t>
            </a:r>
          </a:p>
        </p:txBody>
      </p:sp>
      <p:sp>
        <p:nvSpPr>
          <p:cNvPr id="2" name="Slide Number Placeholder 1"/>
          <p:cNvSpPr>
            <a:spLocks noGrp="1"/>
          </p:cNvSpPr>
          <p:nvPr>
            <p:ph type="sldNum" sz="quarter" idx="13"/>
          </p:nvPr>
        </p:nvSpPr>
        <p:spPr/>
        <p:txBody>
          <a:bodyPr/>
          <a:lstStyle/>
          <a:p>
            <a:pPr>
              <a:defRPr/>
            </a:pPr>
            <a:r>
              <a:rPr lang="en-US" dirty="0"/>
              <a:t>37</a:t>
            </a:r>
          </a:p>
        </p:txBody>
      </p:sp>
    </p:spTree>
    <p:extLst>
      <p:ext uri="{BB962C8B-B14F-4D97-AF65-F5344CB8AC3E}">
        <p14:creationId xmlns:p14="http://schemas.microsoft.com/office/powerpoint/2010/main" val="46760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4298"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Presentation Agenda</a:t>
            </a:r>
          </a:p>
        </p:txBody>
      </p:sp>
      <p:sp>
        <p:nvSpPr>
          <p:cNvPr id="8" name="Rectangle 5"/>
          <p:cNvSpPr>
            <a:spLocks noGrp="1" noChangeArrowheads="1"/>
          </p:cNvSpPr>
          <p:nvPr>
            <p:ph idx="1"/>
          </p:nvPr>
        </p:nvSpPr>
        <p:spPr bwMode="auto">
          <a:xfrm>
            <a:off x="1193533" y="1488999"/>
            <a:ext cx="6462135" cy="366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tx1"/>
              </a:buClr>
              <a:buSzPct val="65000"/>
              <a:buFontTx/>
              <a:buChar char="•"/>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 of SCRR &amp; Application History</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Regulations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SCRR Application Process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#1</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#2</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Frequently Asked Questions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Questions from Audience</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2</a:t>
            </a:r>
          </a:p>
        </p:txBody>
      </p:sp>
    </p:spTree>
    <p:extLst>
      <p:ext uri="{BB962C8B-B14F-4D97-AF65-F5344CB8AC3E}">
        <p14:creationId xmlns:p14="http://schemas.microsoft.com/office/powerpoint/2010/main" val="193271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717" y="202131"/>
            <a:ext cx="8077200" cy="639015"/>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SCRR Process Flowchart</a:t>
            </a:r>
          </a:p>
        </p:txBody>
      </p:sp>
      <p:sp>
        <p:nvSpPr>
          <p:cNvPr id="2" name="Rectangle 1"/>
          <p:cNvSpPr/>
          <p:nvPr/>
        </p:nvSpPr>
        <p:spPr>
          <a:xfrm>
            <a:off x="3253339" y="3801980"/>
            <a:ext cx="4437246" cy="18576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25642" y="3801978"/>
            <a:ext cx="8518358" cy="1"/>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3"/>
          </p:nvPr>
        </p:nvSpPr>
        <p:spPr/>
        <p:txBody>
          <a:bodyPr/>
          <a:lstStyle/>
          <a:p>
            <a:pPr>
              <a:defRPr/>
            </a:pPr>
            <a:r>
              <a:rPr lang="en-US" dirty="0"/>
              <a:t>38</a:t>
            </a:r>
          </a:p>
        </p:txBody>
      </p:sp>
      <p:sp>
        <p:nvSpPr>
          <p:cNvPr id="7" name="Rectangle 6"/>
          <p:cNvSpPr/>
          <p:nvPr/>
        </p:nvSpPr>
        <p:spPr>
          <a:xfrm>
            <a:off x="7690584" y="3801981"/>
            <a:ext cx="1419727" cy="105877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815717" y="841146"/>
            <a:ext cx="8260906" cy="6016854"/>
          </a:xfrm>
          <a:prstGeom prst="rect">
            <a:avLst/>
          </a:prstGeom>
        </p:spPr>
      </p:pic>
    </p:spTree>
    <p:extLst>
      <p:ext uri="{BB962C8B-B14F-4D97-AF65-F5344CB8AC3E}">
        <p14:creationId xmlns:p14="http://schemas.microsoft.com/office/powerpoint/2010/main" val="322319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185287"/>
            <a:ext cx="8077200" cy="731521"/>
          </a:xfrm>
        </p:spPr>
        <p:txBody>
          <a:bodyPr anchor="t">
            <a:normAutofit/>
          </a:bodyPr>
          <a:lstStyle/>
          <a:p>
            <a:pPr eaLnBrk="1" fontAlgn="auto" hangingPunct="1">
              <a:spcAft>
                <a:spcPts val="0"/>
              </a:spcAft>
              <a:defRPr/>
            </a:pPr>
            <a:r>
              <a:rPr lang="en-US" sz="3200" dirty="0"/>
              <a:t>Formal Application</a:t>
            </a:r>
          </a:p>
        </p:txBody>
      </p:sp>
      <p:sp>
        <p:nvSpPr>
          <p:cNvPr id="8" name="Rectangle 5"/>
          <p:cNvSpPr>
            <a:spLocks noGrp="1" noChangeArrowheads="1"/>
          </p:cNvSpPr>
          <p:nvPr>
            <p:ph idx="1"/>
          </p:nvPr>
        </p:nvSpPr>
        <p:spPr bwMode="auto">
          <a:xfrm>
            <a:off x="851031" y="916808"/>
            <a:ext cx="7950467" cy="584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formal application must be accompanied with the appropriate cost recovery fee (via Pay.gov receipt) and all required data before BSEE can begin evaluating your application.</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If you had not previously provided your project scope, and therefore have not received an assigned cost recovery fee, BSEE will request your project scope, and once received, calculate and provide notification of your cost recovery fee.</a:t>
            </a:r>
          </a:p>
          <a:p>
            <a:pPr marL="0" indent="0" eaLnBrk="1" hangingPunct="1">
              <a:buClr>
                <a:schemeClr val="tx1"/>
              </a:buClr>
              <a:buSzPct val="65000"/>
              <a:buNone/>
            </a:pPr>
            <a:endParaRPr lang="en-US" sz="12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first step in BSEE’s review process, once we receive a formal application is to perform a completeness review.</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Verify that the scope of the project is aligned with what was described in the pre-application for proper cost recovery fee.</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Verify that all required data has been properly submitted.</a:t>
            </a:r>
          </a:p>
          <a:p>
            <a:pPr lvl="2" eaLnBrk="1" hangingPunct="1">
              <a:buClr>
                <a:schemeClr val="tx1"/>
              </a:buClr>
              <a:buSzPct val="65000"/>
              <a:buFont typeface="Arial" panose="020B0604020202020204" pitchFamily="34" charset="0"/>
              <a:buChar char="•"/>
            </a:pPr>
            <a:r>
              <a:rPr lang="en-US" sz="1600" dirty="0">
                <a:latin typeface="Arial" panose="020B0604020202020204" pitchFamily="34" charset="0"/>
                <a:cs typeface="Arial" panose="020B0604020202020204" pitchFamily="34" charset="0"/>
              </a:rPr>
              <a:t>To expedite the review process, if there is any required data that has not been submitted, provide a reasoning as to why.</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Verify that the operator’s model is uneconomic with full royalties paid and becomes economic with relief.</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Once the completion review is deemed complete, we will begin our internal review of the royalty relief application.</a:t>
            </a:r>
          </a:p>
          <a:p>
            <a:pPr marL="914400" lvl="2" indent="0" eaLnBrk="1" hangingPunct="1">
              <a:buClr>
                <a:schemeClr val="tx1"/>
              </a:buClr>
              <a:buSzPct val="65000"/>
              <a:buNone/>
            </a:pPr>
            <a:endParaRPr 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39</a:t>
            </a:r>
          </a:p>
        </p:txBody>
      </p:sp>
    </p:spTree>
    <p:extLst>
      <p:ext uri="{BB962C8B-B14F-4D97-AF65-F5344CB8AC3E}">
        <p14:creationId xmlns:p14="http://schemas.microsoft.com/office/powerpoint/2010/main" val="2196810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Formal Application</a:t>
            </a:r>
          </a:p>
        </p:txBody>
      </p:sp>
      <p:sp>
        <p:nvSpPr>
          <p:cNvPr id="8" name="Rectangle 5"/>
          <p:cNvSpPr>
            <a:spLocks noGrp="1" noChangeArrowheads="1"/>
          </p:cNvSpPr>
          <p:nvPr>
            <p:ph idx="1"/>
          </p:nvPr>
        </p:nvSpPr>
        <p:spPr bwMode="auto">
          <a:xfrm>
            <a:off x="851031" y="1080436"/>
            <a:ext cx="7879083"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 geological review consists of </a:t>
            </a:r>
            <a:r>
              <a:rPr lang="en-US" sz="2000" dirty="0" smtClean="0">
                <a:latin typeface="Arial" panose="020B0604020202020204" pitchFamily="34" charset="0"/>
                <a:cs typeface="Arial" panose="020B0604020202020204" pitchFamily="34" charset="0"/>
              </a:rPr>
              <a:t>BSEE:</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Analyzing the operator’s </a:t>
            </a:r>
            <a:r>
              <a:rPr lang="en-US" sz="1800" dirty="0" smtClean="0">
                <a:latin typeface="Arial" panose="020B0604020202020204" pitchFamily="34" charset="0"/>
                <a:cs typeface="Arial" panose="020B0604020202020204" pitchFamily="34" charset="0"/>
              </a:rPr>
              <a:t>submission</a:t>
            </a:r>
            <a:endParaRPr lang="en-US" sz="1800" dirty="0">
              <a:latin typeface="Arial" panose="020B0604020202020204" pitchFamily="34" charset="0"/>
              <a:cs typeface="Arial" panose="020B0604020202020204" pitchFamily="34" charset="0"/>
            </a:endParaRPr>
          </a:p>
          <a:p>
            <a:pPr lvl="2" eaLnBrk="1" hangingPunct="1">
              <a:buClr>
                <a:schemeClr val="tx1"/>
              </a:buClr>
              <a:buSzPct val="65000"/>
              <a:buFont typeface="Arial" panose="020B0604020202020204" pitchFamily="34" charset="0"/>
              <a:buChar char="•"/>
            </a:pPr>
            <a:r>
              <a:rPr lang="en-US" sz="1600" dirty="0">
                <a:latin typeface="Arial" panose="020B0604020202020204" pitchFamily="34" charset="0"/>
                <a:cs typeface="Arial" panose="020B0604020202020204" pitchFamily="34" charset="0"/>
              </a:rPr>
              <a:t>Using the operator’s submitted data, BSEE should be able to validate and follow your work, maps, and volumes</a:t>
            </a:r>
          </a:p>
          <a:p>
            <a:pPr lvl="1" eaLnBrk="1" hangingPunct="1">
              <a:buClr>
                <a:schemeClr val="tx1"/>
              </a:buClr>
              <a:buSzPct val="650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Independently </a:t>
            </a:r>
            <a:r>
              <a:rPr lang="en-US" sz="1800" dirty="0">
                <a:latin typeface="Arial" panose="020B0604020202020204" pitchFamily="34" charset="0"/>
                <a:cs typeface="Arial" panose="020B0604020202020204" pitchFamily="34" charset="0"/>
              </a:rPr>
              <a:t>mapping sands to be penetrated in all proposed </a:t>
            </a:r>
            <a:r>
              <a:rPr lang="en-US" sz="1800" dirty="0" smtClean="0">
                <a:latin typeface="Arial" panose="020B0604020202020204" pitchFamily="34" charset="0"/>
                <a:cs typeface="Arial" panose="020B0604020202020204" pitchFamily="34" charset="0"/>
              </a:rPr>
              <a:t>wells</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An engineering review and economic evaluation are </a:t>
            </a:r>
            <a:r>
              <a:rPr lang="en-US" sz="2000" dirty="0" smtClean="0">
                <a:latin typeface="Arial" panose="020B0604020202020204" pitchFamily="34" charset="0"/>
                <a:cs typeface="Arial" panose="020B0604020202020204" pitchFamily="34" charset="0"/>
              </a:rPr>
              <a:t>performed to:</a:t>
            </a:r>
            <a:endParaRPr lang="en-US" sz="2000" dirty="0">
              <a:latin typeface="Arial" panose="020B0604020202020204" pitchFamily="34" charset="0"/>
              <a:cs typeface="Arial" panose="020B0604020202020204" pitchFamily="34" charset="0"/>
            </a:endParaRP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Verify that the lease or project is eligible for royalty relief</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Independently perform a project evaluation using findings from geological review to determine appropriate royalty relief</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After BSEE has concluded its reviews of the application, a decision will be made on whether or not to grant royalty </a:t>
            </a:r>
            <a:r>
              <a:rPr lang="en-US" sz="2000" dirty="0" smtClean="0">
                <a:latin typeface="Arial" panose="020B0604020202020204" pitchFamily="34" charset="0"/>
                <a:cs typeface="Arial" panose="020B0604020202020204" pitchFamily="34" charset="0"/>
              </a:rPr>
              <a:t>relief</a:t>
            </a: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857250"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40</a:t>
            </a:r>
          </a:p>
        </p:txBody>
      </p:sp>
    </p:spTree>
    <p:extLst>
      <p:ext uri="{BB962C8B-B14F-4D97-AF65-F5344CB8AC3E}">
        <p14:creationId xmlns:p14="http://schemas.microsoft.com/office/powerpoint/2010/main" val="2290577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717" y="202131"/>
            <a:ext cx="8077200" cy="639015"/>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SCRR Process Flowchart</a:t>
            </a:r>
          </a:p>
        </p:txBody>
      </p:sp>
      <p:sp>
        <p:nvSpPr>
          <p:cNvPr id="2" name="Rectangle 1"/>
          <p:cNvSpPr/>
          <p:nvPr/>
        </p:nvSpPr>
        <p:spPr>
          <a:xfrm>
            <a:off x="6275672" y="5659654"/>
            <a:ext cx="1482290" cy="107802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25642" y="3849572"/>
            <a:ext cx="8518358" cy="1"/>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3"/>
          </p:nvPr>
        </p:nvSpPr>
        <p:spPr/>
        <p:txBody>
          <a:bodyPr/>
          <a:lstStyle/>
          <a:p>
            <a:pPr>
              <a:defRPr/>
            </a:pPr>
            <a:r>
              <a:rPr lang="en-US" dirty="0"/>
              <a:t>41</a:t>
            </a:r>
          </a:p>
        </p:txBody>
      </p:sp>
      <p:sp>
        <p:nvSpPr>
          <p:cNvPr id="7" name="Rectangle 6"/>
          <p:cNvSpPr/>
          <p:nvPr/>
        </p:nvSpPr>
        <p:spPr>
          <a:xfrm>
            <a:off x="7757962" y="4860758"/>
            <a:ext cx="1318661" cy="111652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815717" y="841146"/>
            <a:ext cx="8260906" cy="6016854"/>
          </a:xfrm>
          <a:prstGeom prst="rect">
            <a:avLst/>
          </a:prstGeom>
        </p:spPr>
      </p:pic>
    </p:spTree>
    <p:extLst>
      <p:ext uri="{BB962C8B-B14F-4D97-AF65-F5344CB8AC3E}">
        <p14:creationId xmlns:p14="http://schemas.microsoft.com/office/powerpoint/2010/main" val="296228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Application Decision</a:t>
            </a:r>
          </a:p>
        </p:txBody>
      </p:sp>
      <p:sp>
        <p:nvSpPr>
          <p:cNvPr id="8" name="Rectangle 5"/>
          <p:cNvSpPr>
            <a:spLocks noGrp="1" noChangeArrowheads="1"/>
          </p:cNvSpPr>
          <p:nvPr>
            <p:ph idx="1"/>
          </p:nvPr>
        </p:nvSpPr>
        <p:spPr bwMode="auto">
          <a:xfrm>
            <a:off x="851031" y="1080436"/>
            <a:ext cx="7748220"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After reviewing your application and concluding our independent analyses, a decision will be made by the Regional Director whether to approve or deny the application.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Approval letters will include the terms of royalty relief granted, as well as conditions of approval and/or thresholds.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Failure to meet the conditions of approval and/or if thresholds are triggered could lead to a forfeiture of royalty relief.</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By regulation, BSEE is only allowed to grant enough royalty relief to make your project economic (our thresholds are generated to protect this).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857250"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42</a:t>
            </a:r>
          </a:p>
        </p:txBody>
      </p:sp>
    </p:spTree>
    <p:extLst>
      <p:ext uri="{BB962C8B-B14F-4D97-AF65-F5344CB8AC3E}">
        <p14:creationId xmlns:p14="http://schemas.microsoft.com/office/powerpoint/2010/main" val="1997594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Application Decision</a:t>
            </a:r>
          </a:p>
        </p:txBody>
      </p:sp>
      <p:sp>
        <p:nvSpPr>
          <p:cNvPr id="8" name="Rectangle 5"/>
          <p:cNvSpPr>
            <a:spLocks noGrp="1" noChangeArrowheads="1"/>
          </p:cNvSpPr>
          <p:nvPr>
            <p:ph idx="1"/>
          </p:nvPr>
        </p:nvSpPr>
        <p:spPr bwMode="auto">
          <a:xfrm>
            <a:off x="851031" y="1082843"/>
            <a:ext cx="7950467" cy="561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Examples of forms of relief that BSEE may grant include: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685800"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 reduced royalty rate </a:t>
            </a:r>
            <a:r>
              <a:rPr lang="en-US" sz="2000" dirty="0" smtClean="0">
                <a:latin typeface="Arial" panose="020B0604020202020204" pitchFamily="34" charset="0"/>
                <a:cs typeface="Arial" panose="020B0604020202020204" pitchFamily="34" charset="0"/>
              </a:rPr>
              <a:t>for the lease </a:t>
            </a:r>
            <a:r>
              <a:rPr lang="en-US" sz="2000" dirty="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project.</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685800"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 value of suspended royalties (VSR): </a:t>
            </a:r>
            <a:r>
              <a:rPr lang="en-US" sz="2000" dirty="0"/>
              <a:t>A predetermined dollar amount that the operator does not pay in royalties received.  Once the VSR is met, royalty payments resume as per the lease instrument. </a:t>
            </a:r>
          </a:p>
          <a:p>
            <a:pPr marL="400050" lvl="1" indent="0" eaLnBrk="1" hangingPunct="1">
              <a:buClr>
                <a:schemeClr val="tx1"/>
              </a:buClr>
              <a:buSzPct val="65000"/>
              <a:buNone/>
            </a:pPr>
            <a:endParaRPr lang="en-US" sz="2000" dirty="0"/>
          </a:p>
          <a:p>
            <a:pPr marL="685800"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 royalty suspension volume (RSV): A fixed volume of initial production that is royalty </a:t>
            </a:r>
            <a:r>
              <a:rPr lang="en-US" sz="2000" dirty="0" smtClean="0">
                <a:latin typeface="Arial" panose="020B0604020202020204" pitchFamily="34" charset="0"/>
                <a:cs typeface="Arial" panose="020B0604020202020204" pitchFamily="34" charset="0"/>
              </a:rPr>
              <a:t>free.  </a:t>
            </a:r>
            <a:r>
              <a:rPr lang="en-US" sz="2000" dirty="0">
                <a:latin typeface="Arial" panose="020B0604020202020204" pitchFamily="34" charset="0"/>
                <a:cs typeface="Arial" panose="020B0604020202020204" pitchFamily="34" charset="0"/>
              </a:rPr>
              <a:t>Once the RSV is met, </a:t>
            </a:r>
            <a:r>
              <a:rPr lang="en-US" sz="2000" dirty="0"/>
              <a:t>royalty payments resume as per the lease instrument.</a:t>
            </a:r>
            <a:r>
              <a:rPr lang="en-US" sz="2000" dirty="0">
                <a:latin typeface="Arial" panose="020B0604020202020204" pitchFamily="34" charset="0"/>
                <a:cs typeface="Arial" panose="020B0604020202020204" pitchFamily="34" charset="0"/>
              </a:rPr>
              <a:t>   </a:t>
            </a:r>
          </a:p>
          <a:p>
            <a:pPr marL="685800" lvl="1" eaLnBrk="1" hangingPunct="1">
              <a:buClr>
                <a:schemeClr val="tx1"/>
              </a:buClr>
              <a:buSzPct val="650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857250"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43</a:t>
            </a:r>
          </a:p>
        </p:txBody>
      </p:sp>
    </p:spTree>
    <p:extLst>
      <p:ext uri="{BB962C8B-B14F-4D97-AF65-F5344CB8AC3E}">
        <p14:creationId xmlns:p14="http://schemas.microsoft.com/office/powerpoint/2010/main" val="2027851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Application Decision</a:t>
            </a:r>
          </a:p>
        </p:txBody>
      </p:sp>
      <p:sp>
        <p:nvSpPr>
          <p:cNvPr id="8" name="Rectangle 5"/>
          <p:cNvSpPr>
            <a:spLocks noGrp="1" noChangeArrowheads="1"/>
          </p:cNvSpPr>
          <p:nvPr>
            <p:ph idx="1"/>
          </p:nvPr>
        </p:nvSpPr>
        <p:spPr bwMode="auto">
          <a:xfrm>
            <a:off x="851031" y="1080436"/>
            <a:ext cx="7950467" cy="561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Examples of conditions of approval/thresholds include: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685800"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 commitment to meet </a:t>
            </a:r>
            <a:r>
              <a:rPr lang="en-US" sz="2000" dirty="0" smtClean="0">
                <a:latin typeface="Arial" panose="020B0604020202020204" pitchFamily="34" charset="0"/>
                <a:cs typeface="Arial" panose="020B0604020202020204" pitchFamily="34" charset="0"/>
              </a:rPr>
              <a:t>certain </a:t>
            </a:r>
            <a:r>
              <a:rPr lang="en-US" sz="2000" dirty="0">
                <a:latin typeface="Arial" panose="020B0604020202020204" pitchFamily="34" charset="0"/>
                <a:cs typeface="Arial" panose="020B0604020202020204" pitchFamily="34" charset="0"/>
              </a:rPr>
              <a:t>minimum </a:t>
            </a:r>
            <a:r>
              <a:rPr lang="en-US" sz="2000" dirty="0" smtClean="0">
                <a:latin typeface="Arial" panose="020B0604020202020204" pitchFamily="34" charset="0"/>
                <a:cs typeface="Arial" panose="020B0604020202020204" pitchFamily="34" charset="0"/>
              </a:rPr>
              <a:t>CAPEX and </a:t>
            </a:r>
            <a:r>
              <a:rPr lang="en-US" sz="2000" dirty="0">
                <a:latin typeface="Arial" panose="020B0604020202020204" pitchFamily="34" charset="0"/>
                <a:cs typeface="Arial" panose="020B0604020202020204" pitchFamily="34" charset="0"/>
              </a:rPr>
              <a:t>a commitment to provide documentation demonstrating the actual expenditures incurred</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685800"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 specified timeframe in which drilling on the lease or project is expected to commence</a:t>
            </a:r>
          </a:p>
          <a:p>
            <a:pPr marL="1085850" lvl="2"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BSEE can grant up to 3 years to commence drilling</a:t>
            </a:r>
          </a:p>
          <a:p>
            <a:pPr marL="1085850" lvl="2"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BSEE decides on a case-by-case basis and is determined by the reasonable schedule of activity</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685800"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Commodity price ceilings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685800" lvl="1"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A requirement to complete well operations targeting discovered resources before relief would be extended to other production from the lease or project</a:t>
            </a:r>
          </a:p>
          <a:p>
            <a:pPr marL="685800" lvl="1" eaLnBrk="1" hangingPunct="1">
              <a:buClr>
                <a:schemeClr val="tx1"/>
              </a:buClr>
              <a:buSzPct val="650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1800" dirty="0">
              <a:latin typeface="Arial" panose="020B0604020202020204" pitchFamily="34" charset="0"/>
              <a:cs typeface="Arial" panose="020B0604020202020204" pitchFamily="34" charset="0"/>
            </a:endParaRPr>
          </a:p>
          <a:p>
            <a:pPr marL="857250"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44</a:t>
            </a:r>
          </a:p>
        </p:txBody>
      </p:sp>
    </p:spTree>
    <p:extLst>
      <p:ext uri="{BB962C8B-B14F-4D97-AF65-F5344CB8AC3E}">
        <p14:creationId xmlns:p14="http://schemas.microsoft.com/office/powerpoint/2010/main" val="2888997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Presentation Agenda</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SCRR &amp; Application History</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Regulations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SCRR Application Process</a:t>
            </a:r>
          </a:p>
          <a:p>
            <a:pPr eaLnBrk="1" hangingPunct="1">
              <a:buClr>
                <a:schemeClr val="tx1"/>
              </a:buClr>
              <a:buSzPct val="65000"/>
              <a:buFontTx/>
              <a:buChar char="•"/>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Application #1</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#2</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Frequently Asked Questions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Questions from Audience</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45</a:t>
            </a:r>
          </a:p>
        </p:txBody>
      </p:sp>
    </p:spTree>
    <p:extLst>
      <p:ext uri="{BB962C8B-B14F-4D97-AF65-F5344CB8AC3E}">
        <p14:creationId xmlns:p14="http://schemas.microsoft.com/office/powerpoint/2010/main" val="1648482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Application #1</a:t>
            </a:r>
          </a:p>
        </p:txBody>
      </p:sp>
      <p:sp>
        <p:nvSpPr>
          <p:cNvPr id="4" name="Content Placeholder 3"/>
          <p:cNvSpPr>
            <a:spLocks noGrp="1"/>
          </p:cNvSpPr>
          <p:nvPr>
            <p:ph idx="10"/>
          </p:nvPr>
        </p:nvSpPr>
        <p:spPr>
          <a:xfrm>
            <a:off x="4565511" y="2657000"/>
            <a:ext cx="4578489" cy="2697265"/>
          </a:xfrm>
        </p:spPr>
        <p:txBody>
          <a:bodyPr/>
          <a:lstStyle/>
          <a:p>
            <a:pPr marL="0" indent="0">
              <a:buNone/>
            </a:pPr>
            <a:r>
              <a:rPr lang="en-US" sz="2000" u="sng" dirty="0">
                <a:latin typeface="Arial" panose="020B0604020202020204" pitchFamily="34" charset="0"/>
                <a:cs typeface="Arial" panose="020B0604020202020204" pitchFamily="34" charset="0"/>
              </a:rPr>
              <a:t>Proven Targets:</a:t>
            </a:r>
          </a:p>
          <a:p>
            <a:pPr marL="457200" lvl="1">
              <a:buFont typeface="Arial" panose="020B0604020202020204" pitchFamily="34" charset="0"/>
              <a:buChar char="•"/>
            </a:pPr>
            <a:r>
              <a:rPr lang="en-US" sz="2000" dirty="0">
                <a:latin typeface="Arial" panose="020B0604020202020204" pitchFamily="34" charset="0"/>
                <a:cs typeface="Arial" panose="020B0604020202020204" pitchFamily="34" charset="0"/>
              </a:rPr>
              <a:t>Lease 1, Platform A Well A001, Uneconomic @ 25% Discount Rate with Full Royalties Paid </a:t>
            </a:r>
          </a:p>
          <a:p>
            <a:pPr marL="171450" lvl="1" indent="0">
              <a:buNone/>
            </a:pPr>
            <a:endParaRPr lang="en-US" sz="2000" dirty="0">
              <a:latin typeface="Arial" panose="020B0604020202020204" pitchFamily="34" charset="0"/>
              <a:cs typeface="Arial" panose="020B0604020202020204" pitchFamily="34" charset="0"/>
            </a:endParaRPr>
          </a:p>
          <a:p>
            <a:pPr marL="171450" lvl="1" indent="0">
              <a:buNone/>
            </a:pPr>
            <a:r>
              <a:rPr lang="en-US" sz="2000" dirty="0">
                <a:latin typeface="Arial" panose="020B0604020202020204" pitchFamily="34" charset="0"/>
                <a:cs typeface="Arial" panose="020B0604020202020204" pitchFamily="34" charset="0"/>
              </a:rPr>
              <a:t>	</a:t>
            </a:r>
          </a:p>
        </p:txBody>
      </p:sp>
      <p:sp>
        <p:nvSpPr>
          <p:cNvPr id="59" name="Text Placeholder 3"/>
          <p:cNvSpPr>
            <a:spLocks noGrp="1"/>
          </p:cNvSpPr>
          <p:nvPr>
            <p:ph type="body" sz="quarter" idx="12"/>
          </p:nvPr>
        </p:nvSpPr>
        <p:spPr>
          <a:xfrm>
            <a:off x="914400" y="838200"/>
            <a:ext cx="8077200" cy="1308234"/>
          </a:xfrm>
        </p:spPr>
        <p:txBody>
          <a:bodyPr anchor="t"/>
          <a:lstStyle/>
          <a:p>
            <a:r>
              <a:rPr lang="en-US" sz="2000" dirty="0">
                <a:solidFill>
                  <a:schemeClr val="tx1"/>
                </a:solidFill>
                <a:latin typeface="Arial" panose="020B0604020202020204" pitchFamily="34" charset="0"/>
                <a:cs typeface="Arial" panose="020B0604020202020204" pitchFamily="34" charset="0"/>
              </a:rPr>
              <a:t>Description: Drill well, located in less than 200 meters water depth, proposing to penetrate previously discovered gas reservoir.  Use existing Platform A and associated infrastructure for processing and transporting to sales. </a:t>
            </a:r>
          </a:p>
          <a:p>
            <a:endParaRPr lang="en-US" sz="200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914400" y="2349677"/>
            <a:ext cx="3499407" cy="3822523"/>
          </a:xfrm>
          <a:prstGeom prst="rect">
            <a:avLst/>
          </a:prstGeom>
        </p:spPr>
      </p:pic>
      <p:sp>
        <p:nvSpPr>
          <p:cNvPr id="3" name="Slide Number Placeholder 2"/>
          <p:cNvSpPr>
            <a:spLocks noGrp="1"/>
          </p:cNvSpPr>
          <p:nvPr>
            <p:ph type="sldNum" sz="quarter" idx="13"/>
          </p:nvPr>
        </p:nvSpPr>
        <p:spPr/>
        <p:txBody>
          <a:bodyPr/>
          <a:lstStyle/>
          <a:p>
            <a:pPr>
              <a:defRPr/>
            </a:pPr>
            <a:r>
              <a:rPr lang="en-US" dirty="0"/>
              <a:t>46</a:t>
            </a:r>
          </a:p>
        </p:txBody>
      </p:sp>
    </p:spTree>
    <p:extLst>
      <p:ext uri="{BB962C8B-B14F-4D97-AF65-F5344CB8AC3E}">
        <p14:creationId xmlns:p14="http://schemas.microsoft.com/office/powerpoint/2010/main" val="25905226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392" y="314425"/>
            <a:ext cx="8173452" cy="533400"/>
          </a:xfrm>
        </p:spPr>
        <p:txBody>
          <a:bodyPr>
            <a:normAutofit fontScale="90000"/>
          </a:bodyPr>
          <a:lstStyle/>
          <a:p>
            <a:r>
              <a:rPr lang="en-US" dirty="0"/>
              <a:t>Project Inputs</a:t>
            </a:r>
          </a:p>
        </p:txBody>
      </p:sp>
      <p:sp>
        <p:nvSpPr>
          <p:cNvPr id="2" name="Slide Number Placeholder 1"/>
          <p:cNvSpPr>
            <a:spLocks noGrp="1"/>
          </p:cNvSpPr>
          <p:nvPr>
            <p:ph type="sldNum" sz="quarter" idx="13"/>
          </p:nvPr>
        </p:nvSpPr>
        <p:spPr/>
        <p:txBody>
          <a:bodyPr/>
          <a:lstStyle/>
          <a:p>
            <a:pPr>
              <a:defRPr/>
            </a:pPr>
            <a:r>
              <a:rPr lang="en-US" dirty="0"/>
              <a:t>47</a:t>
            </a:r>
          </a:p>
        </p:txBody>
      </p:sp>
      <p:graphicFrame>
        <p:nvGraphicFramePr>
          <p:cNvPr id="5" name="Object 4"/>
          <p:cNvGraphicFramePr>
            <a:graphicFrameLocks noChangeAspect="1"/>
          </p:cNvGraphicFramePr>
          <p:nvPr>
            <p:extLst>
              <p:ext uri="{D42A27DB-BD31-4B8C-83A1-F6EECF244321}">
                <p14:modId xmlns:p14="http://schemas.microsoft.com/office/powerpoint/2010/main" val="1925815387"/>
              </p:ext>
            </p:extLst>
          </p:nvPr>
        </p:nvGraphicFramePr>
        <p:xfrm>
          <a:off x="698534" y="1417621"/>
          <a:ext cx="8362950" cy="3714750"/>
        </p:xfrm>
        <a:graphic>
          <a:graphicData uri="http://schemas.openxmlformats.org/presentationml/2006/ole">
            <mc:AlternateContent xmlns:mc="http://schemas.openxmlformats.org/markup-compatibility/2006">
              <mc:Choice xmlns:v="urn:schemas-microsoft-com:vml" Requires="v">
                <p:oleObj spid="_x0000_s6151" name="Worksheet" r:id="rId4" imgW="8362856" imgH="3714789" progId="Excel.Sheet.12">
                  <p:embed/>
                </p:oleObj>
              </mc:Choice>
              <mc:Fallback>
                <p:oleObj name="Worksheet" r:id="rId4" imgW="8362856" imgH="3714789" progId="Excel.Sheet.12">
                  <p:embed/>
                  <p:pic>
                    <p:nvPicPr>
                      <p:cNvPr id="0" name=""/>
                      <p:cNvPicPr/>
                      <p:nvPr/>
                    </p:nvPicPr>
                    <p:blipFill>
                      <a:blip r:embed="rId5"/>
                      <a:stretch>
                        <a:fillRect/>
                      </a:stretch>
                    </p:blipFill>
                    <p:spPr>
                      <a:xfrm>
                        <a:off x="698534" y="1417621"/>
                        <a:ext cx="8362950" cy="3714750"/>
                      </a:xfrm>
                      <a:prstGeom prst="rect">
                        <a:avLst/>
                      </a:prstGeom>
                    </p:spPr>
                  </p:pic>
                </p:oleObj>
              </mc:Fallback>
            </mc:AlternateContent>
          </a:graphicData>
        </a:graphic>
      </p:graphicFrame>
    </p:spTree>
    <p:extLst>
      <p:ext uri="{BB962C8B-B14F-4D97-AF65-F5344CB8AC3E}">
        <p14:creationId xmlns:p14="http://schemas.microsoft.com/office/powerpoint/2010/main" val="2195538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82494" y="352926"/>
            <a:ext cx="7819004" cy="533400"/>
          </a:xfrm>
        </p:spPr>
        <p:txBody>
          <a:bodyPr anchor="t">
            <a:no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Overview of SCRR</a:t>
            </a:r>
            <a:endParaRPr lang="en-US" sz="3200" dirty="0"/>
          </a:p>
        </p:txBody>
      </p:sp>
      <p:sp>
        <p:nvSpPr>
          <p:cNvPr id="6" name="Content Placeholder 5"/>
          <p:cNvSpPr>
            <a:spLocks noGrp="1" noChangeArrowheads="1"/>
          </p:cNvSpPr>
          <p:nvPr>
            <p:ph idx="1"/>
          </p:nvPr>
        </p:nvSpPr>
        <p:spPr bwMode="auto">
          <a:xfrm>
            <a:off x="1156104" y="1398325"/>
            <a:ext cx="7950467" cy="518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SCRR is a 2 step process:</a:t>
            </a:r>
          </a:p>
          <a:p>
            <a:pPr marL="1200150" lvl="2" indent="-342900" eaLnBrk="1" hangingPunct="1">
              <a:buClr>
                <a:schemeClr val="tx1"/>
              </a:buClr>
              <a:buSzPct val="65000"/>
              <a:buFont typeface="+mj-lt"/>
              <a:buAutoNum type="arabicPeriod"/>
            </a:pPr>
            <a:r>
              <a:rPr lang="en-US" sz="1800" dirty="0">
                <a:latin typeface="Arial" panose="020B0604020202020204" pitchFamily="34" charset="0"/>
                <a:cs typeface="Arial" panose="020B0604020202020204" pitchFamily="34" charset="0"/>
              </a:rPr>
              <a:t>Pre-Application</a:t>
            </a:r>
          </a:p>
          <a:p>
            <a:pPr marL="1200150" lvl="2" indent="-342900" eaLnBrk="1" hangingPunct="1">
              <a:buClr>
                <a:schemeClr val="tx1"/>
              </a:buClr>
              <a:buSzPct val="65000"/>
              <a:buFont typeface="+mj-lt"/>
              <a:buAutoNum type="arabicPeriod"/>
            </a:pPr>
            <a:r>
              <a:rPr lang="en-US" sz="1800" dirty="0">
                <a:latin typeface="Arial" panose="020B0604020202020204" pitchFamily="34" charset="0"/>
                <a:cs typeface="Arial" panose="020B0604020202020204" pitchFamily="34" charset="0"/>
              </a:rPr>
              <a:t>Formal Application</a:t>
            </a:r>
          </a:p>
          <a:p>
            <a:pPr marL="1200150" lvl="2" indent="-342900" eaLnBrk="1" hangingPunct="1">
              <a:buClr>
                <a:schemeClr val="tx1"/>
              </a:buClr>
              <a:buSzPct val="65000"/>
              <a:buFont typeface="+mj-lt"/>
              <a:buAutoNum type="arabicPeriod"/>
            </a:pPr>
            <a:endParaRPr lang="en-US" sz="1800" dirty="0">
              <a:latin typeface="Arial" panose="020B0604020202020204" pitchFamily="34" charset="0"/>
              <a:cs typeface="Arial" panose="020B0604020202020204" pitchFamily="34" charset="0"/>
            </a:endParaRPr>
          </a:p>
          <a:p>
            <a:pPr marL="0" lvl="0" indent="0" eaLnBrk="1" hangingPunct="1">
              <a:buClr>
                <a:prstClr val="black"/>
              </a:buClr>
              <a:buSzPct val="65000"/>
              <a:buNone/>
            </a:pPr>
            <a:r>
              <a:rPr lang="en-US" sz="2000" dirty="0">
                <a:solidFill>
                  <a:prstClr val="black"/>
                </a:solidFill>
                <a:latin typeface="Arial" panose="020B0604020202020204" pitchFamily="34" charset="0"/>
                <a:cs typeface="Arial" panose="020B0604020202020204" pitchFamily="34" charset="0"/>
              </a:rPr>
              <a:t>Policy changes effective November 21, 2019, include:</a:t>
            </a:r>
          </a:p>
          <a:p>
            <a:pPr lvl="2" indent="-342900" eaLnBrk="1" hangingPunct="1">
              <a:buClr>
                <a:prstClr val="black"/>
              </a:buClr>
              <a:buSzPct val="65000"/>
              <a:buFont typeface="+mj-lt"/>
              <a:buAutoNum type="arabicPeriod"/>
            </a:pPr>
            <a:r>
              <a:rPr lang="en-US" sz="1800" dirty="0">
                <a:solidFill>
                  <a:prstClr val="black"/>
                </a:solidFill>
                <a:latin typeface="Arial" panose="020B0604020202020204" pitchFamily="34" charset="0"/>
                <a:cs typeface="Arial" panose="020B0604020202020204" pitchFamily="34" charset="0"/>
              </a:rPr>
              <a:t>Applications can be approved on a “project” basis that include operations in multiple, non-adjacent locations and leases</a:t>
            </a:r>
          </a:p>
          <a:p>
            <a:pPr lvl="2" indent="-342900" eaLnBrk="1" hangingPunct="1">
              <a:buClr>
                <a:prstClr val="black"/>
              </a:buClr>
              <a:buSzPct val="65000"/>
              <a:buFont typeface="+mj-lt"/>
              <a:buAutoNum type="arabicPeriod"/>
            </a:pPr>
            <a:r>
              <a:rPr lang="en-US" sz="1800" dirty="0">
                <a:solidFill>
                  <a:prstClr val="black"/>
                </a:solidFill>
                <a:latin typeface="Arial" panose="020B0604020202020204" pitchFamily="34" charset="0"/>
                <a:cs typeface="Arial" panose="020B0604020202020204" pitchFamily="34" charset="0"/>
              </a:rPr>
              <a:t>Applications can include exploratory resources </a:t>
            </a:r>
            <a:r>
              <a:rPr lang="en-US" sz="1800" b="1" u="sng" dirty="0">
                <a:solidFill>
                  <a:prstClr val="black"/>
                </a:solidFill>
                <a:latin typeface="Arial" panose="020B0604020202020204" pitchFamily="34" charset="0"/>
                <a:cs typeface="Arial" panose="020B0604020202020204" pitchFamily="34" charset="0"/>
              </a:rPr>
              <a:t>IF</a:t>
            </a:r>
            <a:r>
              <a:rPr lang="en-US" sz="1800" dirty="0">
                <a:solidFill>
                  <a:prstClr val="black"/>
                </a:solidFill>
                <a:latin typeface="Arial" panose="020B0604020202020204" pitchFamily="34" charset="0"/>
                <a:cs typeface="Arial" panose="020B0604020202020204" pitchFamily="34" charset="0"/>
              </a:rPr>
              <a:t> they promote development or increase production of discovered resources</a:t>
            </a:r>
          </a:p>
          <a:p>
            <a:pPr lvl="2" indent="-342900" eaLnBrk="1" hangingPunct="1">
              <a:buClr>
                <a:prstClr val="black"/>
              </a:buClr>
              <a:buSzPct val="65000"/>
              <a:buFont typeface="+mj-lt"/>
              <a:buAutoNum type="arabicPeriod"/>
            </a:pPr>
            <a:r>
              <a:rPr lang="en-US" sz="1800" dirty="0">
                <a:solidFill>
                  <a:prstClr val="black"/>
                </a:solidFill>
                <a:latin typeface="Arial" panose="020B0604020202020204" pitchFamily="34" charset="0"/>
                <a:cs typeface="Arial" panose="020B0604020202020204" pitchFamily="34" charset="0"/>
              </a:rPr>
              <a:t>Discount Range: 0 to 25% for Lease or projects in water depths 200 meters or less in the GOM</a:t>
            </a:r>
          </a:p>
          <a:p>
            <a:pPr marL="1714500" lvl="4" indent="0" eaLnBrk="1" hangingPunct="1">
              <a:buClr>
                <a:prstClr val="black"/>
              </a:buClr>
              <a:buSzPct val="65000"/>
              <a:buNone/>
            </a:pPr>
            <a:r>
              <a:rPr lang="en-US" dirty="0">
                <a:solidFill>
                  <a:prstClr val="black"/>
                </a:solidFill>
                <a:latin typeface="Arial" panose="020B0604020202020204" pitchFamily="34" charset="0"/>
                <a:cs typeface="Arial" panose="020B0604020202020204" pitchFamily="34" charset="0"/>
              </a:rPr>
              <a:t>Note: Deep water discount range hasn’t changed, 10 to 15%</a:t>
            </a:r>
          </a:p>
          <a:p>
            <a:pPr marL="57150" indent="0" eaLnBrk="1" hangingPunct="1">
              <a:buClr>
                <a:schemeClr val="tx1"/>
              </a:buClr>
              <a:buSzPct val="65000"/>
              <a:buNone/>
            </a:pPr>
            <a:endParaRPr lang="en-US" sz="2600" dirty="0">
              <a:latin typeface="Arial" panose="020B0604020202020204" pitchFamily="34" charset="0"/>
              <a:cs typeface="Arial" panose="020B0604020202020204" pitchFamily="34" charset="0"/>
            </a:endParaRPr>
          </a:p>
          <a:p>
            <a:pPr lvl="3" indent="-342900" eaLnBrk="1" hangingPunct="1">
              <a:buClr>
                <a:schemeClr val="tx1"/>
              </a:buClr>
              <a:buSzPct val="65000"/>
              <a:buFont typeface="+mj-lt"/>
              <a:buAutoNum type="arabicPeriod"/>
            </a:pPr>
            <a:endParaRPr lang="en-US" sz="1600" dirty="0">
              <a:latin typeface="Arial" panose="020B0604020202020204" pitchFamily="34" charset="0"/>
              <a:cs typeface="Arial" panose="020B0604020202020204" pitchFamily="34" charset="0"/>
            </a:endParaRPr>
          </a:p>
          <a:p>
            <a:pPr lvl="3" indent="-342900" eaLnBrk="1" hangingPunct="1">
              <a:buClr>
                <a:schemeClr val="tx1"/>
              </a:buClr>
              <a:buSzPct val="65000"/>
              <a:buFont typeface="+mj-lt"/>
              <a:buAutoNum type="arabicPeriod"/>
            </a:pPr>
            <a:endParaRPr 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3</a:t>
            </a:r>
          </a:p>
        </p:txBody>
      </p:sp>
    </p:spTree>
    <p:extLst>
      <p:ext uri="{BB962C8B-B14F-4D97-AF65-F5344CB8AC3E}">
        <p14:creationId xmlns:p14="http://schemas.microsoft.com/office/powerpoint/2010/main" val="3873687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392" y="314425"/>
            <a:ext cx="8173452" cy="533400"/>
          </a:xfrm>
        </p:spPr>
        <p:txBody>
          <a:bodyPr>
            <a:normAutofit fontScale="90000"/>
          </a:bodyPr>
          <a:lstStyle/>
          <a:p>
            <a:r>
              <a:rPr lang="en-US" dirty="0"/>
              <a:t>Example Cash Flow Scenario</a:t>
            </a:r>
          </a:p>
        </p:txBody>
      </p:sp>
      <p:pic>
        <p:nvPicPr>
          <p:cNvPr id="6" name="Picture 5"/>
          <p:cNvPicPr>
            <a:picLocks noChangeAspect="1"/>
          </p:cNvPicPr>
          <p:nvPr/>
        </p:nvPicPr>
        <p:blipFill>
          <a:blip r:embed="rId3"/>
          <a:stretch>
            <a:fillRect/>
          </a:stretch>
        </p:blipFill>
        <p:spPr>
          <a:xfrm>
            <a:off x="1636813" y="1247220"/>
            <a:ext cx="6112605" cy="251474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718180" y="3978474"/>
            <a:ext cx="7949873" cy="2469094"/>
          </a:xfrm>
          <a:prstGeom prst="rect">
            <a:avLst/>
          </a:prstGeom>
          <a:ln>
            <a:solidFill>
              <a:schemeClr val="tx1"/>
            </a:solidFill>
          </a:ln>
        </p:spPr>
      </p:pic>
      <p:sp>
        <p:nvSpPr>
          <p:cNvPr id="2" name="Slide Number Placeholder 1"/>
          <p:cNvSpPr>
            <a:spLocks noGrp="1"/>
          </p:cNvSpPr>
          <p:nvPr>
            <p:ph type="sldNum" sz="quarter" idx="13"/>
          </p:nvPr>
        </p:nvSpPr>
        <p:spPr/>
        <p:txBody>
          <a:bodyPr/>
          <a:lstStyle/>
          <a:p>
            <a:pPr>
              <a:defRPr/>
            </a:pPr>
            <a:r>
              <a:rPr lang="en-US" dirty="0"/>
              <a:t>48</a:t>
            </a:r>
          </a:p>
        </p:txBody>
      </p:sp>
    </p:spTree>
    <p:extLst>
      <p:ext uri="{BB962C8B-B14F-4D97-AF65-F5344CB8AC3E}">
        <p14:creationId xmlns:p14="http://schemas.microsoft.com/office/powerpoint/2010/main" val="2344753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Value, Before Relief</a:t>
            </a:r>
          </a:p>
        </p:txBody>
      </p:sp>
      <p:sp>
        <p:nvSpPr>
          <p:cNvPr id="7" name="TextBox 6"/>
          <p:cNvSpPr txBox="1"/>
          <p:nvPr/>
        </p:nvSpPr>
        <p:spPr>
          <a:xfrm>
            <a:off x="825917" y="3890259"/>
            <a:ext cx="8165683" cy="707886"/>
          </a:xfrm>
          <a:prstGeom prst="rect">
            <a:avLst/>
          </a:prstGeom>
          <a:noFill/>
        </p:spPr>
        <p:txBody>
          <a:bodyPr wrap="square" rtlCol="0">
            <a:spAutoFit/>
          </a:bodyPr>
          <a:lstStyle/>
          <a:p>
            <a:r>
              <a:rPr lang="en-US" sz="2000" dirty="0">
                <a:latin typeface="Arial" panose="020B0604020202020204" pitchFamily="34" charset="0"/>
              </a:rPr>
              <a:t>Demonstrates that the economic model returns a negative NPV at company-selected discount rate.</a:t>
            </a:r>
          </a:p>
        </p:txBody>
      </p:sp>
      <p:pic>
        <p:nvPicPr>
          <p:cNvPr id="4" name="Picture 3"/>
          <p:cNvPicPr>
            <a:picLocks noChangeAspect="1"/>
          </p:cNvPicPr>
          <p:nvPr/>
        </p:nvPicPr>
        <p:blipFill>
          <a:blip r:embed="rId3"/>
          <a:stretch>
            <a:fillRect/>
          </a:stretch>
        </p:blipFill>
        <p:spPr>
          <a:xfrm>
            <a:off x="825917" y="1518348"/>
            <a:ext cx="8165683" cy="1691763"/>
          </a:xfrm>
          <a:prstGeom prst="rect">
            <a:avLst/>
          </a:prstGeom>
        </p:spPr>
      </p:pic>
      <p:sp>
        <p:nvSpPr>
          <p:cNvPr id="3" name="Slide Number Placeholder 2"/>
          <p:cNvSpPr>
            <a:spLocks noGrp="1"/>
          </p:cNvSpPr>
          <p:nvPr>
            <p:ph type="sldNum" sz="quarter" idx="13"/>
          </p:nvPr>
        </p:nvSpPr>
        <p:spPr/>
        <p:txBody>
          <a:bodyPr/>
          <a:lstStyle/>
          <a:p>
            <a:pPr>
              <a:defRPr/>
            </a:pPr>
            <a:r>
              <a:rPr lang="en-US" dirty="0"/>
              <a:t>49</a:t>
            </a:r>
          </a:p>
        </p:txBody>
      </p:sp>
    </p:spTree>
    <p:extLst>
      <p:ext uri="{BB962C8B-B14F-4D97-AF65-F5344CB8AC3E}">
        <p14:creationId xmlns:p14="http://schemas.microsoft.com/office/powerpoint/2010/main" val="939701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Value, After Relief</a:t>
            </a:r>
          </a:p>
        </p:txBody>
      </p:sp>
      <p:sp>
        <p:nvSpPr>
          <p:cNvPr id="7" name="TextBox 6"/>
          <p:cNvSpPr txBox="1"/>
          <p:nvPr/>
        </p:nvSpPr>
        <p:spPr>
          <a:xfrm>
            <a:off x="869242" y="3634850"/>
            <a:ext cx="7775973" cy="1015663"/>
          </a:xfrm>
          <a:prstGeom prst="rect">
            <a:avLst/>
          </a:prstGeom>
          <a:noFill/>
        </p:spPr>
        <p:txBody>
          <a:bodyPr wrap="square" rtlCol="0">
            <a:spAutoFit/>
          </a:bodyPr>
          <a:lstStyle/>
          <a:p>
            <a:r>
              <a:rPr lang="en-US" sz="2000" dirty="0">
                <a:latin typeface="Arial" panose="020B0604020202020204" pitchFamily="34" charset="0"/>
              </a:rPr>
              <a:t>Using exact same inputs and values, demonstrate that the economic model returns NPV=0 by adjusting on the royalty rate (applying royalty relief).</a:t>
            </a:r>
          </a:p>
        </p:txBody>
      </p:sp>
      <p:pic>
        <p:nvPicPr>
          <p:cNvPr id="6" name="Picture 5"/>
          <p:cNvPicPr>
            <a:picLocks noChangeAspect="1"/>
          </p:cNvPicPr>
          <p:nvPr/>
        </p:nvPicPr>
        <p:blipFill>
          <a:blip r:embed="rId3"/>
          <a:stretch>
            <a:fillRect/>
          </a:stretch>
        </p:blipFill>
        <p:spPr>
          <a:xfrm>
            <a:off x="914400" y="1389382"/>
            <a:ext cx="7730815" cy="1694286"/>
          </a:xfrm>
          <a:prstGeom prst="rect">
            <a:avLst/>
          </a:prstGeom>
        </p:spPr>
      </p:pic>
      <p:sp>
        <p:nvSpPr>
          <p:cNvPr id="3" name="Slide Number Placeholder 2"/>
          <p:cNvSpPr>
            <a:spLocks noGrp="1"/>
          </p:cNvSpPr>
          <p:nvPr>
            <p:ph type="sldNum" sz="quarter" idx="13"/>
          </p:nvPr>
        </p:nvSpPr>
        <p:spPr/>
        <p:txBody>
          <a:bodyPr/>
          <a:lstStyle/>
          <a:p>
            <a:pPr>
              <a:defRPr/>
            </a:pPr>
            <a:r>
              <a:rPr lang="en-US" dirty="0"/>
              <a:t>50</a:t>
            </a:r>
          </a:p>
        </p:txBody>
      </p:sp>
    </p:spTree>
    <p:extLst>
      <p:ext uri="{BB962C8B-B14F-4D97-AF65-F5344CB8AC3E}">
        <p14:creationId xmlns:p14="http://schemas.microsoft.com/office/powerpoint/2010/main" val="2269273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Project Value Graph</a:t>
            </a:r>
          </a:p>
        </p:txBody>
      </p:sp>
      <p:pic>
        <p:nvPicPr>
          <p:cNvPr id="9" name="Picture 8"/>
          <p:cNvPicPr>
            <a:picLocks noChangeAspect="1"/>
          </p:cNvPicPr>
          <p:nvPr/>
        </p:nvPicPr>
        <p:blipFill>
          <a:blip r:embed="rId3"/>
          <a:stretch>
            <a:fillRect/>
          </a:stretch>
        </p:blipFill>
        <p:spPr>
          <a:xfrm>
            <a:off x="919365" y="1472665"/>
            <a:ext cx="8072235" cy="4524564"/>
          </a:xfrm>
          <a:prstGeom prst="rect">
            <a:avLst/>
          </a:prstGeom>
          <a:ln>
            <a:solidFill>
              <a:schemeClr val="tx1"/>
            </a:solidFill>
          </a:ln>
        </p:spPr>
      </p:pic>
      <p:sp>
        <p:nvSpPr>
          <p:cNvPr id="2" name="Slide Number Placeholder 1"/>
          <p:cNvSpPr>
            <a:spLocks noGrp="1"/>
          </p:cNvSpPr>
          <p:nvPr>
            <p:ph type="sldNum" sz="quarter" idx="13"/>
          </p:nvPr>
        </p:nvSpPr>
        <p:spPr/>
        <p:txBody>
          <a:bodyPr/>
          <a:lstStyle/>
          <a:p>
            <a:pPr>
              <a:defRPr/>
            </a:pPr>
            <a:r>
              <a:rPr lang="en-US" dirty="0"/>
              <a:t>51</a:t>
            </a:r>
          </a:p>
        </p:txBody>
      </p:sp>
    </p:spTree>
    <p:extLst>
      <p:ext uri="{BB962C8B-B14F-4D97-AF65-F5344CB8AC3E}">
        <p14:creationId xmlns:p14="http://schemas.microsoft.com/office/powerpoint/2010/main" val="3446307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Special Case Royalty Relief Possibilities</a:t>
            </a:r>
          </a:p>
        </p:txBody>
      </p:sp>
      <p:sp>
        <p:nvSpPr>
          <p:cNvPr id="5" name="Text Placeholder 3"/>
          <p:cNvSpPr txBox="1">
            <a:spLocks/>
          </p:cNvSpPr>
          <p:nvPr/>
        </p:nvSpPr>
        <p:spPr bwMode="auto">
          <a:xfrm>
            <a:off x="914400" y="4312894"/>
            <a:ext cx="8001000" cy="123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FontTx/>
              <a:buNone/>
              <a:defRPr sz="3200" kern="1200" baseline="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Blip>
                <a:blip r:embed="rId4"/>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4"/>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4"/>
              </a:buBlip>
              <a:defRPr lang="en-US" sz="2000" kern="1200" dirty="0">
                <a:solidFill>
                  <a:schemeClr val="tx1"/>
                </a:solidFill>
                <a:latin typeface="+mn-lt"/>
                <a:ea typeface="+mn-ea"/>
                <a:cs typeface="+mn-cs"/>
              </a:defRPr>
            </a:lvl4pPr>
            <a:lvl5pPr marL="2057400" indent="-228600" algn="l" rtl="0" eaLnBrk="0" fontAlgn="base" hangingPunct="0">
              <a:spcBef>
                <a:spcPct val="20000"/>
              </a:spcBef>
              <a:spcAft>
                <a:spcPct val="0"/>
              </a:spcAft>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solidFill>
                <a:latin typeface="Arial" panose="020B0604020202020204" pitchFamily="34" charset="0"/>
                <a:cs typeface="Arial" panose="020B0604020202020204" pitchFamily="34" charset="0"/>
              </a:rPr>
              <a:t>Both the amount of relief granted and the thresholds used are at the discretion of the Regional Director.</a:t>
            </a:r>
          </a:p>
        </p:txBody>
      </p:sp>
      <p:graphicFrame>
        <p:nvGraphicFramePr>
          <p:cNvPr id="2" name="Object 1"/>
          <p:cNvGraphicFramePr>
            <a:graphicFrameLocks noChangeAspect="1"/>
          </p:cNvGraphicFramePr>
          <p:nvPr>
            <p:extLst>
              <p:ext uri="{D42A27DB-BD31-4B8C-83A1-F6EECF244321}">
                <p14:modId xmlns:p14="http://schemas.microsoft.com/office/powerpoint/2010/main" val="1421683931"/>
              </p:ext>
            </p:extLst>
          </p:nvPr>
        </p:nvGraphicFramePr>
        <p:xfrm>
          <a:off x="1665222" y="1227621"/>
          <a:ext cx="5627730" cy="2901615"/>
        </p:xfrm>
        <a:graphic>
          <a:graphicData uri="http://schemas.openxmlformats.org/presentationml/2006/ole">
            <mc:AlternateContent xmlns:mc="http://schemas.openxmlformats.org/markup-compatibility/2006">
              <mc:Choice xmlns:v="urn:schemas-microsoft-com:vml" Requires="v">
                <p:oleObj spid="_x0000_s1281" name="Worksheet" r:id="rId5" imgW="4581370" imgH="2362187" progId="Excel.Sheet.12">
                  <p:embed/>
                </p:oleObj>
              </mc:Choice>
              <mc:Fallback>
                <p:oleObj name="Worksheet" r:id="rId5" imgW="4581370" imgH="2362187" progId="Excel.Sheet.12">
                  <p:embed/>
                  <p:pic>
                    <p:nvPicPr>
                      <p:cNvPr id="0" name=""/>
                      <p:cNvPicPr/>
                      <p:nvPr/>
                    </p:nvPicPr>
                    <p:blipFill>
                      <a:blip r:embed="rId6"/>
                      <a:stretch>
                        <a:fillRect/>
                      </a:stretch>
                    </p:blipFill>
                    <p:spPr>
                      <a:xfrm>
                        <a:off x="1665222" y="1227621"/>
                        <a:ext cx="5627730" cy="2901615"/>
                      </a:xfrm>
                      <a:prstGeom prst="rect">
                        <a:avLst/>
                      </a:prstGeom>
                      <a:ln>
                        <a:solidFill>
                          <a:schemeClr val="tx1"/>
                        </a:solidFill>
                      </a:ln>
                    </p:spPr>
                  </p:pic>
                </p:oleObj>
              </mc:Fallback>
            </mc:AlternateContent>
          </a:graphicData>
        </a:graphic>
      </p:graphicFrame>
      <p:sp>
        <p:nvSpPr>
          <p:cNvPr id="4" name="Slide Number Placeholder 3"/>
          <p:cNvSpPr>
            <a:spLocks noGrp="1"/>
          </p:cNvSpPr>
          <p:nvPr>
            <p:ph type="sldNum" sz="quarter" idx="13"/>
          </p:nvPr>
        </p:nvSpPr>
        <p:spPr/>
        <p:txBody>
          <a:bodyPr/>
          <a:lstStyle/>
          <a:p>
            <a:pPr>
              <a:defRPr/>
            </a:pPr>
            <a:r>
              <a:rPr lang="en-US" dirty="0"/>
              <a:t>52</a:t>
            </a:r>
          </a:p>
        </p:txBody>
      </p:sp>
    </p:spTree>
    <p:extLst>
      <p:ext uri="{BB962C8B-B14F-4D97-AF65-F5344CB8AC3E}">
        <p14:creationId xmlns:p14="http://schemas.microsoft.com/office/powerpoint/2010/main" val="35586732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Presentation Agenda</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SCRR &amp; Application History</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Regulations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SCRR Application Process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#1</a:t>
            </a:r>
          </a:p>
          <a:p>
            <a:pPr eaLnBrk="1" hangingPunct="1">
              <a:buClr>
                <a:schemeClr val="tx1"/>
              </a:buClr>
              <a:buSzPct val="65000"/>
              <a:buFontTx/>
              <a:buChar char="•"/>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Application #2</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Frequently Asked Questions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Questions from Audience</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53</a:t>
            </a:r>
          </a:p>
        </p:txBody>
      </p:sp>
    </p:spTree>
    <p:extLst>
      <p:ext uri="{BB962C8B-B14F-4D97-AF65-F5344CB8AC3E}">
        <p14:creationId xmlns:p14="http://schemas.microsoft.com/office/powerpoint/2010/main" val="3687982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022" y="217088"/>
            <a:ext cx="8077200" cy="533400"/>
          </a:xfrm>
        </p:spPr>
        <p:txBody>
          <a:bodyPr>
            <a:normAutofit fontScale="90000"/>
          </a:bodyPr>
          <a:lstStyle/>
          <a:p>
            <a:r>
              <a:rPr lang="en-US" dirty="0"/>
              <a:t>Example Application #2</a:t>
            </a:r>
          </a:p>
        </p:txBody>
      </p:sp>
      <p:sp>
        <p:nvSpPr>
          <p:cNvPr id="4" name="Content Placeholder 3"/>
          <p:cNvSpPr>
            <a:spLocks noGrp="1"/>
          </p:cNvSpPr>
          <p:nvPr>
            <p:ph idx="10"/>
          </p:nvPr>
        </p:nvSpPr>
        <p:spPr>
          <a:xfrm>
            <a:off x="4520048" y="2392326"/>
            <a:ext cx="4578489" cy="4383404"/>
          </a:xfrm>
        </p:spPr>
        <p:txBody>
          <a:bodyPr/>
          <a:lstStyle/>
          <a:p>
            <a:pPr marL="0" indent="0">
              <a:buNone/>
            </a:pPr>
            <a:r>
              <a:rPr lang="en-US" sz="2000" u="sng" dirty="0">
                <a:latin typeface="Arial" panose="020B0604020202020204" pitchFamily="34" charset="0"/>
                <a:cs typeface="Arial" panose="020B0604020202020204" pitchFamily="34" charset="0"/>
              </a:rPr>
              <a:t>Discovered Targets:</a:t>
            </a:r>
          </a:p>
          <a:p>
            <a:pPr marL="457200" lvl="1">
              <a:buFont typeface="Arial" panose="020B0604020202020204" pitchFamily="34" charset="0"/>
              <a:buChar char="•"/>
            </a:pPr>
            <a:r>
              <a:rPr lang="en-US" sz="2000" dirty="0">
                <a:latin typeface="Arial" panose="020B0604020202020204" pitchFamily="34" charset="0"/>
                <a:cs typeface="Arial" panose="020B0604020202020204" pitchFamily="34" charset="0"/>
              </a:rPr>
              <a:t>Lease 1, Platform A Well A001, Uneconomic @ 25% Discount Rate with Full Royalties Paid </a:t>
            </a:r>
          </a:p>
          <a:p>
            <a:pPr marL="457200" lvl="1">
              <a:buFont typeface="Arial" panose="020B0604020202020204" pitchFamily="34" charset="0"/>
              <a:buChar char="•"/>
            </a:pPr>
            <a:r>
              <a:rPr lang="en-US" sz="2000" dirty="0">
                <a:latin typeface="Arial" panose="020B0604020202020204" pitchFamily="34" charset="0"/>
                <a:cs typeface="Arial" panose="020B0604020202020204" pitchFamily="34" charset="0"/>
              </a:rPr>
              <a:t>Lease 2, Platform B Well B001, Uneconomic @ 25% Discount Rate with Full Royalties Paid </a:t>
            </a:r>
          </a:p>
          <a:p>
            <a:pPr marL="0" indent="0">
              <a:buNone/>
            </a:pPr>
            <a:r>
              <a:rPr lang="en-US" sz="2000" u="sng" dirty="0">
                <a:latin typeface="Arial" panose="020B0604020202020204" pitchFamily="34" charset="0"/>
                <a:cs typeface="Arial" panose="020B0604020202020204" pitchFamily="34" charset="0"/>
              </a:rPr>
              <a:t>Undiscovered Target: </a:t>
            </a:r>
          </a:p>
          <a:p>
            <a:pPr marL="457200" lvl="1">
              <a:buFont typeface="Arial" panose="020B0604020202020204" pitchFamily="34" charset="0"/>
              <a:buChar char="•"/>
            </a:pPr>
            <a:r>
              <a:rPr lang="en-US" sz="2000" dirty="0">
                <a:latin typeface="Arial" panose="020B0604020202020204" pitchFamily="34" charset="0"/>
                <a:cs typeface="Arial" panose="020B0604020202020204" pitchFamily="34" charset="0"/>
              </a:rPr>
              <a:t>Lease 3, Subsea Well SS001,</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Uneconomic @ 25% Discount Rate with Full Royalties Paid</a:t>
            </a:r>
          </a:p>
          <a:p>
            <a:pPr marL="171450" lvl="1" indent="0">
              <a:buNone/>
            </a:pPr>
            <a:r>
              <a:rPr lang="en-US" sz="2000" dirty="0">
                <a:latin typeface="Arial" panose="020B0604020202020204" pitchFamily="34" charset="0"/>
                <a:cs typeface="Arial" panose="020B0604020202020204" pitchFamily="34" charset="0"/>
              </a:rPr>
              <a:t> 	</a:t>
            </a:r>
          </a:p>
        </p:txBody>
      </p:sp>
      <p:sp>
        <p:nvSpPr>
          <p:cNvPr id="59" name="Text Placeholder 3"/>
          <p:cNvSpPr>
            <a:spLocks noGrp="1"/>
          </p:cNvSpPr>
          <p:nvPr>
            <p:ph type="body" sz="quarter" idx="12"/>
          </p:nvPr>
        </p:nvSpPr>
        <p:spPr>
          <a:xfrm>
            <a:off x="947810" y="750488"/>
            <a:ext cx="8040412" cy="1641838"/>
          </a:xfrm>
        </p:spPr>
        <p:txBody>
          <a:bodyPr anchor="t"/>
          <a:lstStyle/>
          <a:p>
            <a:r>
              <a:rPr lang="en-US" sz="2000" dirty="0">
                <a:solidFill>
                  <a:schemeClr val="tx1"/>
                </a:solidFill>
                <a:latin typeface="Arial" panose="020B0604020202020204" pitchFamily="34" charset="0"/>
                <a:cs typeface="Arial" panose="020B0604020202020204" pitchFamily="34" charset="0"/>
              </a:rPr>
              <a:t>Description: Drill 3 wells, all located in less than 200 meters water depth, proposing to penetrate both previously discovered oil reservoirs and an undiscovered (exploratory) oil resource.  Use existing Platforms A and B for processing and transporting to sales as well as installing a subsea tie-back development. </a:t>
            </a:r>
          </a:p>
          <a:p>
            <a:endParaRPr lang="en-US" sz="20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47482" y="2392326"/>
            <a:ext cx="3572566" cy="4160874"/>
          </a:xfrm>
          <a:prstGeom prst="rect">
            <a:avLst/>
          </a:prstGeom>
        </p:spPr>
      </p:pic>
      <p:sp>
        <p:nvSpPr>
          <p:cNvPr id="5" name="Slide Number Placeholder 4"/>
          <p:cNvSpPr>
            <a:spLocks noGrp="1"/>
          </p:cNvSpPr>
          <p:nvPr>
            <p:ph type="sldNum" sz="quarter" idx="13"/>
          </p:nvPr>
        </p:nvSpPr>
        <p:spPr/>
        <p:txBody>
          <a:bodyPr/>
          <a:lstStyle/>
          <a:p>
            <a:pPr>
              <a:defRPr/>
            </a:pPr>
            <a:r>
              <a:rPr lang="en-US" dirty="0"/>
              <a:t>54</a:t>
            </a:r>
          </a:p>
        </p:txBody>
      </p:sp>
    </p:spTree>
    <p:extLst>
      <p:ext uri="{BB962C8B-B14F-4D97-AF65-F5344CB8AC3E}">
        <p14:creationId xmlns:p14="http://schemas.microsoft.com/office/powerpoint/2010/main" val="1624586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04800"/>
            <a:ext cx="8077200" cy="533400"/>
          </a:xfrm>
        </p:spPr>
        <p:txBody>
          <a:bodyPr>
            <a:normAutofit fontScale="90000"/>
          </a:bodyPr>
          <a:lstStyle/>
          <a:p>
            <a:r>
              <a:rPr lang="en-US" dirty="0"/>
              <a:t>Project Inputs</a:t>
            </a:r>
          </a:p>
        </p:txBody>
      </p:sp>
      <p:sp>
        <p:nvSpPr>
          <p:cNvPr id="4" name="Slide Number Placeholder 3"/>
          <p:cNvSpPr>
            <a:spLocks noGrp="1"/>
          </p:cNvSpPr>
          <p:nvPr>
            <p:ph type="sldNum" sz="quarter" idx="13"/>
          </p:nvPr>
        </p:nvSpPr>
        <p:spPr/>
        <p:txBody>
          <a:bodyPr/>
          <a:lstStyle/>
          <a:p>
            <a:pPr>
              <a:defRPr/>
            </a:pPr>
            <a:r>
              <a:rPr lang="en-US" dirty="0"/>
              <a:t>55</a:t>
            </a:r>
          </a:p>
        </p:txBody>
      </p:sp>
      <p:graphicFrame>
        <p:nvGraphicFramePr>
          <p:cNvPr id="5" name="Object 4"/>
          <p:cNvGraphicFramePr>
            <a:graphicFrameLocks noChangeAspect="1"/>
          </p:cNvGraphicFramePr>
          <p:nvPr>
            <p:extLst>
              <p:ext uri="{D42A27DB-BD31-4B8C-83A1-F6EECF244321}">
                <p14:modId xmlns:p14="http://schemas.microsoft.com/office/powerpoint/2010/main" val="3298097531"/>
              </p:ext>
            </p:extLst>
          </p:nvPr>
        </p:nvGraphicFramePr>
        <p:xfrm>
          <a:off x="676977" y="1086250"/>
          <a:ext cx="8383146" cy="4207645"/>
        </p:xfrm>
        <a:graphic>
          <a:graphicData uri="http://schemas.openxmlformats.org/presentationml/2006/ole">
            <mc:AlternateContent xmlns:mc="http://schemas.openxmlformats.org/markup-compatibility/2006">
              <mc:Choice xmlns:v="urn:schemas-microsoft-com:vml" Requires="v">
                <p:oleObj spid="_x0000_s7173" name="Worksheet" r:id="rId4" imgW="11696686" imgH="5629352" progId="Excel.Sheet.12">
                  <p:embed/>
                </p:oleObj>
              </mc:Choice>
              <mc:Fallback>
                <p:oleObj name="Worksheet" r:id="rId4" imgW="11696686" imgH="5629352" progId="Excel.Sheet.12">
                  <p:embed/>
                  <p:pic>
                    <p:nvPicPr>
                      <p:cNvPr id="0" name=""/>
                      <p:cNvPicPr/>
                      <p:nvPr/>
                    </p:nvPicPr>
                    <p:blipFill>
                      <a:blip r:embed="rId5"/>
                      <a:stretch>
                        <a:fillRect/>
                      </a:stretch>
                    </p:blipFill>
                    <p:spPr>
                      <a:xfrm>
                        <a:off x="676977" y="1086250"/>
                        <a:ext cx="8383146" cy="4207645"/>
                      </a:xfrm>
                      <a:prstGeom prst="rect">
                        <a:avLst/>
                      </a:prstGeom>
                    </p:spPr>
                  </p:pic>
                </p:oleObj>
              </mc:Fallback>
            </mc:AlternateContent>
          </a:graphicData>
        </a:graphic>
      </p:graphicFrame>
    </p:spTree>
    <p:extLst>
      <p:ext uri="{BB962C8B-B14F-4D97-AF65-F5344CB8AC3E}">
        <p14:creationId xmlns:p14="http://schemas.microsoft.com/office/powerpoint/2010/main" val="2543167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392" y="314425"/>
            <a:ext cx="8173452" cy="533400"/>
          </a:xfrm>
        </p:spPr>
        <p:txBody>
          <a:bodyPr>
            <a:normAutofit fontScale="90000"/>
          </a:bodyPr>
          <a:lstStyle/>
          <a:p>
            <a:r>
              <a:rPr lang="en-US" dirty="0"/>
              <a:t>Example Combined Cash Flow Scenario</a:t>
            </a:r>
          </a:p>
        </p:txBody>
      </p:sp>
      <p:pic>
        <p:nvPicPr>
          <p:cNvPr id="4" name="Picture 3"/>
          <p:cNvPicPr>
            <a:picLocks noChangeAspect="1"/>
          </p:cNvPicPr>
          <p:nvPr/>
        </p:nvPicPr>
        <p:blipFill>
          <a:blip r:embed="rId3"/>
          <a:stretch>
            <a:fillRect/>
          </a:stretch>
        </p:blipFill>
        <p:spPr>
          <a:xfrm>
            <a:off x="877841" y="1156134"/>
            <a:ext cx="2279245" cy="192210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523818" y="1176381"/>
            <a:ext cx="2211867" cy="1901862"/>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102417" y="1176381"/>
            <a:ext cx="2211867" cy="1901862"/>
          </a:xfrm>
          <a:prstGeom prst="rect">
            <a:avLst/>
          </a:prstGeom>
          <a:ln>
            <a:solidFill>
              <a:schemeClr val="tx1"/>
            </a:solidFill>
          </a:ln>
        </p:spPr>
      </p:pic>
      <p:sp>
        <p:nvSpPr>
          <p:cNvPr id="8" name="Plus 7"/>
          <p:cNvSpPr/>
          <p:nvPr/>
        </p:nvSpPr>
        <p:spPr>
          <a:xfrm>
            <a:off x="5730873" y="1898776"/>
            <a:ext cx="399934" cy="457071"/>
          </a:xfrm>
          <a:prstGeom prst="mathPlu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lus 8"/>
          <p:cNvSpPr/>
          <p:nvPr/>
        </p:nvSpPr>
        <p:spPr>
          <a:xfrm>
            <a:off x="3123884" y="1898776"/>
            <a:ext cx="399934" cy="457071"/>
          </a:xfrm>
          <a:prstGeom prst="mathPlu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7012891" y="3739337"/>
            <a:ext cx="1367019" cy="2361678"/>
          </a:xfrm>
          <a:prstGeom prst="rect">
            <a:avLst/>
          </a:prstGeom>
          <a:ln>
            <a:solidFill>
              <a:schemeClr val="tx1"/>
            </a:solidFill>
          </a:ln>
        </p:spPr>
      </p:pic>
      <p:sp>
        <p:nvSpPr>
          <p:cNvPr id="13" name="Equal 12"/>
          <p:cNvSpPr/>
          <p:nvPr/>
        </p:nvSpPr>
        <p:spPr>
          <a:xfrm>
            <a:off x="6466650" y="4769652"/>
            <a:ext cx="491860" cy="474302"/>
          </a:xfrm>
          <a:prstGeom prst="mathEqual">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4" name="Plus 13"/>
          <p:cNvSpPr/>
          <p:nvPr/>
        </p:nvSpPr>
        <p:spPr>
          <a:xfrm>
            <a:off x="8379910" y="1888652"/>
            <a:ext cx="399934" cy="457071"/>
          </a:xfrm>
          <a:prstGeom prst="mathPlu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stretch>
            <a:fillRect/>
          </a:stretch>
        </p:blipFill>
        <p:spPr>
          <a:xfrm>
            <a:off x="877841" y="3912591"/>
            <a:ext cx="5534429" cy="2188424"/>
          </a:xfrm>
          <a:prstGeom prst="rect">
            <a:avLst/>
          </a:prstGeom>
          <a:ln>
            <a:solidFill>
              <a:schemeClr val="tx1"/>
            </a:solidFill>
          </a:ln>
        </p:spPr>
      </p:pic>
      <p:sp>
        <p:nvSpPr>
          <p:cNvPr id="2" name="Slide Number Placeholder 1"/>
          <p:cNvSpPr>
            <a:spLocks noGrp="1"/>
          </p:cNvSpPr>
          <p:nvPr>
            <p:ph type="sldNum" sz="quarter" idx="13"/>
          </p:nvPr>
        </p:nvSpPr>
        <p:spPr/>
        <p:txBody>
          <a:bodyPr/>
          <a:lstStyle/>
          <a:p>
            <a:pPr>
              <a:defRPr/>
            </a:pPr>
            <a:r>
              <a:rPr lang="en-US" dirty="0"/>
              <a:t>56</a:t>
            </a:r>
          </a:p>
        </p:txBody>
      </p:sp>
    </p:spTree>
    <p:extLst>
      <p:ext uri="{BB962C8B-B14F-4D97-AF65-F5344CB8AC3E}">
        <p14:creationId xmlns:p14="http://schemas.microsoft.com/office/powerpoint/2010/main" val="2744898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Value, Before Relief</a:t>
            </a:r>
          </a:p>
        </p:txBody>
      </p:sp>
      <p:sp>
        <p:nvSpPr>
          <p:cNvPr id="3" name="Rectangle 2"/>
          <p:cNvSpPr/>
          <p:nvPr/>
        </p:nvSpPr>
        <p:spPr>
          <a:xfrm>
            <a:off x="845369" y="4067782"/>
            <a:ext cx="7836747" cy="707886"/>
          </a:xfrm>
          <a:prstGeom prst="rect">
            <a:avLst/>
          </a:prstGeom>
        </p:spPr>
        <p:txBody>
          <a:bodyPr wrap="square">
            <a:spAutoFit/>
          </a:bodyPr>
          <a:lstStyle/>
          <a:p>
            <a:r>
              <a:rPr lang="en-US" sz="2000" dirty="0">
                <a:latin typeface="Arial" panose="020B0604020202020204" pitchFamily="34" charset="0"/>
              </a:rPr>
              <a:t>Demonstrates that the economic model returns a negative NPV at company selected discount rate.</a:t>
            </a:r>
          </a:p>
        </p:txBody>
      </p:sp>
      <p:pic>
        <p:nvPicPr>
          <p:cNvPr id="5" name="Picture 4"/>
          <p:cNvPicPr>
            <a:picLocks noChangeAspect="1"/>
          </p:cNvPicPr>
          <p:nvPr/>
        </p:nvPicPr>
        <p:blipFill>
          <a:blip r:embed="rId3"/>
          <a:stretch>
            <a:fillRect/>
          </a:stretch>
        </p:blipFill>
        <p:spPr>
          <a:xfrm>
            <a:off x="845369" y="1689404"/>
            <a:ext cx="8008169" cy="1527174"/>
          </a:xfrm>
          <a:prstGeom prst="rect">
            <a:avLst/>
          </a:prstGeom>
        </p:spPr>
      </p:pic>
      <p:sp>
        <p:nvSpPr>
          <p:cNvPr id="4" name="Slide Number Placeholder 3"/>
          <p:cNvSpPr>
            <a:spLocks noGrp="1"/>
          </p:cNvSpPr>
          <p:nvPr>
            <p:ph type="sldNum" sz="quarter" idx="13"/>
          </p:nvPr>
        </p:nvSpPr>
        <p:spPr/>
        <p:txBody>
          <a:bodyPr/>
          <a:lstStyle/>
          <a:p>
            <a:pPr>
              <a:defRPr/>
            </a:pPr>
            <a:r>
              <a:rPr lang="en-US" dirty="0"/>
              <a:t>57</a:t>
            </a:r>
          </a:p>
        </p:txBody>
      </p:sp>
    </p:spTree>
    <p:extLst>
      <p:ext uri="{BB962C8B-B14F-4D97-AF65-F5344CB8AC3E}">
        <p14:creationId xmlns:p14="http://schemas.microsoft.com/office/powerpoint/2010/main" val="3350724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187090" cy="642487"/>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Application History in GOM</a:t>
            </a:r>
            <a:endParaRPr lang="en-US" sz="3200" dirty="0"/>
          </a:p>
        </p:txBody>
      </p:sp>
      <p:sp>
        <p:nvSpPr>
          <p:cNvPr id="8" name="Rectangle 5"/>
          <p:cNvSpPr>
            <a:spLocks noGrp="1" noChangeArrowheads="1"/>
          </p:cNvSpPr>
          <p:nvPr>
            <p:ph idx="1"/>
          </p:nvPr>
        </p:nvSpPr>
        <p:spPr bwMode="auto">
          <a:xfrm>
            <a:off x="851031" y="1205565"/>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895149" y="1205565"/>
          <a:ext cx="7586713" cy="3606800"/>
        </p:xfrm>
        <a:graphic>
          <a:graphicData uri="http://schemas.openxmlformats.org/drawingml/2006/table">
            <a:tbl>
              <a:tblPr firstRow="1" bandRow="1">
                <a:tableStyleId>{5C22544A-7EE6-4342-B048-85BDC9FD1C3A}</a:tableStyleId>
              </a:tblPr>
              <a:tblGrid>
                <a:gridCol w="1071728">
                  <a:extLst>
                    <a:ext uri="{9D8B030D-6E8A-4147-A177-3AD203B41FA5}">
                      <a16:colId xmlns:a16="http://schemas.microsoft.com/office/drawing/2014/main" val="1663086139"/>
                    </a:ext>
                  </a:extLst>
                </a:gridCol>
                <a:gridCol w="1390207">
                  <a:extLst>
                    <a:ext uri="{9D8B030D-6E8A-4147-A177-3AD203B41FA5}">
                      <a16:colId xmlns:a16="http://schemas.microsoft.com/office/drawing/2014/main" val="684739447"/>
                    </a:ext>
                  </a:extLst>
                </a:gridCol>
                <a:gridCol w="1372134">
                  <a:extLst>
                    <a:ext uri="{9D8B030D-6E8A-4147-A177-3AD203B41FA5}">
                      <a16:colId xmlns:a16="http://schemas.microsoft.com/office/drawing/2014/main" val="2808741067"/>
                    </a:ext>
                  </a:extLst>
                </a:gridCol>
                <a:gridCol w="956687">
                  <a:extLst>
                    <a:ext uri="{9D8B030D-6E8A-4147-A177-3AD203B41FA5}">
                      <a16:colId xmlns:a16="http://schemas.microsoft.com/office/drawing/2014/main" val="1858394198"/>
                    </a:ext>
                  </a:extLst>
                </a:gridCol>
                <a:gridCol w="1562793">
                  <a:extLst>
                    <a:ext uri="{9D8B030D-6E8A-4147-A177-3AD203B41FA5}">
                      <a16:colId xmlns:a16="http://schemas.microsoft.com/office/drawing/2014/main" val="3145993205"/>
                    </a:ext>
                  </a:extLst>
                </a:gridCol>
                <a:gridCol w="1233164">
                  <a:extLst>
                    <a:ext uri="{9D8B030D-6E8A-4147-A177-3AD203B41FA5}">
                      <a16:colId xmlns:a16="http://schemas.microsoft.com/office/drawing/2014/main" val="3027840634"/>
                    </a:ext>
                  </a:extLst>
                </a:gridCol>
              </a:tblGrid>
              <a:tr h="370840">
                <a:tc>
                  <a:txBody>
                    <a:bodyPr/>
                    <a:lstStyle/>
                    <a:p>
                      <a:pPr algn="ctr"/>
                      <a:r>
                        <a:rPr lang="en-US" dirty="0"/>
                        <a:t>Fiscal Year</a:t>
                      </a:r>
                    </a:p>
                  </a:txBody>
                  <a:tcPr/>
                </a:tc>
                <a:tc>
                  <a:txBody>
                    <a:bodyPr/>
                    <a:lstStyle/>
                    <a:p>
                      <a:pPr algn="ctr"/>
                      <a:r>
                        <a:rPr lang="en-US" baseline="0" dirty="0"/>
                        <a:t>Received</a:t>
                      </a:r>
                      <a:endParaRPr lang="en-US" dirty="0"/>
                    </a:p>
                  </a:txBody>
                  <a:tcPr/>
                </a:tc>
                <a:tc>
                  <a:txBody>
                    <a:bodyPr/>
                    <a:lstStyle/>
                    <a:p>
                      <a:pPr algn="ctr"/>
                      <a:r>
                        <a:rPr lang="en-US" dirty="0"/>
                        <a:t>Approved</a:t>
                      </a:r>
                    </a:p>
                  </a:txBody>
                  <a:tcPr/>
                </a:tc>
                <a:tc>
                  <a:txBody>
                    <a:bodyPr/>
                    <a:lstStyle/>
                    <a:p>
                      <a:pPr algn="ctr"/>
                      <a:r>
                        <a:rPr lang="en-US" baseline="0" dirty="0"/>
                        <a:t>Denied</a:t>
                      </a:r>
                      <a:endParaRPr lang="en-US" dirty="0"/>
                    </a:p>
                  </a:txBody>
                  <a:tcPr/>
                </a:tc>
                <a:tc>
                  <a:txBody>
                    <a:bodyPr/>
                    <a:lstStyle/>
                    <a:p>
                      <a:pPr algn="ctr"/>
                      <a:r>
                        <a:rPr lang="en-US" dirty="0"/>
                        <a:t>Withdrawn</a:t>
                      </a:r>
                    </a:p>
                  </a:txBody>
                  <a:tcPr/>
                </a:tc>
                <a:tc>
                  <a:txBody>
                    <a:bodyPr/>
                    <a:lstStyle/>
                    <a:p>
                      <a:pPr algn="ctr"/>
                      <a:r>
                        <a:rPr lang="en-US" dirty="0"/>
                        <a:t>Pending</a:t>
                      </a:r>
                    </a:p>
                  </a:txBody>
                  <a:tcPr/>
                </a:tc>
                <a:extLst>
                  <a:ext uri="{0D108BD9-81ED-4DB2-BD59-A6C34878D82A}">
                    <a16:rowId xmlns:a16="http://schemas.microsoft.com/office/drawing/2014/main" val="546380687"/>
                  </a:ext>
                </a:extLst>
              </a:tr>
              <a:tr h="370840">
                <a:tc>
                  <a:txBody>
                    <a:bodyPr/>
                    <a:lstStyle/>
                    <a:p>
                      <a:pPr algn="ctr"/>
                      <a:r>
                        <a:rPr lang="en-US" dirty="0"/>
                        <a:t>2004</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52023062"/>
                  </a:ext>
                </a:extLst>
              </a:tr>
              <a:tr h="370840">
                <a:tc>
                  <a:txBody>
                    <a:bodyPr/>
                    <a:lstStyle/>
                    <a:p>
                      <a:pPr algn="ctr"/>
                      <a:r>
                        <a:rPr lang="en-US" dirty="0"/>
                        <a:t>2006</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4784086"/>
                  </a:ext>
                </a:extLst>
              </a:tr>
              <a:tr h="370840">
                <a:tc>
                  <a:txBody>
                    <a:bodyPr/>
                    <a:lstStyle/>
                    <a:p>
                      <a:pPr algn="ctr"/>
                      <a:r>
                        <a:rPr lang="en-US" dirty="0"/>
                        <a:t>2007</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827601742"/>
                  </a:ext>
                </a:extLst>
              </a:tr>
              <a:tr h="370840">
                <a:tc>
                  <a:txBody>
                    <a:bodyPr/>
                    <a:lstStyle/>
                    <a:p>
                      <a:pPr algn="ctr"/>
                      <a:r>
                        <a:rPr lang="en-US" dirty="0"/>
                        <a:t>2008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2677838"/>
                  </a:ext>
                </a:extLst>
              </a:tr>
              <a:tr h="370840">
                <a:tc>
                  <a:txBody>
                    <a:bodyPr/>
                    <a:lstStyle/>
                    <a:p>
                      <a:pPr algn="ctr"/>
                      <a:r>
                        <a:rPr lang="en-US" dirty="0"/>
                        <a:t>2009</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273578440"/>
                  </a:ext>
                </a:extLst>
              </a:tr>
              <a:tr h="370840">
                <a:tc>
                  <a:txBody>
                    <a:bodyPr/>
                    <a:lstStyle/>
                    <a:p>
                      <a:pPr algn="ctr"/>
                      <a:r>
                        <a:rPr lang="en-US" dirty="0"/>
                        <a:t>2018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65929734"/>
                  </a:ext>
                </a:extLst>
              </a:tr>
              <a:tr h="370840">
                <a:tc>
                  <a:txBody>
                    <a:bodyPr/>
                    <a:lstStyle/>
                    <a:p>
                      <a:pPr algn="ctr"/>
                      <a:r>
                        <a:rPr lang="en-US" dirty="0"/>
                        <a:t>2019</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642846986"/>
                  </a:ext>
                </a:extLst>
              </a:tr>
              <a:tr h="370840">
                <a:tc>
                  <a:txBody>
                    <a:bodyPr/>
                    <a:lstStyle/>
                    <a:p>
                      <a:pPr algn="ctr"/>
                      <a:r>
                        <a:rPr lang="en-US" b="1" dirty="0"/>
                        <a:t>TOTAL</a:t>
                      </a:r>
                    </a:p>
                  </a:txBody>
                  <a:tcPr/>
                </a:tc>
                <a:tc>
                  <a:txBody>
                    <a:bodyPr/>
                    <a:lstStyle/>
                    <a:p>
                      <a:pPr algn="ctr"/>
                      <a:r>
                        <a:rPr lang="en-US" b="1" dirty="0"/>
                        <a:t>13</a:t>
                      </a:r>
                    </a:p>
                  </a:txBody>
                  <a:tcPr/>
                </a:tc>
                <a:tc>
                  <a:txBody>
                    <a:bodyPr/>
                    <a:lstStyle/>
                    <a:p>
                      <a:pPr algn="ctr"/>
                      <a:r>
                        <a:rPr lang="en-US" b="1" dirty="0"/>
                        <a:t>9</a:t>
                      </a:r>
                    </a:p>
                  </a:txBody>
                  <a:tcPr/>
                </a:tc>
                <a:tc>
                  <a:txBody>
                    <a:bodyPr/>
                    <a:lstStyle/>
                    <a:p>
                      <a:pPr algn="ctr"/>
                      <a:r>
                        <a:rPr lang="en-US" b="1" dirty="0"/>
                        <a:t>1</a:t>
                      </a:r>
                    </a:p>
                  </a:txBody>
                  <a:tcPr/>
                </a:tc>
                <a:tc>
                  <a:txBody>
                    <a:bodyPr/>
                    <a:lstStyle/>
                    <a:p>
                      <a:pPr algn="ctr"/>
                      <a:r>
                        <a:rPr lang="en-US" b="1" dirty="0"/>
                        <a:t>1</a:t>
                      </a:r>
                    </a:p>
                  </a:txBody>
                  <a:tcPr/>
                </a:tc>
                <a:tc>
                  <a:txBody>
                    <a:bodyPr/>
                    <a:lstStyle/>
                    <a:p>
                      <a:pPr algn="ctr"/>
                      <a:r>
                        <a:rPr lang="en-US" b="1" dirty="0"/>
                        <a:t>2</a:t>
                      </a:r>
                    </a:p>
                  </a:txBody>
                  <a:tcPr/>
                </a:tc>
                <a:extLst>
                  <a:ext uri="{0D108BD9-81ED-4DB2-BD59-A6C34878D82A}">
                    <a16:rowId xmlns:a16="http://schemas.microsoft.com/office/drawing/2014/main" val="2966082033"/>
                  </a:ext>
                </a:extLst>
              </a:tr>
            </a:tbl>
          </a:graphicData>
        </a:graphic>
      </p:graphicFrame>
      <p:sp>
        <p:nvSpPr>
          <p:cNvPr id="4" name="Slide Number Placeholder 3"/>
          <p:cNvSpPr>
            <a:spLocks noGrp="1"/>
          </p:cNvSpPr>
          <p:nvPr>
            <p:ph type="sldNum" sz="quarter" idx="13"/>
          </p:nvPr>
        </p:nvSpPr>
        <p:spPr/>
        <p:txBody>
          <a:bodyPr/>
          <a:lstStyle/>
          <a:p>
            <a:pPr>
              <a:defRPr/>
            </a:pPr>
            <a:r>
              <a:rPr lang="en-US" dirty="0"/>
              <a:t>4</a:t>
            </a:r>
          </a:p>
        </p:txBody>
      </p:sp>
    </p:spTree>
    <p:extLst>
      <p:ext uri="{BB962C8B-B14F-4D97-AF65-F5344CB8AC3E}">
        <p14:creationId xmlns:p14="http://schemas.microsoft.com/office/powerpoint/2010/main" val="35396246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Value, After Relief</a:t>
            </a:r>
          </a:p>
        </p:txBody>
      </p:sp>
      <p:sp>
        <p:nvSpPr>
          <p:cNvPr id="6" name="TextBox 5"/>
          <p:cNvSpPr txBox="1"/>
          <p:nvPr/>
        </p:nvSpPr>
        <p:spPr>
          <a:xfrm>
            <a:off x="797172" y="3926703"/>
            <a:ext cx="7821129" cy="707886"/>
          </a:xfrm>
          <a:prstGeom prst="rect">
            <a:avLst/>
          </a:prstGeom>
          <a:noFill/>
        </p:spPr>
        <p:txBody>
          <a:bodyPr wrap="square" rtlCol="0">
            <a:spAutoFit/>
          </a:bodyPr>
          <a:lstStyle/>
          <a:p>
            <a:r>
              <a:rPr lang="en-US" sz="2000" dirty="0">
                <a:latin typeface="Arial" panose="020B0604020202020204" pitchFamily="34" charset="0"/>
              </a:rPr>
              <a:t>Using exact same inputs and values, demonstrate that the economic model returns NPV=0 by adjusting on the royalty rate.</a:t>
            </a:r>
          </a:p>
        </p:txBody>
      </p:sp>
      <p:pic>
        <p:nvPicPr>
          <p:cNvPr id="5" name="Picture 4"/>
          <p:cNvPicPr>
            <a:picLocks noChangeAspect="1"/>
          </p:cNvPicPr>
          <p:nvPr/>
        </p:nvPicPr>
        <p:blipFill>
          <a:blip r:embed="rId3"/>
          <a:stretch>
            <a:fillRect/>
          </a:stretch>
        </p:blipFill>
        <p:spPr>
          <a:xfrm>
            <a:off x="797172" y="1603414"/>
            <a:ext cx="7987986" cy="1558075"/>
          </a:xfrm>
          <a:prstGeom prst="rect">
            <a:avLst/>
          </a:prstGeom>
        </p:spPr>
      </p:pic>
      <p:sp>
        <p:nvSpPr>
          <p:cNvPr id="3" name="Slide Number Placeholder 2"/>
          <p:cNvSpPr>
            <a:spLocks noGrp="1"/>
          </p:cNvSpPr>
          <p:nvPr>
            <p:ph type="sldNum" sz="quarter" idx="13"/>
          </p:nvPr>
        </p:nvSpPr>
        <p:spPr/>
        <p:txBody>
          <a:bodyPr/>
          <a:lstStyle/>
          <a:p>
            <a:pPr>
              <a:defRPr/>
            </a:pPr>
            <a:r>
              <a:rPr lang="en-US" dirty="0"/>
              <a:t>58</a:t>
            </a:r>
          </a:p>
        </p:txBody>
      </p:sp>
    </p:spTree>
    <p:extLst>
      <p:ext uri="{BB962C8B-B14F-4D97-AF65-F5344CB8AC3E}">
        <p14:creationId xmlns:p14="http://schemas.microsoft.com/office/powerpoint/2010/main" val="3480337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Value Graph</a:t>
            </a:r>
          </a:p>
        </p:txBody>
      </p:sp>
      <p:pic>
        <p:nvPicPr>
          <p:cNvPr id="7" name="Picture 6"/>
          <p:cNvPicPr>
            <a:picLocks noChangeAspect="1"/>
          </p:cNvPicPr>
          <p:nvPr/>
        </p:nvPicPr>
        <p:blipFill>
          <a:blip r:embed="rId3"/>
          <a:stretch>
            <a:fillRect/>
          </a:stretch>
        </p:blipFill>
        <p:spPr>
          <a:xfrm>
            <a:off x="914400" y="1253187"/>
            <a:ext cx="8077200" cy="4520821"/>
          </a:xfrm>
          <a:prstGeom prst="rect">
            <a:avLst/>
          </a:prstGeom>
          <a:ln>
            <a:solidFill>
              <a:schemeClr val="tx1"/>
            </a:solidFill>
          </a:ln>
        </p:spPr>
      </p:pic>
      <p:sp>
        <p:nvSpPr>
          <p:cNvPr id="3" name="Slide Number Placeholder 2"/>
          <p:cNvSpPr>
            <a:spLocks noGrp="1"/>
          </p:cNvSpPr>
          <p:nvPr>
            <p:ph type="sldNum" sz="quarter" idx="13"/>
          </p:nvPr>
        </p:nvSpPr>
        <p:spPr/>
        <p:txBody>
          <a:bodyPr/>
          <a:lstStyle/>
          <a:p>
            <a:pPr>
              <a:defRPr/>
            </a:pPr>
            <a:r>
              <a:rPr lang="en-US" dirty="0"/>
              <a:t>59</a:t>
            </a:r>
          </a:p>
        </p:txBody>
      </p:sp>
    </p:spTree>
    <p:extLst>
      <p:ext uri="{BB962C8B-B14F-4D97-AF65-F5344CB8AC3E}">
        <p14:creationId xmlns:p14="http://schemas.microsoft.com/office/powerpoint/2010/main" val="30493656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Special Case Royalty Relief Possibilities</a:t>
            </a:r>
          </a:p>
        </p:txBody>
      </p:sp>
      <p:sp>
        <p:nvSpPr>
          <p:cNvPr id="10" name="Text Placeholder 3"/>
          <p:cNvSpPr txBox="1">
            <a:spLocks/>
          </p:cNvSpPr>
          <p:nvPr/>
        </p:nvSpPr>
        <p:spPr bwMode="auto">
          <a:xfrm>
            <a:off x="779392" y="4417997"/>
            <a:ext cx="8136008" cy="222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FontTx/>
              <a:buNone/>
              <a:defRPr sz="3200" kern="1200" baseline="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Blip>
                <a:blip r:embed="rId4"/>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4"/>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4"/>
              </a:buBlip>
              <a:defRPr lang="en-US" sz="2000" kern="1200" dirty="0">
                <a:solidFill>
                  <a:schemeClr val="tx1"/>
                </a:solidFill>
                <a:latin typeface="+mn-lt"/>
                <a:ea typeface="+mn-ea"/>
                <a:cs typeface="+mn-cs"/>
              </a:defRPr>
            </a:lvl4pPr>
            <a:lvl5pPr marL="2057400" indent="-228600" algn="l" rtl="0" eaLnBrk="0" fontAlgn="base" hangingPunct="0">
              <a:spcBef>
                <a:spcPct val="20000"/>
              </a:spcBef>
              <a:spcAft>
                <a:spcPct val="0"/>
              </a:spcAft>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solidFill>
                <a:latin typeface="Arial" panose="020B0604020202020204" pitchFamily="34" charset="0"/>
                <a:cs typeface="Arial" panose="020B0604020202020204" pitchFamily="34" charset="0"/>
              </a:rPr>
              <a:t>Both the amount of relief granted and the thresholds used are at the discretion of the Regional Director.</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VSR and RSV, on a project basis, may be distributed in an allocated fashion.</a:t>
            </a:r>
          </a:p>
          <a:p>
            <a:pPr marL="1028700" lvl="1">
              <a:buFont typeface="Arial" panose="020B0604020202020204" pitchFamily="34" charset="0"/>
              <a:buChar char="•"/>
            </a:pPr>
            <a:r>
              <a:rPr lang="en-US" sz="2000" dirty="0">
                <a:latin typeface="Arial" panose="020B0604020202020204" pitchFamily="34" charset="0"/>
                <a:cs typeface="Arial" panose="020B0604020202020204" pitchFamily="34" charset="0"/>
              </a:rPr>
              <a:t>Examples: per well, per capital expenditures, etc.</a:t>
            </a:r>
          </a:p>
        </p:txBody>
      </p:sp>
      <p:sp>
        <p:nvSpPr>
          <p:cNvPr id="6" name="Text Placeholder 3"/>
          <p:cNvSpPr txBox="1">
            <a:spLocks/>
          </p:cNvSpPr>
          <p:nvPr/>
        </p:nvSpPr>
        <p:spPr bwMode="auto">
          <a:xfrm>
            <a:off x="711823" y="4167740"/>
            <a:ext cx="8354271" cy="25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FontTx/>
              <a:buNone/>
              <a:defRPr sz="3200" kern="1200" baseline="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Blip>
                <a:blip r:embed="rId4"/>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4"/>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4"/>
              </a:buBlip>
              <a:defRPr lang="en-US" sz="2000" kern="1200" dirty="0">
                <a:solidFill>
                  <a:schemeClr val="tx1"/>
                </a:solidFill>
                <a:latin typeface="+mn-lt"/>
                <a:ea typeface="+mn-ea"/>
                <a:cs typeface="+mn-cs"/>
              </a:defRPr>
            </a:lvl4pPr>
            <a:lvl5pPr marL="2057400" indent="-228600" algn="l" rtl="0" eaLnBrk="0" fontAlgn="base" hangingPunct="0">
              <a:spcBef>
                <a:spcPct val="20000"/>
              </a:spcBef>
              <a:spcAft>
                <a:spcPct val="0"/>
              </a:spcAft>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dirty="0">
                <a:solidFill>
                  <a:schemeClr val="tx1"/>
                </a:solidFill>
                <a:latin typeface="Arial" panose="020B0604020202020204" pitchFamily="34" charset="0"/>
                <a:cs typeface="Arial" panose="020B0604020202020204" pitchFamily="34" charset="0"/>
              </a:rPr>
              <a:t>*Well SS001 could not receive any relief as a stand-alone project since it only targets undiscovered resources</a:t>
            </a:r>
          </a:p>
        </p:txBody>
      </p:sp>
      <p:graphicFrame>
        <p:nvGraphicFramePr>
          <p:cNvPr id="5" name="Object 4"/>
          <p:cNvGraphicFramePr>
            <a:graphicFrameLocks noChangeAspect="1"/>
          </p:cNvGraphicFramePr>
          <p:nvPr>
            <p:extLst>
              <p:ext uri="{D42A27DB-BD31-4B8C-83A1-F6EECF244321}">
                <p14:modId xmlns:p14="http://schemas.microsoft.com/office/powerpoint/2010/main" val="3289129424"/>
              </p:ext>
            </p:extLst>
          </p:nvPr>
        </p:nvGraphicFramePr>
        <p:xfrm>
          <a:off x="711824" y="918912"/>
          <a:ext cx="8354271" cy="3248828"/>
        </p:xfrm>
        <a:graphic>
          <a:graphicData uri="http://schemas.openxmlformats.org/presentationml/2006/ole">
            <mc:AlternateContent xmlns:mc="http://schemas.openxmlformats.org/markup-compatibility/2006">
              <mc:Choice xmlns:v="urn:schemas-microsoft-com:vml" Requires="v">
                <p:oleObj spid="_x0000_s3328" name="Worksheet" r:id="rId5" imgW="8829599" imgH="3171941" progId="Excel.Sheet.12">
                  <p:embed/>
                </p:oleObj>
              </mc:Choice>
              <mc:Fallback>
                <p:oleObj name="Worksheet" r:id="rId5" imgW="8829599" imgH="3171941" progId="Excel.Sheet.12">
                  <p:embed/>
                  <p:pic>
                    <p:nvPicPr>
                      <p:cNvPr id="0" name=""/>
                      <p:cNvPicPr/>
                      <p:nvPr/>
                    </p:nvPicPr>
                    <p:blipFill>
                      <a:blip r:embed="rId6"/>
                      <a:stretch>
                        <a:fillRect/>
                      </a:stretch>
                    </p:blipFill>
                    <p:spPr>
                      <a:xfrm>
                        <a:off x="711824" y="918912"/>
                        <a:ext cx="8354271" cy="3248828"/>
                      </a:xfrm>
                      <a:prstGeom prst="rect">
                        <a:avLst/>
                      </a:prstGeom>
                    </p:spPr>
                  </p:pic>
                </p:oleObj>
              </mc:Fallback>
            </mc:AlternateContent>
          </a:graphicData>
        </a:graphic>
      </p:graphicFrame>
      <p:sp>
        <p:nvSpPr>
          <p:cNvPr id="2" name="Slide Number Placeholder 1"/>
          <p:cNvSpPr>
            <a:spLocks noGrp="1"/>
          </p:cNvSpPr>
          <p:nvPr>
            <p:ph type="sldNum" sz="quarter" idx="13"/>
          </p:nvPr>
        </p:nvSpPr>
        <p:spPr/>
        <p:txBody>
          <a:bodyPr/>
          <a:lstStyle/>
          <a:p>
            <a:pPr>
              <a:defRPr/>
            </a:pPr>
            <a:r>
              <a:rPr lang="en-US" dirty="0"/>
              <a:t>60</a:t>
            </a:r>
          </a:p>
        </p:txBody>
      </p:sp>
    </p:spTree>
    <p:extLst>
      <p:ext uri="{BB962C8B-B14F-4D97-AF65-F5344CB8AC3E}">
        <p14:creationId xmlns:p14="http://schemas.microsoft.com/office/powerpoint/2010/main" val="340605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Presentation Agenda</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SCRR &amp; Application History</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Regulations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SCRR Application Process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#1</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#2</a:t>
            </a:r>
          </a:p>
          <a:p>
            <a:pPr eaLnBrk="1" hangingPunct="1">
              <a:buClr>
                <a:schemeClr val="tx1"/>
              </a:buClr>
              <a:buSzPct val="65000"/>
              <a:buFontTx/>
              <a:buChar char="•"/>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Frequently Asked Questions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Questions from Audience</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61</a:t>
            </a:r>
          </a:p>
        </p:txBody>
      </p:sp>
    </p:spTree>
    <p:extLst>
      <p:ext uri="{BB962C8B-B14F-4D97-AF65-F5344CB8AC3E}">
        <p14:creationId xmlns:p14="http://schemas.microsoft.com/office/powerpoint/2010/main" val="32897060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a:t>
            </a:r>
          </a:p>
        </p:txBody>
      </p:sp>
      <p:sp>
        <p:nvSpPr>
          <p:cNvPr id="8" name="Rectangle 5"/>
          <p:cNvSpPr>
            <a:spLocks noGrp="1" noChangeArrowheads="1"/>
          </p:cNvSpPr>
          <p:nvPr>
            <p:ph idx="1"/>
          </p:nvPr>
        </p:nvSpPr>
        <p:spPr bwMode="auto">
          <a:xfrm>
            <a:off x="851031" y="1080436"/>
            <a:ext cx="7950467" cy="5560996"/>
          </a:xfrm>
          <a:prstGeom prst="rect">
            <a:avLst/>
          </a:prstGeom>
          <a:noFill/>
          <a:ln>
            <a:noFill/>
          </a:ln>
          <a:effec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How are the American taxpayers being protected within the SCRR program?</a:t>
            </a:r>
          </a:p>
          <a:p>
            <a:pPr marL="0" indent="0" eaLnBrk="1" hangingPunct="1">
              <a:buClr>
                <a:schemeClr val="tx1"/>
              </a:buClr>
              <a:buSzPct val="65000"/>
              <a:buNone/>
            </a:pPr>
            <a:endParaRPr lang="en-US" sz="2000" u="sng"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BSEE ensures protection for the taxpayer in multiple ways.  </a:t>
            </a: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We perform independent analyses to ensure that the relief awarded is equal to the amount needed to make the lease or project economic.</a:t>
            </a:r>
          </a:p>
          <a:p>
            <a:pPr eaLnBrk="1" hangingPunct="1">
              <a:buClr>
                <a:schemeClr val="tx1"/>
              </a:buClr>
              <a:buSzPct val="65000"/>
              <a:buFont typeface="Arial" panose="020B0604020202020204" pitchFamily="34" charset="0"/>
              <a:buChar char="•"/>
            </a:pPr>
            <a:r>
              <a:rPr lang="en-US" sz="2000" dirty="0">
                <a:latin typeface="Arial" panose="020B0604020202020204" pitchFamily="34" charset="0"/>
                <a:cs typeface="Arial" panose="020B0604020202020204" pitchFamily="34" charset="0"/>
              </a:rPr>
              <a:t>We implement several conditions of approval such as CAPEX thresholds, commodity price ceilings, suspension volumes, etc.</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Companies submit accurate data as they are aware there are civil and/or criminal penalties for knowingly or willingly preparing, maintaining, or submitting false, inaccurate, or misleading reports, notices, affidavits, records, data, or other written information.</a:t>
            </a: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(30 CFR 250.1460 &amp; 1480)</a:t>
            </a:r>
          </a:p>
        </p:txBody>
      </p:sp>
      <p:sp>
        <p:nvSpPr>
          <p:cNvPr id="2" name="Slide Number Placeholder 1"/>
          <p:cNvSpPr>
            <a:spLocks noGrp="1"/>
          </p:cNvSpPr>
          <p:nvPr>
            <p:ph type="sldNum" sz="quarter" idx="13"/>
          </p:nvPr>
        </p:nvSpPr>
        <p:spPr/>
        <p:txBody>
          <a:bodyPr/>
          <a:lstStyle/>
          <a:p>
            <a:pPr>
              <a:defRPr/>
            </a:pPr>
            <a:r>
              <a:rPr lang="en-US" dirty="0"/>
              <a:t>62</a:t>
            </a:r>
          </a:p>
        </p:txBody>
      </p:sp>
    </p:spTree>
    <p:extLst>
      <p:ext uri="{BB962C8B-B14F-4D97-AF65-F5344CB8AC3E}">
        <p14:creationId xmlns:p14="http://schemas.microsoft.com/office/powerpoint/2010/main" val="3014883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Are there new BSEE policies regarding SCRR?</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only new policy specific to the shallow water GOM (&lt;200m) is the increase of the discount rate’s upper limit from 15% to 25%.  </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BSEE implemented two other new policies that apply to both shallow water and deep water:</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BSEE can approve applications for royalty relief on a "project" basis that include operations in multiple, non-adjacent locations and leases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BSEE can approve royalty relief for projects that include exploratory operations when doing so would also promote development or increased production of discovered resources</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63</a:t>
            </a:r>
          </a:p>
        </p:txBody>
      </p:sp>
    </p:spTree>
    <p:extLst>
      <p:ext uri="{BB962C8B-B14F-4D97-AF65-F5344CB8AC3E}">
        <p14:creationId xmlns:p14="http://schemas.microsoft.com/office/powerpoint/2010/main" val="28533912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What will the cost recovery fee be and how is it determined?</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smtClean="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2015 Federal Register Notice: SCRR applications do not have a set fee, as they are determined on a case-by-case basis.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31 USC 9701: charges are to be based, among other things, on the costs to the government.  This includes personnel costs, overhead, etc.</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Current fees are based on recent processed applications, and the cost recovery fee will likely be re-assessed as BSEE processes more applications.</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64</a:t>
            </a:r>
          </a:p>
        </p:txBody>
      </p:sp>
    </p:spTree>
    <p:extLst>
      <p:ext uri="{BB962C8B-B14F-4D97-AF65-F5344CB8AC3E}">
        <p14:creationId xmlns:p14="http://schemas.microsoft.com/office/powerpoint/2010/main" val="18299869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What and when do I need to submit to BSEE to determine my cost recovery fee?</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BSEE needs to know information about all the wells you intend to drill, and all of the prospective targets within each of the wells.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We encourage you to meet with us before submitting your pre-application to discuss the scope of your operations (this is optional).</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If you choose to not meet before the pre-application, we request that you include the project scope with your pre-application.</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65</a:t>
            </a:r>
          </a:p>
        </p:txBody>
      </p:sp>
    </p:spTree>
    <p:extLst>
      <p:ext uri="{BB962C8B-B14F-4D97-AF65-F5344CB8AC3E}">
        <p14:creationId xmlns:p14="http://schemas.microsoft.com/office/powerpoint/2010/main" val="31711521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How long will BSEE take to review my request?</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There is no time limit by regulation, but we expedite applications as much as possible.  Timing depends on workload, complexity of the application, and the completeness of the application.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We will review applications on a first-come, first-served basis.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Pre-application decisions can be made within a few weeks, but sometimes longer if the application is unclear.</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Formal application decisions could take a few months or longer, depending on the complexity and completeness of the application.</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66</a:t>
            </a:r>
          </a:p>
        </p:txBody>
      </p:sp>
    </p:spTree>
    <p:extLst>
      <p:ext uri="{BB962C8B-B14F-4D97-AF65-F5344CB8AC3E}">
        <p14:creationId xmlns:p14="http://schemas.microsoft.com/office/powerpoint/2010/main" val="37112665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49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If my project includes leases that are about to expire, can I submit an Suspension of Production (SOP) and an SCRR application simultaneously?</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One of the requirements for an SOP is a firm commitment to production.  If production is contingent upon receiving future SCRR approval to make it economic, that would not be considered a legitimate commitment to production.</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Similarly, if you are definitely going to drill and produce from the well/project regardless of whether or not SCRR is approved, then you do not need SCRR and none would be awarded.</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67</a:t>
            </a:r>
          </a:p>
        </p:txBody>
      </p:sp>
    </p:spTree>
    <p:extLst>
      <p:ext uri="{BB962C8B-B14F-4D97-AF65-F5344CB8AC3E}">
        <p14:creationId xmlns:p14="http://schemas.microsoft.com/office/powerpoint/2010/main" val="3592256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Presentation Agenda</a:t>
            </a:r>
          </a:p>
        </p:txBody>
      </p:sp>
      <p:sp>
        <p:nvSpPr>
          <p:cNvPr id="8" name="Rectangle 5"/>
          <p:cNvSpPr>
            <a:spLocks noGrp="1" noChangeArrowheads="1"/>
          </p:cNvSpPr>
          <p:nvPr>
            <p:ph idx="1"/>
          </p:nvPr>
        </p:nvSpPr>
        <p:spPr bwMode="auto">
          <a:xfrm>
            <a:off x="1193533" y="1408567"/>
            <a:ext cx="6306493" cy="332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Overview of SCRR &amp; Application History</a:t>
            </a:r>
          </a:p>
          <a:p>
            <a:pPr eaLnBrk="1" hangingPunct="1">
              <a:buClr>
                <a:schemeClr val="tx1"/>
              </a:buClr>
              <a:buSzPct val="65000"/>
              <a:buFontTx/>
              <a:buChar char="•"/>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 of Regulations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SCRR Application Process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#1</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Example Application #2</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Frequently Asked Questions</a:t>
            </a:r>
          </a:p>
          <a:p>
            <a:pPr eaLnBrk="1" hangingPunct="1">
              <a:buClr>
                <a:schemeClr val="tx1"/>
              </a:buClr>
              <a:buSzPct val="65000"/>
              <a:buFontTx/>
              <a:buChar char="•"/>
            </a:pPr>
            <a:r>
              <a:rPr lang="en-US" sz="2400" dirty="0">
                <a:latin typeface="Arial" panose="020B0604020202020204" pitchFamily="34" charset="0"/>
                <a:cs typeface="Arial" panose="020B0604020202020204" pitchFamily="34" charset="0"/>
              </a:rPr>
              <a:t>Questions from Audience</a:t>
            </a: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5</a:t>
            </a:r>
          </a:p>
        </p:txBody>
      </p:sp>
    </p:spTree>
    <p:extLst>
      <p:ext uri="{BB962C8B-B14F-4D97-AF65-F5344CB8AC3E}">
        <p14:creationId xmlns:p14="http://schemas.microsoft.com/office/powerpoint/2010/main" val="1164637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What conditions of approval and/or thresholds will be placed on SCRR approvals?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Conditions/thresholds are determined on a case-by-case basis.</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BSEE Director’s 11/21/2019 memorandum mentions the following as examples: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Value of suspended royalty and/or commodity price ceilings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Production volume limits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Minimum capital expenditure thresholds based on submitted estimates</a:t>
            </a:r>
          </a:p>
          <a:p>
            <a:pPr lvl="1" eaLnBrk="1" hangingPunct="1">
              <a:buClr>
                <a:schemeClr val="tx1"/>
              </a:buClr>
              <a:buSzPct val="65000"/>
              <a:buFont typeface="Arial" panose="020B0604020202020204" pitchFamily="34" charset="0"/>
              <a:buChar char="•"/>
            </a:pPr>
            <a:r>
              <a:rPr lang="en-US" sz="1800" dirty="0">
                <a:latin typeface="Arial" panose="020B0604020202020204" pitchFamily="34" charset="0"/>
                <a:cs typeface="Arial" panose="020B0604020202020204" pitchFamily="34" charset="0"/>
              </a:rPr>
              <a:t>Commencement of operation time limits</a:t>
            </a:r>
          </a:p>
          <a:p>
            <a:pPr lvl="1" eaLnBrk="1" hangingPunct="1">
              <a:buClr>
                <a:schemeClr val="tx1"/>
              </a:buClr>
              <a:buSzPct val="6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68</a:t>
            </a:r>
          </a:p>
        </p:txBody>
      </p:sp>
    </p:spTree>
    <p:extLst>
      <p:ext uri="{BB962C8B-B14F-4D97-AF65-F5344CB8AC3E}">
        <p14:creationId xmlns:p14="http://schemas.microsoft.com/office/powerpoint/2010/main" val="4281419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What happens if I don’t drill all the wells in my SCRR project that I originally proposed?</a:t>
            </a:r>
          </a:p>
          <a:p>
            <a:pPr marL="0" indent="0" eaLnBrk="1" hangingPunct="1">
              <a:buClr>
                <a:schemeClr val="tx1"/>
              </a:buClr>
              <a:buSzPct val="65000"/>
              <a:buNone/>
            </a:pPr>
            <a:endParaRPr lang="en-US" sz="2000" u="sng"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solidFill>
                  <a:srgbClr val="000000"/>
                </a:solidFill>
                <a:latin typeface="Arial" panose="020B0604020202020204" pitchFamily="34" charset="0"/>
                <a:cs typeface="Arial" panose="020B0604020202020204" pitchFamily="34" charset="0"/>
              </a:rPr>
              <a:t>The BSEE Director’s November 21, 2019, memorandum states that operators are expected to achieve milestones set forth in a reasonable schedule of activity.  Failure to achieve this may lead to a forfeiture of relief.</a:t>
            </a:r>
          </a:p>
          <a:p>
            <a:pPr marL="0" indent="0" eaLnBrk="1" hangingPunct="1">
              <a:buClr>
                <a:schemeClr val="tx1"/>
              </a:buClr>
              <a:buSzPct val="65000"/>
              <a:buNone/>
            </a:pPr>
            <a:endParaRPr lang="en-US" sz="2000" dirty="0">
              <a:solidFill>
                <a:srgbClr val="000000"/>
              </a:solidFill>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solidFill>
                  <a:srgbClr val="000000"/>
                </a:solidFill>
                <a:latin typeface="Arial" panose="020B0604020202020204" pitchFamily="34" charset="0"/>
                <a:cs typeface="Arial" panose="020B0604020202020204" pitchFamily="34" charset="0"/>
              </a:rPr>
              <a:t>Additionally, operators are expected to meet certain minimum CAPEX, which if not met, may lead to a forfeiture of relief.</a:t>
            </a:r>
          </a:p>
          <a:p>
            <a:pPr marL="0" indent="0" eaLnBrk="1" hangingPunct="1">
              <a:buClr>
                <a:schemeClr val="tx1"/>
              </a:buClr>
              <a:buSzPct val="65000"/>
              <a:buNone/>
            </a:pPr>
            <a:endParaRPr lang="en-US" sz="2000" dirty="0">
              <a:solidFill>
                <a:srgbClr val="000000"/>
              </a:solidFill>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69</a:t>
            </a:r>
          </a:p>
        </p:txBody>
      </p:sp>
    </p:spTree>
    <p:extLst>
      <p:ext uri="{BB962C8B-B14F-4D97-AF65-F5344CB8AC3E}">
        <p14:creationId xmlns:p14="http://schemas.microsoft.com/office/powerpoint/2010/main" val="2456697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1080436"/>
            <a:ext cx="7950467" cy="556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Do I have to commence drilling my first well within 3 years or start drilling all project wells within 3 years? Does everyone get 3 years?</a:t>
            </a:r>
          </a:p>
          <a:p>
            <a:pPr marL="0" indent="0" eaLnBrk="1" hangingPunct="1">
              <a:buClr>
                <a:schemeClr val="tx1"/>
              </a:buClr>
              <a:buSzPct val="65000"/>
              <a:buNone/>
            </a:pPr>
            <a:endParaRPr lang="en-US" sz="2000" u="sng"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We can allow up to 3 years to commence drilling your first well; however, BSEE will evaluate, on a case-by-case basis, whether or not your schedule of operations is consistent with a strategy to promote development by preventing current infrastructure from becoming uneconomic and platforms being scheduled for removal.</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The intent of the program is to expedite drilling and production, not delay it.</a:t>
            </a:r>
          </a:p>
        </p:txBody>
      </p:sp>
      <p:sp>
        <p:nvSpPr>
          <p:cNvPr id="2" name="Slide Number Placeholder 1"/>
          <p:cNvSpPr>
            <a:spLocks noGrp="1"/>
          </p:cNvSpPr>
          <p:nvPr>
            <p:ph type="sldNum" sz="quarter" idx="13"/>
          </p:nvPr>
        </p:nvSpPr>
        <p:spPr/>
        <p:txBody>
          <a:bodyPr/>
          <a:lstStyle/>
          <a:p>
            <a:pPr>
              <a:defRPr/>
            </a:pPr>
            <a:r>
              <a:rPr lang="en-US" dirty="0"/>
              <a:t>70</a:t>
            </a:r>
          </a:p>
        </p:txBody>
      </p:sp>
    </p:spTree>
    <p:extLst>
      <p:ext uri="{BB962C8B-B14F-4D97-AF65-F5344CB8AC3E}">
        <p14:creationId xmlns:p14="http://schemas.microsoft.com/office/powerpoint/2010/main" val="19225270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FAQ (cont.)</a:t>
            </a:r>
          </a:p>
        </p:txBody>
      </p:sp>
      <p:sp>
        <p:nvSpPr>
          <p:cNvPr id="8" name="Rectangle 5"/>
          <p:cNvSpPr>
            <a:spLocks noGrp="1" noChangeArrowheads="1"/>
          </p:cNvSpPr>
          <p:nvPr>
            <p:ph idx="1"/>
          </p:nvPr>
        </p:nvSpPr>
        <p:spPr bwMode="auto">
          <a:xfrm>
            <a:off x="851031" y="984743"/>
            <a:ext cx="7950467" cy="556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What happens if I find zones that I didn’t propose in my SCRR request? Similarly, what if one of my target zones is significantly bigger or smaller than anticipated?</a:t>
            </a:r>
          </a:p>
          <a:p>
            <a:pPr marL="0" indent="0" eaLnBrk="1" hangingPunct="1">
              <a:buClr>
                <a:schemeClr val="tx1"/>
              </a:buClr>
              <a:buSzPct val="65000"/>
              <a:buNone/>
            </a:pPr>
            <a:endParaRPr lang="en-US" sz="2000" u="sng"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When you submit your application, you’re expected to inform BSEE of all the zones you’re targeting in each proposed well, and your most likely volume estimates for each.  </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BSEE will perform independent geological and geophysical reviews, and use the zones and volume estimates in our analyses based on the best available information at the time.  Our current policy is to not adjust the amount of relief awarded after the fact, even if you find unexpected reservoirs, or one or more of your target zones is significantly bigger or smaller than anticipated.</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Our policy can evolve in the future as we incorporate lessons learned.</a:t>
            </a:r>
          </a:p>
        </p:txBody>
      </p:sp>
      <p:sp>
        <p:nvSpPr>
          <p:cNvPr id="2" name="Slide Number Placeholder 1"/>
          <p:cNvSpPr>
            <a:spLocks noGrp="1"/>
          </p:cNvSpPr>
          <p:nvPr>
            <p:ph type="sldNum" sz="quarter" idx="13"/>
          </p:nvPr>
        </p:nvSpPr>
        <p:spPr/>
        <p:txBody>
          <a:bodyPr/>
          <a:lstStyle/>
          <a:p>
            <a:pPr>
              <a:defRPr/>
            </a:pPr>
            <a:r>
              <a:rPr lang="en-US" dirty="0"/>
              <a:t>71</a:t>
            </a:r>
          </a:p>
        </p:txBody>
      </p:sp>
    </p:spTree>
    <p:extLst>
      <p:ext uri="{BB962C8B-B14F-4D97-AF65-F5344CB8AC3E}">
        <p14:creationId xmlns:p14="http://schemas.microsoft.com/office/powerpoint/2010/main" val="37607555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idx="1"/>
          </p:nvPr>
        </p:nvSpPr>
        <p:spPr bwMode="auto">
          <a:xfrm>
            <a:off x="851031" y="1080436"/>
            <a:ext cx="7950467" cy="51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0050" lvl="1" indent="0" algn="ctr" eaLnBrk="1" hangingPunct="1">
              <a:buClr>
                <a:schemeClr val="tx1"/>
              </a:buClr>
              <a:buSzPct val="65000"/>
              <a:buNone/>
            </a:pPr>
            <a:endParaRPr lang="en-US" sz="3600" dirty="0">
              <a:latin typeface="Arial" panose="020B0604020202020204" pitchFamily="34" charset="0"/>
              <a:cs typeface="Arial" panose="020B0604020202020204" pitchFamily="34" charset="0"/>
            </a:endParaRPr>
          </a:p>
          <a:p>
            <a:pPr marL="400050" lvl="1" indent="0" algn="ctr" eaLnBrk="1" hangingPunct="1">
              <a:buClr>
                <a:schemeClr val="tx1"/>
              </a:buClr>
              <a:buSzPct val="65000"/>
              <a:buNone/>
            </a:pPr>
            <a:endParaRPr lang="en-US" sz="3600" dirty="0">
              <a:latin typeface="Arial" panose="020B0604020202020204" pitchFamily="34" charset="0"/>
              <a:cs typeface="Arial" panose="020B0604020202020204" pitchFamily="34" charset="0"/>
            </a:endParaRPr>
          </a:p>
          <a:p>
            <a:pPr marL="400050" lvl="1" indent="0" algn="ctr" eaLnBrk="1" hangingPunct="1">
              <a:buClr>
                <a:schemeClr val="tx1"/>
              </a:buClr>
              <a:buSzPct val="65000"/>
              <a:buNone/>
            </a:pPr>
            <a:r>
              <a:rPr lang="en-US" sz="3600" dirty="0">
                <a:latin typeface="Arial" panose="020B0604020202020204" pitchFamily="34" charset="0"/>
                <a:cs typeface="Arial" panose="020B0604020202020204" pitchFamily="34" charset="0"/>
              </a:rPr>
              <a:t>Thank you … Questions?</a:t>
            </a:r>
          </a:p>
        </p:txBody>
      </p:sp>
      <p:sp>
        <p:nvSpPr>
          <p:cNvPr id="2" name="Slide Number Placeholder 1"/>
          <p:cNvSpPr>
            <a:spLocks noGrp="1"/>
          </p:cNvSpPr>
          <p:nvPr>
            <p:ph type="sldNum" sz="quarter" idx="13"/>
          </p:nvPr>
        </p:nvSpPr>
        <p:spPr/>
        <p:txBody>
          <a:bodyPr/>
          <a:lstStyle/>
          <a:p>
            <a:pPr>
              <a:defRPr/>
            </a:pPr>
            <a:r>
              <a:rPr lang="en-US" dirty="0"/>
              <a:t>72</a:t>
            </a:r>
          </a:p>
        </p:txBody>
      </p:sp>
    </p:spTree>
    <p:extLst>
      <p:ext uri="{BB962C8B-B14F-4D97-AF65-F5344CB8AC3E}">
        <p14:creationId xmlns:p14="http://schemas.microsoft.com/office/powerpoint/2010/main" val="225458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Overview of Regulations</a:t>
            </a:r>
          </a:p>
        </p:txBody>
      </p:sp>
      <p:sp>
        <p:nvSpPr>
          <p:cNvPr id="8" name="Rectangle 5"/>
          <p:cNvSpPr>
            <a:spLocks noGrp="1" noChangeArrowheads="1"/>
          </p:cNvSpPr>
          <p:nvPr>
            <p:ph idx="1"/>
          </p:nvPr>
        </p:nvSpPr>
        <p:spPr bwMode="auto">
          <a:xfrm>
            <a:off x="851031" y="1080436"/>
            <a:ext cx="6938790" cy="332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§203.1 What is BSEE’s authority to grant royalty relief?</a:t>
            </a: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 Under 43 U.S.C. 1337(a)(3)(B), we may reduce, modify, or eliminate any royalty to promote development, increase production, or encourage production of marginal resources on certain leases or categories of leases.</a:t>
            </a:r>
          </a:p>
          <a:p>
            <a:pPr lvl="1"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r>
              <a:rPr lang="en-US" dirty="0"/>
              <a:t>6</a:t>
            </a:r>
          </a:p>
        </p:txBody>
      </p:sp>
    </p:spTree>
    <p:extLst>
      <p:ext uri="{BB962C8B-B14F-4D97-AF65-F5344CB8AC3E}">
        <p14:creationId xmlns:p14="http://schemas.microsoft.com/office/powerpoint/2010/main" val="125802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031" y="348915"/>
            <a:ext cx="8077200" cy="731521"/>
          </a:xfrm>
        </p:spPr>
        <p:txBody>
          <a:bodyPr anchor="t">
            <a:normAutofit/>
          </a:bodyPr>
          <a:lstStyle/>
          <a:p>
            <a:pPr eaLnBrk="1" fontAlgn="auto" hangingPunct="1">
              <a:spcAft>
                <a:spcPts val="0"/>
              </a:spcAft>
              <a:defRPr/>
            </a:pPr>
            <a:r>
              <a:rPr lang="en-US" sz="3200" dirty="0"/>
              <a:t>Overview of Regulations</a:t>
            </a:r>
          </a:p>
        </p:txBody>
      </p:sp>
      <p:sp>
        <p:nvSpPr>
          <p:cNvPr id="8" name="Rectangle 5"/>
          <p:cNvSpPr>
            <a:spLocks noGrp="1" noChangeArrowheads="1"/>
          </p:cNvSpPr>
          <p:nvPr>
            <p:ph idx="1"/>
          </p:nvPr>
        </p:nvSpPr>
        <p:spPr bwMode="auto">
          <a:xfrm>
            <a:off x="851032" y="1080437"/>
            <a:ext cx="7950466" cy="101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Clr>
                <a:schemeClr val="tx1"/>
              </a:buClr>
              <a:buSzPct val="65000"/>
              <a:buNone/>
            </a:pPr>
            <a:r>
              <a:rPr lang="en-US" sz="2000" u="sng" dirty="0">
                <a:latin typeface="Arial" panose="020B0604020202020204" pitchFamily="34" charset="0"/>
                <a:cs typeface="Arial" panose="020B0604020202020204" pitchFamily="34" charset="0"/>
              </a:rPr>
              <a:t>§203.2 How can I obtain royalty relief?</a:t>
            </a:r>
          </a:p>
          <a:p>
            <a:pPr marL="0" indent="0" eaLnBrk="1" hangingPunct="1">
              <a:buClr>
                <a:schemeClr val="tx1"/>
              </a:buClr>
              <a:buSzPct val="65000"/>
              <a:buNone/>
            </a:pPr>
            <a:r>
              <a:rPr lang="en-US" sz="2000" dirty="0">
                <a:latin typeface="Arial" panose="020B0604020202020204" pitchFamily="34" charset="0"/>
                <a:cs typeface="Arial" panose="020B0604020202020204" pitchFamily="34" charset="0"/>
              </a:rPr>
              <a:t>BSEE may reduce or suspend royalties for Outer Continental Shelf (OCS) leases or projects that meet the criteria in the following table.</a:t>
            </a:r>
            <a:endParaRPr lang="en-US" sz="2000" u="sng"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u="sng" dirty="0">
              <a:latin typeface="Arial" panose="020B0604020202020204" pitchFamily="34" charset="0"/>
              <a:cs typeface="Arial" panose="020B0604020202020204" pitchFamily="34" charset="0"/>
            </a:endParaRPr>
          </a:p>
          <a:p>
            <a:pPr marL="0" indent="0" eaLnBrk="1" hangingPunct="1">
              <a:buClr>
                <a:schemeClr val="tx1"/>
              </a:buClr>
              <a:buSzPct val="65000"/>
              <a:buNone/>
            </a:pPr>
            <a:endParaRPr lang="en-US" sz="2000" dirty="0">
              <a:latin typeface="Arial" panose="020B0604020202020204" pitchFamily="34" charset="0"/>
              <a:cs typeface="Arial" panose="020B0604020202020204" pitchFamily="34" charset="0"/>
            </a:endParaRPr>
          </a:p>
          <a:p>
            <a:pPr lvl="1" indent="-342900" eaLnBrk="1" hangingPunct="1">
              <a:buClr>
                <a:schemeClr val="tx1"/>
              </a:buClr>
              <a:buSzPct val="65000"/>
              <a:buFontTx/>
              <a:buChar char="•"/>
            </a:pPr>
            <a:endParaRPr lang="en-US" sz="2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46357070"/>
              </p:ext>
            </p:extLst>
          </p:nvPr>
        </p:nvGraphicFramePr>
        <p:xfrm>
          <a:off x="851029" y="2204184"/>
          <a:ext cx="7950468" cy="4350619"/>
        </p:xfrm>
        <a:graphic>
          <a:graphicData uri="http://schemas.openxmlformats.org/drawingml/2006/table">
            <a:tbl>
              <a:tblPr>
                <a:tableStyleId>{616DA210-FB5B-4158-B5E0-FEB733F419BA}</a:tableStyleId>
              </a:tblPr>
              <a:tblGrid>
                <a:gridCol w="2650156">
                  <a:extLst>
                    <a:ext uri="{9D8B030D-6E8A-4147-A177-3AD203B41FA5}">
                      <a16:colId xmlns:a16="http://schemas.microsoft.com/office/drawing/2014/main" val="1728437233"/>
                    </a:ext>
                  </a:extLst>
                </a:gridCol>
                <a:gridCol w="2650156">
                  <a:extLst>
                    <a:ext uri="{9D8B030D-6E8A-4147-A177-3AD203B41FA5}">
                      <a16:colId xmlns:a16="http://schemas.microsoft.com/office/drawing/2014/main" val="1818241435"/>
                    </a:ext>
                  </a:extLst>
                </a:gridCol>
                <a:gridCol w="2650156">
                  <a:extLst>
                    <a:ext uri="{9D8B030D-6E8A-4147-A177-3AD203B41FA5}">
                      <a16:colId xmlns:a16="http://schemas.microsoft.com/office/drawing/2014/main" val="2409189344"/>
                    </a:ext>
                  </a:extLst>
                </a:gridCol>
              </a:tblGrid>
              <a:tr h="140047">
                <a:tc>
                  <a:txBody>
                    <a:bodyPr/>
                    <a:lstStyle/>
                    <a:p>
                      <a:pPr algn="l"/>
                      <a:r>
                        <a:rPr lang="en-US" sz="800" dirty="0">
                          <a:effectLst/>
                          <a:latin typeface="Arial" panose="020B0604020202020204" pitchFamily="34" charset="0"/>
                          <a:cs typeface="Arial" panose="020B0604020202020204" pitchFamily="34" charset="0"/>
                        </a:rPr>
                        <a:t>If you have a lease . . .</a:t>
                      </a:r>
                    </a:p>
                  </a:txBody>
                  <a:tcPr marL="2582" marR="2582" marT="2582" marB="2582" anchor="ctr">
                    <a:solidFill>
                      <a:schemeClr val="bg1">
                        <a:lumMod val="85000"/>
                      </a:schemeClr>
                    </a:solidFill>
                  </a:tcPr>
                </a:tc>
                <a:tc>
                  <a:txBody>
                    <a:bodyPr/>
                    <a:lstStyle/>
                    <a:p>
                      <a:pPr algn="l"/>
                      <a:r>
                        <a:rPr lang="en-US" sz="800">
                          <a:effectLst/>
                          <a:latin typeface="Arial" panose="020B0604020202020204" pitchFamily="34" charset="0"/>
                          <a:cs typeface="Arial" panose="020B0604020202020204" pitchFamily="34" charset="0"/>
                        </a:rPr>
                        <a:t>And if you . . .</a:t>
                      </a:r>
                    </a:p>
                  </a:txBody>
                  <a:tcPr marL="2582" marR="2582" marT="2582" marB="2582" anchor="ctr">
                    <a:solidFill>
                      <a:schemeClr val="bg1">
                        <a:lumMod val="85000"/>
                      </a:schemeClr>
                    </a:solidFill>
                  </a:tcPr>
                </a:tc>
                <a:tc>
                  <a:txBody>
                    <a:bodyPr/>
                    <a:lstStyle/>
                    <a:p>
                      <a:pPr algn="l"/>
                      <a:r>
                        <a:rPr lang="en-US" sz="800" dirty="0">
                          <a:effectLst/>
                          <a:latin typeface="Arial" panose="020B0604020202020204" pitchFamily="34" charset="0"/>
                          <a:cs typeface="Arial" panose="020B0604020202020204" pitchFamily="34" charset="0"/>
                        </a:rPr>
                        <a:t>Then we may grant you . . .</a:t>
                      </a:r>
                    </a:p>
                  </a:txBody>
                  <a:tcPr marL="2582" marR="2582" marT="2582" marB="2582" anchor="ctr">
                    <a:solidFill>
                      <a:schemeClr val="bg1">
                        <a:lumMod val="85000"/>
                      </a:schemeClr>
                    </a:solidFill>
                  </a:tcPr>
                </a:tc>
                <a:extLst>
                  <a:ext uri="{0D108BD9-81ED-4DB2-BD59-A6C34878D82A}">
                    <a16:rowId xmlns:a16="http://schemas.microsoft.com/office/drawing/2014/main" val="4023182701"/>
                  </a:ext>
                </a:extLst>
              </a:tr>
              <a:tr h="543116">
                <a:tc>
                  <a:txBody>
                    <a:bodyPr/>
                    <a:lstStyle/>
                    <a:p>
                      <a:pPr algn="l"/>
                      <a:r>
                        <a:rPr lang="en-US" sz="800" dirty="0">
                          <a:effectLst/>
                          <a:latin typeface="Arial" panose="020B0604020202020204" pitchFamily="34" charset="0"/>
                          <a:cs typeface="Arial" panose="020B0604020202020204" pitchFamily="34" charset="0"/>
                        </a:rPr>
                        <a:t>(a) With earnings that cannot sustain production (i.e., End-of-life lease),</a:t>
                      </a:r>
                    </a:p>
                  </a:txBody>
                  <a:tcPr marL="2582" marR="2582" marT="2582" marB="2582" anchor="ctr"/>
                </a:tc>
                <a:tc>
                  <a:txBody>
                    <a:bodyPr/>
                    <a:lstStyle/>
                    <a:p>
                      <a:pPr algn="l"/>
                      <a:r>
                        <a:rPr lang="en-US" sz="800" dirty="0">
                          <a:effectLst/>
                          <a:latin typeface="Arial" panose="020B0604020202020204" pitchFamily="34" charset="0"/>
                          <a:cs typeface="Arial" panose="020B0604020202020204" pitchFamily="34" charset="0"/>
                        </a:rPr>
                        <a:t>Would abandon otherwise potentially recoverable resources but seek to increase production by operating beyond the point at which the lease is economic under the existing royalty rate,</a:t>
                      </a:r>
                    </a:p>
                  </a:txBody>
                  <a:tcPr marL="2582" marR="2582" marT="2582" marB="2582" anchor="ctr"/>
                </a:tc>
                <a:tc>
                  <a:txBody>
                    <a:bodyPr/>
                    <a:lstStyle/>
                    <a:p>
                      <a:pPr algn="l"/>
                      <a:r>
                        <a:rPr lang="en-US" sz="800" dirty="0">
                          <a:effectLst/>
                          <a:latin typeface="Arial" panose="020B0604020202020204" pitchFamily="34" charset="0"/>
                          <a:cs typeface="Arial" panose="020B0604020202020204" pitchFamily="34" charset="0"/>
                        </a:rPr>
                        <a:t>A reduced royalty rate on current monthly production and a higher royalty rate on additional monthly production (see §§203.50 through 203.56).</a:t>
                      </a:r>
                    </a:p>
                  </a:txBody>
                  <a:tcPr marL="2582" marR="2582" marT="2582" marB="2582" anchor="ctr"/>
                </a:tc>
                <a:extLst>
                  <a:ext uri="{0D108BD9-81ED-4DB2-BD59-A6C34878D82A}">
                    <a16:rowId xmlns:a16="http://schemas.microsoft.com/office/drawing/2014/main" val="2199087240"/>
                  </a:ext>
                </a:extLst>
              </a:tr>
              <a:tr h="543116">
                <a:tc>
                  <a:txBody>
                    <a:bodyPr/>
                    <a:lstStyle/>
                    <a:p>
                      <a:pPr algn="l"/>
                      <a:r>
                        <a:rPr lang="en-US" sz="800" dirty="0">
                          <a:effectLst/>
                          <a:latin typeface="Arial" panose="020B0604020202020204" pitchFamily="34" charset="0"/>
                          <a:cs typeface="Arial" panose="020B0604020202020204" pitchFamily="34" charset="0"/>
                        </a:rPr>
                        <a:t>(b) Located in a designated GOM deep water area (i.e., 200 meters or greater) and acquired in a lease sale held before November 28, 1995, or after November 28, 2000,</a:t>
                      </a:r>
                    </a:p>
                  </a:txBody>
                  <a:tcPr marL="2582" marR="2582" marT="2582" marB="2582" anchor="ctr"/>
                </a:tc>
                <a:tc>
                  <a:txBody>
                    <a:bodyPr/>
                    <a:lstStyle/>
                    <a:p>
                      <a:pPr algn="l"/>
                      <a:r>
                        <a:rPr lang="en-US" sz="800" dirty="0">
                          <a:effectLst/>
                          <a:latin typeface="Arial" panose="020B0604020202020204" pitchFamily="34" charset="0"/>
                          <a:cs typeface="Arial" panose="020B0604020202020204" pitchFamily="34" charset="0"/>
                        </a:rPr>
                        <a:t>Propose an expansion project and can demonstrate your project is uneconomic without royalty relief,</a:t>
                      </a:r>
                    </a:p>
                  </a:txBody>
                  <a:tcPr marL="2582" marR="2582" marT="2582" marB="2582" anchor="ctr"/>
                </a:tc>
                <a:tc>
                  <a:txBody>
                    <a:bodyPr/>
                    <a:lstStyle/>
                    <a:p>
                      <a:pPr algn="l"/>
                      <a:r>
                        <a:rPr lang="en-US" sz="800" dirty="0">
                          <a:effectLst/>
                          <a:latin typeface="Arial" panose="020B0604020202020204" pitchFamily="34" charset="0"/>
                          <a:cs typeface="Arial" panose="020B0604020202020204" pitchFamily="34" charset="0"/>
                        </a:rPr>
                        <a:t>A royalty suspension for a minimum production volume plus any additional production large enough to make the project economic (see §§203.60 through 203.79).</a:t>
                      </a:r>
                    </a:p>
                  </a:txBody>
                  <a:tcPr marL="2582" marR="2582" marT="2582" marB="2582" anchor="ctr"/>
                </a:tc>
                <a:extLst>
                  <a:ext uri="{0D108BD9-81ED-4DB2-BD59-A6C34878D82A}">
                    <a16:rowId xmlns:a16="http://schemas.microsoft.com/office/drawing/2014/main" val="2602214854"/>
                  </a:ext>
                </a:extLst>
              </a:tr>
              <a:tr h="408760">
                <a:tc>
                  <a:txBody>
                    <a:bodyPr/>
                    <a:lstStyle/>
                    <a:p>
                      <a:pPr algn="l"/>
                      <a:r>
                        <a:rPr lang="en-US" sz="800" dirty="0">
                          <a:effectLst/>
                          <a:latin typeface="Arial" panose="020B0604020202020204" pitchFamily="34" charset="0"/>
                          <a:cs typeface="Arial" panose="020B0604020202020204" pitchFamily="34" charset="0"/>
                        </a:rPr>
                        <a:t>(c) Located in a designated GOM deep water area and acquired in a lease sale held before November 28, 1995 (Pre-Act lease),</a:t>
                      </a:r>
                    </a:p>
                  </a:txBody>
                  <a:tcPr marL="2582" marR="2582" marT="2582" marB="2582" anchor="ctr"/>
                </a:tc>
                <a:tc>
                  <a:txBody>
                    <a:bodyPr/>
                    <a:lstStyle/>
                    <a:p>
                      <a:pPr algn="l"/>
                      <a:r>
                        <a:rPr lang="en-US" sz="800" dirty="0">
                          <a:effectLst/>
                          <a:latin typeface="Arial" panose="020B0604020202020204" pitchFamily="34" charset="0"/>
                          <a:cs typeface="Arial" panose="020B0604020202020204" pitchFamily="34" charset="0"/>
                        </a:rPr>
                        <a:t>Are on a field from which no current pre-Act lease produced (other than test production) before November 28, 1995, (Authorized field,)</a:t>
                      </a:r>
                    </a:p>
                  </a:txBody>
                  <a:tcPr marL="2582" marR="2582" marT="2582" marB="2582" anchor="ctr"/>
                </a:tc>
                <a:tc>
                  <a:txBody>
                    <a:bodyPr/>
                    <a:lstStyle/>
                    <a:p>
                      <a:pPr algn="l"/>
                      <a:r>
                        <a:rPr lang="en-US" sz="800">
                          <a:effectLst/>
                          <a:latin typeface="Arial" panose="020B0604020202020204" pitchFamily="34" charset="0"/>
                          <a:cs typeface="Arial" panose="020B0604020202020204" pitchFamily="34" charset="0"/>
                        </a:rPr>
                        <a:t>A royalty suspension for a minimum production volume plus any additional volume needed to make the field economic (see §§203.60 through 203.79).</a:t>
                      </a:r>
                    </a:p>
                  </a:txBody>
                  <a:tcPr marL="2582" marR="2582" marT="2582" marB="2582" anchor="ctr"/>
                </a:tc>
                <a:extLst>
                  <a:ext uri="{0D108BD9-81ED-4DB2-BD59-A6C34878D82A}">
                    <a16:rowId xmlns:a16="http://schemas.microsoft.com/office/drawing/2014/main" val="748633345"/>
                  </a:ext>
                </a:extLst>
              </a:tr>
              <a:tr h="408760">
                <a:tc>
                  <a:txBody>
                    <a:bodyPr/>
                    <a:lstStyle/>
                    <a:p>
                      <a:pPr algn="l"/>
                      <a:r>
                        <a:rPr lang="en-US" sz="800" dirty="0">
                          <a:effectLst/>
                          <a:latin typeface="Arial" panose="020B0604020202020204" pitchFamily="34" charset="0"/>
                          <a:cs typeface="Arial" panose="020B0604020202020204" pitchFamily="34" charset="0"/>
                        </a:rPr>
                        <a:t>(d) Located in a designated GOM deep water area and acquired in a lease sale held after November 28, 2000,</a:t>
                      </a:r>
                    </a:p>
                  </a:txBody>
                  <a:tcPr marL="2582" marR="2582" marT="2582" marB="2582" anchor="ctr"/>
                </a:tc>
                <a:tc>
                  <a:txBody>
                    <a:bodyPr/>
                    <a:lstStyle/>
                    <a:p>
                      <a:pPr algn="l"/>
                      <a:r>
                        <a:rPr lang="en-US" sz="800">
                          <a:effectLst/>
                          <a:latin typeface="Arial" panose="020B0604020202020204" pitchFamily="34" charset="0"/>
                          <a:cs typeface="Arial" panose="020B0604020202020204" pitchFamily="34" charset="0"/>
                        </a:rPr>
                        <a:t>Propose a development project and can demonstrate that the suspension volume, if any, for your lease is not enough to make development economic,</a:t>
                      </a:r>
                    </a:p>
                  </a:txBody>
                  <a:tcPr marL="2582" marR="2582" marT="2582" marB="2582" anchor="ctr"/>
                </a:tc>
                <a:tc>
                  <a:txBody>
                    <a:bodyPr/>
                    <a:lstStyle/>
                    <a:p>
                      <a:pPr algn="l"/>
                      <a:r>
                        <a:rPr lang="en-US" sz="800">
                          <a:effectLst/>
                          <a:latin typeface="Arial" panose="020B0604020202020204" pitchFamily="34" charset="0"/>
                          <a:cs typeface="Arial" panose="020B0604020202020204" pitchFamily="34" charset="0"/>
                        </a:rPr>
                        <a:t>A royalty suspension for a minimum production volume plus any additional volume needed to make your project economic (see §§203.60 through 203.79).</a:t>
                      </a:r>
                    </a:p>
                  </a:txBody>
                  <a:tcPr marL="2582" marR="2582" marT="2582" marB="2582" anchor="ctr"/>
                </a:tc>
                <a:extLst>
                  <a:ext uri="{0D108BD9-81ED-4DB2-BD59-A6C34878D82A}">
                    <a16:rowId xmlns:a16="http://schemas.microsoft.com/office/drawing/2014/main" val="2617663394"/>
                  </a:ext>
                </a:extLst>
              </a:tr>
              <a:tr h="408760">
                <a:tc>
                  <a:txBody>
                    <a:bodyPr/>
                    <a:lstStyle/>
                    <a:p>
                      <a:pPr algn="l"/>
                      <a:r>
                        <a:rPr lang="en-US" sz="800" dirty="0">
                          <a:effectLst/>
                          <a:latin typeface="Arial" panose="020B0604020202020204" pitchFamily="34" charset="0"/>
                          <a:cs typeface="Arial" panose="020B0604020202020204" pitchFamily="34" charset="0"/>
                        </a:rPr>
                        <a:t>(e) Where royalty relief would recover significant additional resources or, offshore Alaska or in certain areas of the GOM, would enable development,</a:t>
                      </a:r>
                    </a:p>
                  </a:txBody>
                  <a:tcPr marL="2582" marR="2582" marT="2582" marB="2582" anchor="ctr">
                    <a:solidFill>
                      <a:srgbClr val="FFFF00"/>
                    </a:solidFill>
                  </a:tcPr>
                </a:tc>
                <a:tc>
                  <a:txBody>
                    <a:bodyPr/>
                    <a:lstStyle/>
                    <a:p>
                      <a:pPr algn="l"/>
                      <a:r>
                        <a:rPr lang="en-US" sz="800">
                          <a:effectLst/>
                          <a:latin typeface="Arial" panose="020B0604020202020204" pitchFamily="34" charset="0"/>
                          <a:cs typeface="Arial" panose="020B0604020202020204" pitchFamily="34" charset="0"/>
                        </a:rPr>
                        <a:t>Are not eligible to apply for end-of-life or deep water royalty relief, but show us you meet certain eligibility conditions,</a:t>
                      </a:r>
                    </a:p>
                  </a:txBody>
                  <a:tcPr marL="2582" marR="2582" marT="2582" marB="2582" anchor="ctr">
                    <a:solidFill>
                      <a:srgbClr val="FFFF00"/>
                    </a:solidFill>
                  </a:tcPr>
                </a:tc>
                <a:tc>
                  <a:txBody>
                    <a:bodyPr/>
                    <a:lstStyle/>
                    <a:p>
                      <a:pPr algn="l"/>
                      <a:r>
                        <a:rPr lang="en-US" sz="800" dirty="0">
                          <a:effectLst/>
                          <a:latin typeface="Arial" panose="020B0604020202020204" pitchFamily="34" charset="0"/>
                          <a:cs typeface="Arial" panose="020B0604020202020204" pitchFamily="34" charset="0"/>
                        </a:rPr>
                        <a:t>A royalty modification in size, duration, or form that makes your lease or project economic (see §203.80).</a:t>
                      </a:r>
                    </a:p>
                  </a:txBody>
                  <a:tcPr marL="2582" marR="2582" marT="2582" marB="2582" anchor="ctr">
                    <a:solidFill>
                      <a:srgbClr val="FFFF00"/>
                    </a:solidFill>
                  </a:tcPr>
                </a:tc>
                <a:extLst>
                  <a:ext uri="{0D108BD9-81ED-4DB2-BD59-A6C34878D82A}">
                    <a16:rowId xmlns:a16="http://schemas.microsoft.com/office/drawing/2014/main" val="1727591896"/>
                  </a:ext>
                </a:extLst>
              </a:tr>
              <a:tr h="677472">
                <a:tc>
                  <a:txBody>
                    <a:bodyPr/>
                    <a:lstStyle/>
                    <a:p>
                      <a:pPr algn="l"/>
                      <a:r>
                        <a:rPr lang="en-US" sz="800" dirty="0">
                          <a:effectLst/>
                          <a:latin typeface="Arial" panose="020B0604020202020204" pitchFamily="34" charset="0"/>
                          <a:cs typeface="Arial" panose="020B0604020202020204" pitchFamily="34" charset="0"/>
                        </a:rPr>
                        <a:t>(f) Located in a designated GOM shallow water area and acquired in a lease sale held before January 1, 2001, or after January 1, 2004, or have exercised an option to substitute for royalty relief in your lease terms,</a:t>
                      </a:r>
                    </a:p>
                  </a:txBody>
                  <a:tcPr marL="2582" marR="2582" marT="2582" marB="2582" anchor="ctr"/>
                </a:tc>
                <a:tc>
                  <a:txBody>
                    <a:bodyPr/>
                    <a:lstStyle/>
                    <a:p>
                      <a:pPr algn="l"/>
                      <a:r>
                        <a:rPr lang="en-US" sz="800" dirty="0">
                          <a:effectLst/>
                          <a:latin typeface="Arial" panose="020B0604020202020204" pitchFamily="34" charset="0"/>
                          <a:cs typeface="Arial" panose="020B0604020202020204" pitchFamily="34" charset="0"/>
                        </a:rPr>
                        <a:t>Drill a deep well on a lease that is not eligible for deep water royalty relief and you have not previously produced oil or gas from a deep well or an ultra-deep well,</a:t>
                      </a:r>
                    </a:p>
                  </a:txBody>
                  <a:tcPr marL="2582" marR="2582" marT="2582" marB="2582" anchor="ctr"/>
                </a:tc>
                <a:tc>
                  <a:txBody>
                    <a:bodyPr/>
                    <a:lstStyle/>
                    <a:p>
                      <a:pPr algn="l"/>
                      <a:r>
                        <a:rPr lang="en-US" sz="800">
                          <a:effectLst/>
                          <a:latin typeface="Arial" panose="020B0604020202020204" pitchFamily="34" charset="0"/>
                          <a:cs typeface="Arial" panose="020B0604020202020204" pitchFamily="34" charset="0"/>
                        </a:rPr>
                        <a:t>A royalty suspension for a volume of gas produced from successful deep and ultra-deep wells, or, for certain unsuccessful deep and ultra-deep wells, a smaller royalty suspension for a volume of gas or oil produced by all wells on your lease (see §§203.40 through 203.49).</a:t>
                      </a:r>
                    </a:p>
                  </a:txBody>
                  <a:tcPr marL="2582" marR="2582" marT="2582" marB="2582" anchor="ctr"/>
                </a:tc>
                <a:extLst>
                  <a:ext uri="{0D108BD9-81ED-4DB2-BD59-A6C34878D82A}">
                    <a16:rowId xmlns:a16="http://schemas.microsoft.com/office/drawing/2014/main" val="1064920567"/>
                  </a:ext>
                </a:extLst>
              </a:tr>
              <a:tr h="543116">
                <a:tc>
                  <a:txBody>
                    <a:bodyPr/>
                    <a:lstStyle/>
                    <a:p>
                      <a:pPr algn="l"/>
                      <a:r>
                        <a:rPr lang="en-US" sz="800" dirty="0">
                          <a:effectLst/>
                          <a:latin typeface="Arial" panose="020B0604020202020204" pitchFamily="34" charset="0"/>
                          <a:cs typeface="Arial" panose="020B0604020202020204" pitchFamily="34" charset="0"/>
                        </a:rPr>
                        <a:t>(g) Located in a designated GOM shallow water area,</a:t>
                      </a:r>
                    </a:p>
                  </a:txBody>
                  <a:tcPr marL="2582" marR="2582" marT="2582" marB="2582" anchor="ctr"/>
                </a:tc>
                <a:tc>
                  <a:txBody>
                    <a:bodyPr/>
                    <a:lstStyle/>
                    <a:p>
                      <a:pPr algn="l"/>
                      <a:r>
                        <a:rPr lang="en-US" sz="800">
                          <a:effectLst/>
                          <a:latin typeface="Arial" panose="020B0604020202020204" pitchFamily="34" charset="0"/>
                          <a:cs typeface="Arial" panose="020B0604020202020204" pitchFamily="34" charset="0"/>
                        </a:rPr>
                        <a:t>Drill and produce gas from an ultra-deep well on a lease that is not eligible for deep water royalty relief and you have not previously produced oil or gas from an ultra-deep well,</a:t>
                      </a:r>
                    </a:p>
                  </a:txBody>
                  <a:tcPr marL="2582" marR="2582" marT="2582" marB="2582" anchor="ctr"/>
                </a:tc>
                <a:tc>
                  <a:txBody>
                    <a:bodyPr/>
                    <a:lstStyle/>
                    <a:p>
                      <a:pPr algn="l"/>
                      <a:r>
                        <a:rPr lang="en-US" sz="800">
                          <a:effectLst/>
                          <a:latin typeface="Arial" panose="020B0604020202020204" pitchFamily="34" charset="0"/>
                          <a:cs typeface="Arial" panose="020B0604020202020204" pitchFamily="34" charset="0"/>
                        </a:rPr>
                        <a:t>A royalty suspension for a volume of gas produced from successful ultra-deep and deep wells on your lease (see §§203.30 through 203.36).</a:t>
                      </a:r>
                    </a:p>
                  </a:txBody>
                  <a:tcPr marL="2582" marR="2582" marT="2582" marB="2582" anchor="ctr"/>
                </a:tc>
                <a:extLst>
                  <a:ext uri="{0D108BD9-81ED-4DB2-BD59-A6C34878D82A}">
                    <a16:rowId xmlns:a16="http://schemas.microsoft.com/office/drawing/2014/main" val="1135489454"/>
                  </a:ext>
                </a:extLst>
              </a:tr>
              <a:tr h="677472">
                <a:tc>
                  <a:txBody>
                    <a:bodyPr/>
                    <a:lstStyle/>
                    <a:p>
                      <a:pPr algn="l"/>
                      <a:r>
                        <a:rPr lang="en-US" sz="800">
                          <a:effectLst/>
                          <a:latin typeface="Arial" panose="020B0604020202020204" pitchFamily="34" charset="0"/>
                          <a:cs typeface="Arial" panose="020B0604020202020204" pitchFamily="34" charset="0"/>
                        </a:rPr>
                        <a:t>(h) Located in planning areas offshore Alaska,</a:t>
                      </a:r>
                    </a:p>
                  </a:txBody>
                  <a:tcPr marL="2582" marR="2582" marT="2582" marB="2582" anchor="ctr"/>
                </a:tc>
                <a:tc>
                  <a:txBody>
                    <a:bodyPr/>
                    <a:lstStyle/>
                    <a:p>
                      <a:pPr algn="l"/>
                      <a:r>
                        <a:rPr lang="en-US" sz="800">
                          <a:effectLst/>
                          <a:latin typeface="Arial" panose="020B0604020202020204" pitchFamily="34" charset="0"/>
                          <a:cs typeface="Arial" panose="020B0604020202020204" pitchFamily="34" charset="0"/>
                        </a:rPr>
                        <a:t>Propose an expansion project or propose a development project and can demonstrate that the project is uneconomic without relief or that the suspension volume, if any, for your lease is not enough to make development economic,</a:t>
                      </a:r>
                    </a:p>
                  </a:txBody>
                  <a:tcPr marL="2582" marR="2582" marT="2582" marB="2582" anchor="ctr"/>
                </a:tc>
                <a:tc>
                  <a:txBody>
                    <a:bodyPr/>
                    <a:lstStyle/>
                    <a:p>
                      <a:pPr algn="l"/>
                      <a:r>
                        <a:rPr lang="en-US" sz="800" dirty="0">
                          <a:effectLst/>
                          <a:latin typeface="Arial" panose="020B0604020202020204" pitchFamily="34" charset="0"/>
                          <a:cs typeface="Arial" panose="020B0604020202020204" pitchFamily="34" charset="0"/>
                        </a:rPr>
                        <a:t>A royalty suspension for a minimum production volume plus any additional volume needed to make your project economic (see §§203.60, 203.62, 203.67 through 203.70, 203.73, and 203.76 through 203.79).</a:t>
                      </a:r>
                    </a:p>
                  </a:txBody>
                  <a:tcPr marL="2582" marR="2582" marT="2582" marB="2582" anchor="ctr"/>
                </a:tc>
                <a:extLst>
                  <a:ext uri="{0D108BD9-81ED-4DB2-BD59-A6C34878D82A}">
                    <a16:rowId xmlns:a16="http://schemas.microsoft.com/office/drawing/2014/main" val="3909144687"/>
                  </a:ext>
                </a:extLst>
              </a:tr>
            </a:tbl>
          </a:graphicData>
        </a:graphic>
      </p:graphicFrame>
      <p:sp>
        <p:nvSpPr>
          <p:cNvPr id="4" name="Slide Number Placeholder 3"/>
          <p:cNvSpPr>
            <a:spLocks noGrp="1"/>
          </p:cNvSpPr>
          <p:nvPr>
            <p:ph type="sldNum" sz="quarter" idx="13"/>
          </p:nvPr>
        </p:nvSpPr>
        <p:spPr/>
        <p:txBody>
          <a:bodyPr/>
          <a:lstStyle/>
          <a:p>
            <a:pPr>
              <a:defRPr/>
            </a:pPr>
            <a:r>
              <a:rPr lang="en-US" dirty="0"/>
              <a:t>7</a:t>
            </a:r>
          </a:p>
        </p:txBody>
      </p:sp>
    </p:spTree>
    <p:extLst>
      <p:ext uri="{BB962C8B-B14F-4D97-AF65-F5344CB8AC3E}">
        <p14:creationId xmlns:p14="http://schemas.microsoft.com/office/powerpoint/2010/main" val="3888315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SEE">
      <a:majorFont>
        <a:latin typeface="switzerland black"/>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6 BSEE PPT Template v2.11.16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SEE">
      <a:majorFont>
        <a:latin typeface="switzerland black"/>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33615</TotalTime>
  <Words>4890</Words>
  <Application>Microsoft Office PowerPoint</Application>
  <PresentationFormat>On-screen Show (4:3)</PresentationFormat>
  <Paragraphs>705</Paragraphs>
  <Slides>74</Slides>
  <Notes>74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74</vt:i4>
      </vt:variant>
    </vt:vector>
  </HeadingPairs>
  <TitlesOfParts>
    <vt:vector size="84" baseType="lpstr">
      <vt:lpstr>Arial</vt:lpstr>
      <vt:lpstr>Calibri</vt:lpstr>
      <vt:lpstr>Myriad Pro</vt:lpstr>
      <vt:lpstr>switzerland black</vt:lpstr>
      <vt:lpstr>SwitzerlandBlack</vt:lpstr>
      <vt:lpstr>Times New Roman</vt:lpstr>
      <vt:lpstr>Office Theme</vt:lpstr>
      <vt:lpstr>2016 BSEE PPT Template v2.11.16 (2)</vt:lpstr>
      <vt:lpstr>Worksheet</vt:lpstr>
      <vt:lpstr>Microsoft Excel Worksheet</vt:lpstr>
      <vt:lpstr>PowerPoint Presentation</vt:lpstr>
      <vt:lpstr>PowerPoint Presentation</vt:lpstr>
      <vt:lpstr>PowerPoint Presentation</vt:lpstr>
      <vt:lpstr>Presentation Agenda</vt:lpstr>
      <vt:lpstr>Overview of SCRR</vt:lpstr>
      <vt:lpstr>Application History in GOM</vt:lpstr>
      <vt:lpstr>Presentation Agenda</vt:lpstr>
      <vt:lpstr>Overview of Regulations</vt:lpstr>
      <vt:lpstr>Overview of Regulations</vt:lpstr>
      <vt:lpstr>Overview of Regulations</vt:lpstr>
      <vt:lpstr>Overview of Regulations</vt:lpstr>
      <vt:lpstr>Overview of Regulations</vt:lpstr>
      <vt:lpstr>§203.80 Characteristics</vt:lpstr>
      <vt:lpstr>§203.80 Characteristics</vt:lpstr>
      <vt:lpstr>§203.80 Characteristics</vt:lpstr>
      <vt:lpstr>§203.80 Characteristics</vt:lpstr>
      <vt:lpstr>§203.80 Characteristics</vt:lpstr>
      <vt:lpstr>Presentation Agenda</vt:lpstr>
      <vt:lpstr>SCRR Process Flowchart</vt:lpstr>
      <vt:lpstr>Pre-Application</vt:lpstr>
      <vt:lpstr>Pre-Application</vt:lpstr>
      <vt:lpstr>SCRR Process Flowchart</vt:lpstr>
      <vt:lpstr>Pre-Application Decision</vt:lpstr>
      <vt:lpstr>Pre-Application Decision</vt:lpstr>
      <vt:lpstr>Discounted Cash Flow Scenarios</vt:lpstr>
      <vt:lpstr>Discounted Cash Flow Scenarios</vt:lpstr>
      <vt:lpstr>Economic Data</vt:lpstr>
      <vt:lpstr>Economic Data</vt:lpstr>
      <vt:lpstr>Economic Data</vt:lpstr>
      <vt:lpstr>Economic Data</vt:lpstr>
      <vt:lpstr>Economic Data</vt:lpstr>
      <vt:lpstr>G&amp;G and Engineering Data</vt:lpstr>
      <vt:lpstr>G&amp;G and Engineering Data</vt:lpstr>
      <vt:lpstr>G&amp;G and Engineering Data</vt:lpstr>
      <vt:lpstr>G&amp;G and Engineering Data</vt:lpstr>
      <vt:lpstr>G&amp;G and Engineering Data</vt:lpstr>
      <vt:lpstr>G&amp;G and Engineering Data</vt:lpstr>
      <vt:lpstr>G&amp;G and Engineering Data</vt:lpstr>
      <vt:lpstr>G&amp;G and Engineering Data</vt:lpstr>
      <vt:lpstr>SCRR Process Flowchart</vt:lpstr>
      <vt:lpstr>Formal Application</vt:lpstr>
      <vt:lpstr>Formal Application</vt:lpstr>
      <vt:lpstr>SCRR Process Flowchart</vt:lpstr>
      <vt:lpstr>Application Decision</vt:lpstr>
      <vt:lpstr>Application Decision</vt:lpstr>
      <vt:lpstr>Application Decision</vt:lpstr>
      <vt:lpstr>Presentation Agenda</vt:lpstr>
      <vt:lpstr>Example Application #1</vt:lpstr>
      <vt:lpstr>Project Inputs</vt:lpstr>
      <vt:lpstr>Example Cash Flow Scenario</vt:lpstr>
      <vt:lpstr>Project Value, Before Relief</vt:lpstr>
      <vt:lpstr>Project Value, After Relief</vt:lpstr>
      <vt:lpstr>Project Value Graph</vt:lpstr>
      <vt:lpstr>Special Case Royalty Relief Possibilities</vt:lpstr>
      <vt:lpstr>Presentation Agenda</vt:lpstr>
      <vt:lpstr>Example Application #2</vt:lpstr>
      <vt:lpstr>Project Inputs</vt:lpstr>
      <vt:lpstr>Example Combined Cash Flow Scenario</vt:lpstr>
      <vt:lpstr>Project Value, Before Relief</vt:lpstr>
      <vt:lpstr>Project Value, After Relief</vt:lpstr>
      <vt:lpstr>Project Value Graph</vt:lpstr>
      <vt:lpstr>Special Case Royalty Relief Possibilities</vt:lpstr>
      <vt:lpstr>Presentation Agenda</vt:lpstr>
      <vt:lpstr>FAQ</vt:lpstr>
      <vt:lpstr>FAQ (cont.)</vt:lpstr>
      <vt:lpstr>FAQ (cont.)</vt:lpstr>
      <vt:lpstr>FAQ (cont.)</vt:lpstr>
      <vt:lpstr>FAQ (cont.)</vt:lpstr>
      <vt:lpstr>FAQ (cont.)</vt:lpstr>
      <vt:lpstr>FAQ (cont.)</vt:lpstr>
      <vt:lpstr>FAQ (cont.)</vt:lpstr>
      <vt:lpstr>FAQ (cont.)</vt:lpstr>
      <vt:lpstr>FAQ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artist</dc:creator>
  <cp:lastModifiedBy>Cambus, Andrew M</cp:lastModifiedBy>
  <cp:revision>647</cp:revision>
  <cp:lastPrinted>2020-01-27T20:36:39Z</cp:lastPrinted>
  <dcterms:created xsi:type="dcterms:W3CDTF">2015-03-02T21:32:03Z</dcterms:created>
  <dcterms:modified xsi:type="dcterms:W3CDTF">2020-02-04T15:40:37Z</dcterms:modified>
</cp:coreProperties>
</file>